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84" r:id="rId23"/>
    <p:sldId id="276" r:id="rId24"/>
    <p:sldId id="277" r:id="rId25"/>
    <p:sldId id="285" r:id="rId26"/>
    <p:sldId id="279" r:id="rId27"/>
    <p:sldId id="283" r:id="rId28"/>
    <p:sldId id="280" r:id="rId29"/>
    <p:sldId id="282" r:id="rId30"/>
    <p:sldId id="281" r:id="rId31"/>
    <p:sldId id="286" r:id="rId32"/>
    <p:sldId id="287" r:id="rId33"/>
    <p:sldId id="288" r:id="rId34"/>
    <p:sldId id="289" r:id="rId35"/>
    <p:sldId id="296" r:id="rId36"/>
    <p:sldId id="291" r:id="rId37"/>
    <p:sldId id="292" r:id="rId38"/>
    <p:sldId id="293" r:id="rId39"/>
    <p:sldId id="29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5F41"/>
    <a:srgbClr val="0A00D6"/>
    <a:srgbClr val="745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360" autoAdjust="0"/>
    <p:restoredTop sz="94639" autoAdjust="0"/>
  </p:normalViewPr>
  <p:slideViewPr>
    <p:cSldViewPr snapToGrid="0">
      <p:cViewPr>
        <p:scale>
          <a:sx n="75" d="100"/>
          <a:sy n="75" d="100"/>
        </p:scale>
        <p:origin x="-91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2AC0E-BB90-4F50-9FF3-E4BB8D05FCEE}" type="datetimeFigureOut">
              <a:rPr lang="en-US" smtClean="0"/>
              <a:t>10/13/2013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C7126D-AD75-46D3-A0C2-FE597BC68974}" type="slidenum">
              <a:rPr lang="en-US" smtClean="0"/>
              <a:t>‹#›</a:t>
            </a:fld>
            <a:endParaRPr lang="en-US"/>
          </a:p>
        </p:txBody>
      </p:sp>
    </p:spTree>
    <p:extLst>
      <p:ext uri="{BB962C8B-B14F-4D97-AF65-F5344CB8AC3E}">
        <p14:creationId xmlns:p14="http://schemas.microsoft.com/office/powerpoint/2010/main" val="50376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C7126D-AD75-46D3-A0C2-FE597BC68974}" type="slidenum">
              <a:rPr lang="en-US" smtClean="0"/>
              <a:t>30</a:t>
            </a:fld>
            <a:endParaRPr lang="en-US"/>
          </a:p>
        </p:txBody>
      </p:sp>
    </p:spTree>
    <p:extLst>
      <p:ext uri="{BB962C8B-B14F-4D97-AF65-F5344CB8AC3E}">
        <p14:creationId xmlns:p14="http://schemas.microsoft.com/office/powerpoint/2010/main" val="332017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82CEF5-1BBC-4DC1-9D03-B5F69BC673F1}"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B1A56-15CD-466F-ADBA-48647EB4FDE8}" type="slidenum">
              <a:rPr lang="en-US" smtClean="0"/>
              <a:t>‹#›</a:t>
            </a:fld>
            <a:endParaRPr lang="en-US"/>
          </a:p>
        </p:txBody>
      </p:sp>
    </p:spTree>
    <p:extLst>
      <p:ext uri="{BB962C8B-B14F-4D97-AF65-F5344CB8AC3E}">
        <p14:creationId xmlns:p14="http://schemas.microsoft.com/office/powerpoint/2010/main" val="309704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2CEF5-1BBC-4DC1-9D03-B5F69BC673F1}"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B1A56-15CD-466F-ADBA-48647EB4FDE8}" type="slidenum">
              <a:rPr lang="en-US" smtClean="0"/>
              <a:t>‹#›</a:t>
            </a:fld>
            <a:endParaRPr lang="en-US"/>
          </a:p>
        </p:txBody>
      </p:sp>
    </p:spTree>
    <p:extLst>
      <p:ext uri="{BB962C8B-B14F-4D97-AF65-F5344CB8AC3E}">
        <p14:creationId xmlns:p14="http://schemas.microsoft.com/office/powerpoint/2010/main" val="20062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2CEF5-1BBC-4DC1-9D03-B5F69BC673F1}"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B1A56-15CD-466F-ADBA-48647EB4FDE8}" type="slidenum">
              <a:rPr lang="en-US" smtClean="0"/>
              <a:t>‹#›</a:t>
            </a:fld>
            <a:endParaRPr lang="en-US"/>
          </a:p>
        </p:txBody>
      </p:sp>
    </p:spTree>
    <p:extLst>
      <p:ext uri="{BB962C8B-B14F-4D97-AF65-F5344CB8AC3E}">
        <p14:creationId xmlns:p14="http://schemas.microsoft.com/office/powerpoint/2010/main" val="54134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82CEF5-1BBC-4DC1-9D03-B5F69BC673F1}"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B1A56-15CD-466F-ADBA-48647EB4FDE8}" type="slidenum">
              <a:rPr lang="en-US" smtClean="0"/>
              <a:t>‹#›</a:t>
            </a:fld>
            <a:endParaRPr lang="en-US"/>
          </a:p>
        </p:txBody>
      </p:sp>
    </p:spTree>
    <p:extLst>
      <p:ext uri="{BB962C8B-B14F-4D97-AF65-F5344CB8AC3E}">
        <p14:creationId xmlns:p14="http://schemas.microsoft.com/office/powerpoint/2010/main" val="362450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82CEF5-1BBC-4DC1-9D03-B5F69BC673F1}" type="datetimeFigureOut">
              <a:rPr lang="en-US" smtClean="0"/>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B1A56-15CD-466F-ADBA-48647EB4FDE8}" type="slidenum">
              <a:rPr lang="en-US" smtClean="0"/>
              <a:t>‹#›</a:t>
            </a:fld>
            <a:endParaRPr lang="en-US"/>
          </a:p>
        </p:txBody>
      </p:sp>
    </p:spTree>
    <p:extLst>
      <p:ext uri="{BB962C8B-B14F-4D97-AF65-F5344CB8AC3E}">
        <p14:creationId xmlns:p14="http://schemas.microsoft.com/office/powerpoint/2010/main" val="424344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82CEF5-1BBC-4DC1-9D03-B5F69BC673F1}"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B1A56-15CD-466F-ADBA-48647EB4FDE8}" type="slidenum">
              <a:rPr lang="en-US" smtClean="0"/>
              <a:t>‹#›</a:t>
            </a:fld>
            <a:endParaRPr lang="en-US"/>
          </a:p>
        </p:txBody>
      </p:sp>
    </p:spTree>
    <p:extLst>
      <p:ext uri="{BB962C8B-B14F-4D97-AF65-F5344CB8AC3E}">
        <p14:creationId xmlns:p14="http://schemas.microsoft.com/office/powerpoint/2010/main" val="1594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82CEF5-1BBC-4DC1-9D03-B5F69BC673F1}" type="datetimeFigureOut">
              <a:rPr lang="en-US" smtClean="0"/>
              <a:t>10/13/2013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AB1A56-15CD-466F-ADBA-48647EB4FDE8}" type="slidenum">
              <a:rPr lang="en-US" smtClean="0"/>
              <a:t>‹#›</a:t>
            </a:fld>
            <a:endParaRPr lang="en-US"/>
          </a:p>
        </p:txBody>
      </p:sp>
    </p:spTree>
    <p:extLst>
      <p:ext uri="{BB962C8B-B14F-4D97-AF65-F5344CB8AC3E}">
        <p14:creationId xmlns:p14="http://schemas.microsoft.com/office/powerpoint/2010/main" val="44081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82CEF5-1BBC-4DC1-9D03-B5F69BC673F1}" type="datetimeFigureOut">
              <a:rPr lang="en-US" smtClean="0"/>
              <a:t>10/13/2013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AB1A56-15CD-466F-ADBA-48647EB4FDE8}" type="slidenum">
              <a:rPr lang="en-US" smtClean="0"/>
              <a:t>‹#›</a:t>
            </a:fld>
            <a:endParaRPr lang="en-US"/>
          </a:p>
        </p:txBody>
      </p:sp>
    </p:spTree>
    <p:extLst>
      <p:ext uri="{BB962C8B-B14F-4D97-AF65-F5344CB8AC3E}">
        <p14:creationId xmlns:p14="http://schemas.microsoft.com/office/powerpoint/2010/main" val="388907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2CEF5-1BBC-4DC1-9D03-B5F69BC673F1}" type="datetimeFigureOut">
              <a:rPr lang="en-US" smtClean="0"/>
              <a:t>10/13/2013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AB1A56-15CD-466F-ADBA-48647EB4FDE8}" type="slidenum">
              <a:rPr lang="en-US" smtClean="0"/>
              <a:t>‹#›</a:t>
            </a:fld>
            <a:endParaRPr lang="en-US"/>
          </a:p>
        </p:txBody>
      </p:sp>
    </p:spTree>
    <p:extLst>
      <p:ext uri="{BB962C8B-B14F-4D97-AF65-F5344CB8AC3E}">
        <p14:creationId xmlns:p14="http://schemas.microsoft.com/office/powerpoint/2010/main" val="132716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2CEF5-1BBC-4DC1-9D03-B5F69BC673F1}"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B1A56-15CD-466F-ADBA-48647EB4FDE8}" type="slidenum">
              <a:rPr lang="en-US" smtClean="0"/>
              <a:t>‹#›</a:t>
            </a:fld>
            <a:endParaRPr lang="en-US"/>
          </a:p>
        </p:txBody>
      </p:sp>
    </p:spTree>
    <p:extLst>
      <p:ext uri="{BB962C8B-B14F-4D97-AF65-F5344CB8AC3E}">
        <p14:creationId xmlns:p14="http://schemas.microsoft.com/office/powerpoint/2010/main" val="214503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2CEF5-1BBC-4DC1-9D03-B5F69BC673F1}" type="datetimeFigureOut">
              <a:rPr lang="en-US" smtClean="0"/>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B1A56-15CD-466F-ADBA-48647EB4FDE8}" type="slidenum">
              <a:rPr lang="en-US" smtClean="0"/>
              <a:t>‹#›</a:t>
            </a:fld>
            <a:endParaRPr lang="en-US"/>
          </a:p>
        </p:txBody>
      </p:sp>
    </p:spTree>
    <p:extLst>
      <p:ext uri="{BB962C8B-B14F-4D97-AF65-F5344CB8AC3E}">
        <p14:creationId xmlns:p14="http://schemas.microsoft.com/office/powerpoint/2010/main" val="36360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2CEF5-1BBC-4DC1-9D03-B5F69BC673F1}" type="datetimeFigureOut">
              <a:rPr lang="en-US" smtClean="0"/>
              <a:t>10/13/2013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B1A56-15CD-466F-ADBA-48647EB4FDE8}" type="slidenum">
              <a:rPr lang="en-US" smtClean="0"/>
              <a:t>‹#›</a:t>
            </a:fld>
            <a:endParaRPr lang="en-US"/>
          </a:p>
        </p:txBody>
      </p:sp>
    </p:spTree>
    <p:extLst>
      <p:ext uri="{BB962C8B-B14F-4D97-AF65-F5344CB8AC3E}">
        <p14:creationId xmlns:p14="http://schemas.microsoft.com/office/powerpoint/2010/main" val="996259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egypt.online-resourcen.de/Late_Period"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egypt.online-resourcen.de/Late_Period"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egypt.online-resourcen.de/Late_Period"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egypt.online-resourcen.de/Late_Period" TargetMode="External"/><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hyperlink" Target="http://egypt.online-resourcen.de/Late_Period" TargetMode="Externa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hyperlink" Target="http://egypt.online-resourcen.de/Late_Period" TargetMode="Externa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hyperlink" Target="http://egypt.online-resourcen.de/Late_Period" TargetMode="External"/><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hyperlink" Target="http://egypt.online-resourcen.de/Late_Period" TargetMode="External"/><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emf"/></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individual.utoronto.ca/kalendis/lunar/index.ht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526"/>
            <a:ext cx="7848600" cy="68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43200" y="1896070"/>
            <a:ext cx="3733800" cy="923330"/>
          </a:xfrm>
          <a:prstGeom prst="rect">
            <a:avLst/>
          </a:prstGeom>
          <a:noFill/>
        </p:spPr>
        <p:txBody>
          <a:bodyPr wrap="square" rtlCol="0">
            <a:spAutoFit/>
          </a:bodyPr>
          <a:lstStyle/>
          <a:p>
            <a:pPr algn="ctr"/>
            <a:r>
              <a:rPr lang="en-US" b="1" dirty="0" smtClean="0">
                <a:solidFill>
                  <a:schemeClr val="bg1"/>
                </a:solidFill>
              </a:rPr>
              <a:t>How Ancient Israel Determined the New Moon</a:t>
            </a:r>
          </a:p>
          <a:p>
            <a:pPr algn="ctr"/>
            <a:r>
              <a:rPr lang="en-US" b="1" dirty="0" smtClean="0">
                <a:solidFill>
                  <a:schemeClr val="bg1"/>
                </a:solidFill>
              </a:rPr>
              <a:t>Historical Witnesses</a:t>
            </a:r>
            <a:endParaRPr lang="en-US" b="1" dirty="0">
              <a:solidFill>
                <a:schemeClr val="bg1"/>
              </a:solidFill>
            </a:endParaRPr>
          </a:p>
        </p:txBody>
      </p:sp>
    </p:spTree>
    <p:extLst>
      <p:ext uri="{BB962C8B-B14F-4D97-AF65-F5344CB8AC3E}">
        <p14:creationId xmlns:p14="http://schemas.microsoft.com/office/powerpoint/2010/main" val="2383715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1219200" y="15240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 name="Rectangle 2"/>
          <p:cNvSpPr/>
          <p:nvPr/>
        </p:nvSpPr>
        <p:spPr>
          <a:xfrm>
            <a:off x="2438400" y="15240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3, 2010</a:t>
            </a:r>
            <a:endParaRPr lang="en-US" sz="1200" dirty="0">
              <a:solidFill>
                <a:schemeClr val="bg2"/>
              </a:solidFill>
            </a:endParaRPr>
          </a:p>
        </p:txBody>
      </p:sp>
      <p:sp>
        <p:nvSpPr>
          <p:cNvPr id="4" name="Flowchart: Connector 3"/>
          <p:cNvSpPr/>
          <p:nvPr/>
        </p:nvSpPr>
        <p:spPr>
          <a:xfrm>
            <a:off x="1943100" y="1190625"/>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5" name="Rectangle 4"/>
          <p:cNvSpPr/>
          <p:nvPr/>
        </p:nvSpPr>
        <p:spPr>
          <a:xfrm>
            <a:off x="3657600" y="15240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6" name="Rectangle 5"/>
          <p:cNvSpPr/>
          <p:nvPr/>
        </p:nvSpPr>
        <p:spPr>
          <a:xfrm>
            <a:off x="4876800" y="15240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4, 2010</a:t>
            </a:r>
            <a:endParaRPr lang="en-US" sz="1200" dirty="0">
              <a:solidFill>
                <a:schemeClr val="bg2"/>
              </a:solidFill>
            </a:endParaRPr>
          </a:p>
        </p:txBody>
      </p:sp>
      <p:sp>
        <p:nvSpPr>
          <p:cNvPr id="7" name="Rectangle 6"/>
          <p:cNvSpPr/>
          <p:nvPr/>
        </p:nvSpPr>
        <p:spPr>
          <a:xfrm>
            <a:off x="6096000" y="15240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a:t>
            </a:r>
            <a:endParaRPr lang="en-US" sz="1200" b="1" dirty="0">
              <a:solidFill>
                <a:schemeClr val="tx1"/>
              </a:solidFill>
            </a:endParaRPr>
          </a:p>
        </p:txBody>
      </p:sp>
      <p:grpSp>
        <p:nvGrpSpPr>
          <p:cNvPr id="8" name="Group 7"/>
          <p:cNvGrpSpPr/>
          <p:nvPr/>
        </p:nvGrpSpPr>
        <p:grpSpPr>
          <a:xfrm rot="4208443">
            <a:off x="5992894" y="1226866"/>
            <a:ext cx="403303" cy="387955"/>
            <a:chOff x="5905500" y="390525"/>
            <a:chExt cx="342900" cy="285750"/>
          </a:xfrm>
        </p:grpSpPr>
        <p:sp>
          <p:nvSpPr>
            <p:cNvPr id="9" name="Flowchart: Connector 8"/>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lowchart: Connector 10"/>
          <p:cNvSpPr/>
          <p:nvPr/>
        </p:nvSpPr>
        <p:spPr>
          <a:xfrm>
            <a:off x="5257800" y="1103889"/>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Tree>
    <p:extLst>
      <p:ext uri="{BB962C8B-B14F-4D97-AF65-F5344CB8AC3E}">
        <p14:creationId xmlns:p14="http://schemas.microsoft.com/office/powerpoint/2010/main" val="210599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89" t="2358" r="2589" b="2466"/>
          <a:stretch/>
        </p:blipFill>
        <p:spPr bwMode="auto">
          <a:xfrm>
            <a:off x="609600" y="0"/>
            <a:ext cx="7848600" cy="68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orizontal Scroll 1"/>
          <p:cNvSpPr/>
          <p:nvPr/>
        </p:nvSpPr>
        <p:spPr>
          <a:xfrm>
            <a:off x="2438400" y="1676400"/>
            <a:ext cx="4114800" cy="3733800"/>
          </a:xfrm>
          <a:prstGeom prst="horizontalScroll">
            <a:avLst>
              <a:gd name="adj" fmla="val 395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tIns="91440" bIns="91440" numCol="2" spcCol="91440" rtlCol="0" anchor="t" anchorCtr="0"/>
          <a:lstStyle/>
          <a:p>
            <a:pPr algn="just"/>
            <a:r>
              <a:rPr lang="en-US" sz="1000" b="1" dirty="0" smtClean="0">
                <a:solidFill>
                  <a:schemeClr val="accent6">
                    <a:lumMod val="50000"/>
                  </a:schemeClr>
                </a:solidFill>
              </a:rPr>
              <a:t>De </a:t>
            </a:r>
            <a:r>
              <a:rPr lang="en-US" sz="1000" b="1" dirty="0" err="1" smtClean="0">
                <a:solidFill>
                  <a:schemeClr val="accent6">
                    <a:lumMod val="50000"/>
                  </a:schemeClr>
                </a:solidFill>
              </a:rPr>
              <a:t>opificio</a:t>
            </a:r>
            <a:r>
              <a:rPr lang="en-US" sz="1000" b="1" dirty="0" smtClean="0">
                <a:solidFill>
                  <a:schemeClr val="accent6">
                    <a:lumMod val="50000"/>
                  </a:schemeClr>
                </a:solidFill>
              </a:rPr>
              <a:t> mundi 1:101 XXXIV. Among the things then which are perceptible only by intellect, the number seven is proved to be the only thing free from motion and accident; but among things perceptible by the external senses, it displays a great and comprehensive power, </a:t>
            </a:r>
            <a:r>
              <a:rPr lang="en-US" sz="1000" b="1" dirty="0" err="1" smtClean="0">
                <a:solidFill>
                  <a:schemeClr val="accent6">
                    <a:lumMod val="50000"/>
                  </a:schemeClr>
                </a:solidFill>
              </a:rPr>
              <a:t>contribut-ing</a:t>
            </a:r>
            <a:r>
              <a:rPr lang="en-US" sz="1000" b="1" dirty="0" smtClean="0">
                <a:solidFill>
                  <a:schemeClr val="accent6">
                    <a:lumMod val="50000"/>
                  </a:schemeClr>
                </a:solidFill>
              </a:rPr>
              <a:t> to the improvement of all terrestrial things, and affecting even the periodical changes of the moon. And in what manner it does this, we must consider. The number seven when compounded of numbers beginning with the unit, makes eight-and-twenty, a perfect number, and one </a:t>
            </a:r>
            <a:r>
              <a:rPr lang="en-US" sz="1000" b="1" dirty="0" err="1" smtClean="0">
                <a:solidFill>
                  <a:schemeClr val="accent6">
                    <a:lumMod val="50000"/>
                  </a:schemeClr>
                </a:solidFill>
              </a:rPr>
              <a:t>equalised</a:t>
            </a:r>
            <a:r>
              <a:rPr lang="en-US" sz="1000" b="1" dirty="0" smtClean="0">
                <a:solidFill>
                  <a:schemeClr val="accent6">
                    <a:lumMod val="50000"/>
                  </a:schemeClr>
                </a:solidFill>
              </a:rPr>
              <a:t> in its parts. And the number so produced, is calculated to reproduce the revolutions of the moon, bringing her back to the point from which </a:t>
            </a:r>
            <a:r>
              <a:rPr lang="en-US" sz="1000" b="1" u="sng" dirty="0" smtClean="0">
                <a:solidFill>
                  <a:schemeClr val="accent6">
                    <a:lumMod val="50000"/>
                  </a:schemeClr>
                </a:solidFill>
              </a:rPr>
              <a:t>she first began to increase in a manner perceptible by the external senses</a:t>
            </a:r>
            <a:r>
              <a:rPr lang="en-US" sz="1000" b="1" dirty="0" smtClean="0">
                <a:solidFill>
                  <a:schemeClr val="accent6">
                    <a:lumMod val="50000"/>
                  </a:schemeClr>
                </a:solidFill>
              </a:rPr>
              <a:t>, and to which she returns by waning</a:t>
            </a:r>
            <a:r>
              <a:rPr lang="en-US" sz="1000" b="1" u="sng" dirty="0" smtClean="0">
                <a:solidFill>
                  <a:schemeClr val="accent6">
                    <a:lumMod val="50000"/>
                  </a:schemeClr>
                </a:solidFill>
              </a:rPr>
              <a:t>. For she increases from her first crescent-shaped figure, to that of a half circle in seven days</a:t>
            </a:r>
            <a:r>
              <a:rPr lang="en-US" sz="1000" b="1" dirty="0" smtClean="0">
                <a:solidFill>
                  <a:schemeClr val="accent6">
                    <a:lumMod val="50000"/>
                  </a:schemeClr>
                </a:solidFill>
              </a:rPr>
              <a:t>; and </a:t>
            </a:r>
            <a:r>
              <a:rPr lang="en-US" sz="1000" b="1" u="sng" dirty="0" smtClean="0">
                <a:solidFill>
                  <a:schemeClr val="accent6">
                    <a:lumMod val="50000"/>
                  </a:schemeClr>
                </a:solidFill>
              </a:rPr>
              <a:t>in seven more, she becomes a full orb</a:t>
            </a:r>
            <a:r>
              <a:rPr lang="en-US" sz="1000" b="1" dirty="0" smtClean="0">
                <a:solidFill>
                  <a:schemeClr val="accent6">
                    <a:lumMod val="50000"/>
                  </a:schemeClr>
                </a:solidFill>
              </a:rPr>
              <a:t>; and then again she turns back, retracing the same path, like a runner of the </a:t>
            </a:r>
            <a:r>
              <a:rPr lang="en-US" sz="1000" b="1" dirty="0" err="1" smtClean="0">
                <a:solidFill>
                  <a:schemeClr val="accent6">
                    <a:lumMod val="50000"/>
                  </a:schemeClr>
                </a:solidFill>
              </a:rPr>
              <a:t>diaulos</a:t>
            </a:r>
            <a:r>
              <a:rPr lang="en-US" sz="1000" b="1" dirty="0" smtClean="0">
                <a:solidFill>
                  <a:schemeClr val="accent6">
                    <a:lumMod val="50000"/>
                  </a:schemeClr>
                </a:solidFill>
              </a:rPr>
              <a:t>, </a:t>
            </a:r>
            <a:r>
              <a:rPr lang="en-US" sz="1000" b="1" u="sng" dirty="0" smtClean="0">
                <a:solidFill>
                  <a:schemeClr val="accent6">
                    <a:lumMod val="50000"/>
                  </a:schemeClr>
                </a:solidFill>
              </a:rPr>
              <a:t>receding from an orb full of light, to a half circle again in seven days</a:t>
            </a:r>
            <a:r>
              <a:rPr lang="en-US" sz="1000" b="1" dirty="0" smtClean="0">
                <a:solidFill>
                  <a:schemeClr val="accent6">
                    <a:lumMod val="50000"/>
                  </a:schemeClr>
                </a:solidFill>
              </a:rPr>
              <a:t>, and lastly, in an </a:t>
            </a:r>
            <a:r>
              <a:rPr lang="en-US" sz="1000" b="1" u="sng" dirty="0" smtClean="0">
                <a:solidFill>
                  <a:schemeClr val="accent6">
                    <a:lumMod val="50000"/>
                  </a:schemeClr>
                </a:solidFill>
              </a:rPr>
              <a:t>equal number</a:t>
            </a:r>
            <a:r>
              <a:rPr lang="en-US" sz="1000" b="1" dirty="0" smtClean="0">
                <a:solidFill>
                  <a:schemeClr val="accent6">
                    <a:lumMod val="50000"/>
                  </a:schemeClr>
                </a:solidFill>
              </a:rPr>
              <a:t> she diminishes from a half circle to the form of a crescent; and thus the number before mentioned is completed.</a:t>
            </a:r>
          </a:p>
          <a:p>
            <a:pPr algn="just"/>
            <a:endParaRPr lang="en-US" sz="1000" dirty="0"/>
          </a:p>
        </p:txBody>
      </p:sp>
      <p:cxnSp>
        <p:nvCxnSpPr>
          <p:cNvPr id="6" name="Straight Arrow Connector 5"/>
          <p:cNvCxnSpPr/>
          <p:nvPr/>
        </p:nvCxnSpPr>
        <p:spPr>
          <a:xfrm>
            <a:off x="4724400" y="2667001"/>
            <a:ext cx="342900" cy="345402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1" y="3124200"/>
            <a:ext cx="1904998" cy="149173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724400" y="914400"/>
            <a:ext cx="838200" cy="2209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169583" y="3810000"/>
            <a:ext cx="3393017" cy="895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962400" y="4419600"/>
            <a:ext cx="914400" cy="182453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72050" y="6248400"/>
            <a:ext cx="30480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23" name="TextBox 22"/>
          <p:cNvSpPr txBox="1"/>
          <p:nvPr/>
        </p:nvSpPr>
        <p:spPr>
          <a:xfrm>
            <a:off x="5334000" y="6162448"/>
            <a:ext cx="304800"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24" name="TextBox 23"/>
          <p:cNvSpPr txBox="1"/>
          <p:nvPr/>
        </p:nvSpPr>
        <p:spPr>
          <a:xfrm>
            <a:off x="5562600" y="6160820"/>
            <a:ext cx="304800"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sp>
        <p:nvSpPr>
          <p:cNvPr id="25" name="TextBox 24"/>
          <p:cNvSpPr txBox="1"/>
          <p:nvPr/>
        </p:nvSpPr>
        <p:spPr>
          <a:xfrm>
            <a:off x="5867400" y="5914598"/>
            <a:ext cx="304800" cy="36933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sp>
        <p:nvSpPr>
          <p:cNvPr id="26" name="TextBox 25"/>
          <p:cNvSpPr txBox="1"/>
          <p:nvPr/>
        </p:nvSpPr>
        <p:spPr>
          <a:xfrm>
            <a:off x="6278034" y="5679738"/>
            <a:ext cx="304800" cy="369332"/>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
        <p:nvSpPr>
          <p:cNvPr id="27" name="TextBox 26"/>
          <p:cNvSpPr txBox="1"/>
          <p:nvPr/>
        </p:nvSpPr>
        <p:spPr>
          <a:xfrm>
            <a:off x="6738406" y="5299045"/>
            <a:ext cx="304800" cy="369332"/>
          </a:xfrm>
          <a:prstGeom prst="rect">
            <a:avLst/>
          </a:prstGeom>
          <a:noFill/>
        </p:spPr>
        <p:txBody>
          <a:bodyPr wrap="square" rtlCol="0">
            <a:spAutoFit/>
          </a:bodyPr>
          <a:lstStyle/>
          <a:p>
            <a:r>
              <a:rPr lang="en-US" dirty="0" smtClean="0">
                <a:solidFill>
                  <a:schemeClr val="bg1"/>
                </a:solidFill>
              </a:rPr>
              <a:t>6</a:t>
            </a:r>
            <a:endParaRPr lang="en-US" dirty="0">
              <a:solidFill>
                <a:schemeClr val="bg1"/>
              </a:solidFill>
            </a:endParaRPr>
          </a:p>
        </p:txBody>
      </p:sp>
      <p:sp>
        <p:nvSpPr>
          <p:cNvPr id="28" name="TextBox 27"/>
          <p:cNvSpPr txBox="1"/>
          <p:nvPr/>
        </p:nvSpPr>
        <p:spPr>
          <a:xfrm>
            <a:off x="7192433" y="4615934"/>
            <a:ext cx="304800" cy="369332"/>
          </a:xfrm>
          <a:prstGeom prst="rect">
            <a:avLst/>
          </a:prstGeom>
          <a:noFill/>
        </p:spPr>
        <p:txBody>
          <a:bodyPr wrap="square" rtlCol="0">
            <a:spAutoFit/>
          </a:bodyPr>
          <a:lstStyle/>
          <a:p>
            <a:r>
              <a:rPr lang="en-US" dirty="0" smtClean="0">
                <a:solidFill>
                  <a:schemeClr val="bg1"/>
                </a:solidFill>
              </a:rPr>
              <a:t>7</a:t>
            </a:r>
            <a:endParaRPr lang="en-US" dirty="0">
              <a:solidFill>
                <a:schemeClr val="bg1"/>
              </a:solidFill>
            </a:endParaRPr>
          </a:p>
        </p:txBody>
      </p:sp>
      <p:sp>
        <p:nvSpPr>
          <p:cNvPr id="29" name="TextBox 28"/>
          <p:cNvSpPr txBox="1"/>
          <p:nvPr/>
        </p:nvSpPr>
        <p:spPr>
          <a:xfrm>
            <a:off x="7238999" y="3772932"/>
            <a:ext cx="609600" cy="369332"/>
          </a:xfrm>
          <a:prstGeom prst="rect">
            <a:avLst/>
          </a:prstGeom>
          <a:noFill/>
        </p:spPr>
        <p:txBody>
          <a:bodyPr wrap="square" rtlCol="0">
            <a:spAutoFit/>
          </a:bodyPr>
          <a:lstStyle/>
          <a:p>
            <a:pPr algn="ctr"/>
            <a:r>
              <a:rPr lang="en-US" dirty="0" smtClean="0">
                <a:solidFill>
                  <a:schemeClr val="bg1"/>
                </a:solidFill>
              </a:rPr>
              <a:t>1/8</a:t>
            </a:r>
            <a:endParaRPr lang="en-US" dirty="0">
              <a:solidFill>
                <a:schemeClr val="bg1"/>
              </a:solidFill>
            </a:endParaRPr>
          </a:p>
        </p:txBody>
      </p:sp>
      <p:sp>
        <p:nvSpPr>
          <p:cNvPr id="30" name="TextBox 29"/>
          <p:cNvSpPr txBox="1"/>
          <p:nvPr/>
        </p:nvSpPr>
        <p:spPr>
          <a:xfrm>
            <a:off x="7238999" y="2939534"/>
            <a:ext cx="609600" cy="369332"/>
          </a:xfrm>
          <a:prstGeom prst="rect">
            <a:avLst/>
          </a:prstGeom>
          <a:noFill/>
        </p:spPr>
        <p:txBody>
          <a:bodyPr wrap="square" rtlCol="0">
            <a:spAutoFit/>
          </a:bodyPr>
          <a:lstStyle/>
          <a:p>
            <a:pPr algn="ctr"/>
            <a:r>
              <a:rPr lang="en-US" dirty="0" smtClean="0">
                <a:solidFill>
                  <a:schemeClr val="bg1"/>
                </a:solidFill>
              </a:rPr>
              <a:t>2/9</a:t>
            </a:r>
            <a:endParaRPr lang="en-US" dirty="0">
              <a:solidFill>
                <a:schemeClr val="bg1"/>
              </a:solidFill>
            </a:endParaRPr>
          </a:p>
        </p:txBody>
      </p:sp>
      <p:sp>
        <p:nvSpPr>
          <p:cNvPr id="31" name="TextBox 30"/>
          <p:cNvSpPr txBox="1"/>
          <p:nvPr/>
        </p:nvSpPr>
        <p:spPr>
          <a:xfrm>
            <a:off x="7010400" y="2019300"/>
            <a:ext cx="668866" cy="369332"/>
          </a:xfrm>
          <a:prstGeom prst="rect">
            <a:avLst/>
          </a:prstGeom>
          <a:noFill/>
        </p:spPr>
        <p:txBody>
          <a:bodyPr wrap="square" rtlCol="0">
            <a:spAutoFit/>
          </a:bodyPr>
          <a:lstStyle/>
          <a:p>
            <a:pPr algn="ctr"/>
            <a:r>
              <a:rPr lang="en-US" dirty="0" smtClean="0">
                <a:solidFill>
                  <a:schemeClr val="bg1"/>
                </a:solidFill>
              </a:rPr>
              <a:t>3/10</a:t>
            </a:r>
            <a:endParaRPr lang="en-US" dirty="0">
              <a:solidFill>
                <a:schemeClr val="bg1"/>
              </a:solidFill>
            </a:endParaRPr>
          </a:p>
        </p:txBody>
      </p:sp>
      <p:sp>
        <p:nvSpPr>
          <p:cNvPr id="32" name="TextBox 31"/>
          <p:cNvSpPr txBox="1"/>
          <p:nvPr/>
        </p:nvSpPr>
        <p:spPr>
          <a:xfrm>
            <a:off x="6525681" y="1291272"/>
            <a:ext cx="694267" cy="369332"/>
          </a:xfrm>
          <a:prstGeom prst="rect">
            <a:avLst/>
          </a:prstGeom>
          <a:noFill/>
        </p:spPr>
        <p:txBody>
          <a:bodyPr wrap="square" rtlCol="0">
            <a:spAutoFit/>
          </a:bodyPr>
          <a:lstStyle/>
          <a:p>
            <a:pPr algn="ctr"/>
            <a:r>
              <a:rPr lang="en-US" dirty="0" smtClean="0">
                <a:solidFill>
                  <a:schemeClr val="bg1"/>
                </a:solidFill>
              </a:rPr>
              <a:t>4/11</a:t>
            </a:r>
            <a:endParaRPr lang="en-US" dirty="0">
              <a:solidFill>
                <a:schemeClr val="bg1"/>
              </a:solidFill>
            </a:endParaRPr>
          </a:p>
        </p:txBody>
      </p:sp>
      <p:sp>
        <p:nvSpPr>
          <p:cNvPr id="33" name="TextBox 32"/>
          <p:cNvSpPr txBox="1"/>
          <p:nvPr/>
        </p:nvSpPr>
        <p:spPr>
          <a:xfrm>
            <a:off x="5935133" y="762595"/>
            <a:ext cx="685801" cy="369332"/>
          </a:xfrm>
          <a:prstGeom prst="rect">
            <a:avLst/>
          </a:prstGeom>
          <a:noFill/>
        </p:spPr>
        <p:txBody>
          <a:bodyPr wrap="square" rtlCol="0">
            <a:spAutoFit/>
          </a:bodyPr>
          <a:lstStyle/>
          <a:p>
            <a:pPr algn="ctr"/>
            <a:r>
              <a:rPr lang="en-US" dirty="0" smtClean="0">
                <a:solidFill>
                  <a:schemeClr val="bg1"/>
                </a:solidFill>
              </a:rPr>
              <a:t>5/12</a:t>
            </a:r>
            <a:endParaRPr lang="en-US" dirty="0">
              <a:solidFill>
                <a:schemeClr val="bg1"/>
              </a:solidFill>
            </a:endParaRPr>
          </a:p>
        </p:txBody>
      </p:sp>
      <p:sp>
        <p:nvSpPr>
          <p:cNvPr id="34" name="TextBox 33"/>
          <p:cNvSpPr txBox="1"/>
          <p:nvPr/>
        </p:nvSpPr>
        <p:spPr>
          <a:xfrm>
            <a:off x="5127625" y="383738"/>
            <a:ext cx="711200" cy="369332"/>
          </a:xfrm>
          <a:prstGeom prst="rect">
            <a:avLst/>
          </a:prstGeom>
          <a:noFill/>
        </p:spPr>
        <p:txBody>
          <a:bodyPr wrap="square" rtlCol="0">
            <a:spAutoFit/>
          </a:bodyPr>
          <a:lstStyle/>
          <a:p>
            <a:pPr algn="ctr"/>
            <a:r>
              <a:rPr lang="en-US" dirty="0" smtClean="0">
                <a:solidFill>
                  <a:schemeClr val="bg1"/>
                </a:solidFill>
              </a:rPr>
              <a:t>6/13</a:t>
            </a:r>
            <a:endParaRPr lang="en-US" dirty="0">
              <a:solidFill>
                <a:schemeClr val="bg1"/>
              </a:solidFill>
            </a:endParaRPr>
          </a:p>
        </p:txBody>
      </p:sp>
      <p:sp>
        <p:nvSpPr>
          <p:cNvPr id="35" name="TextBox 34"/>
          <p:cNvSpPr txBox="1"/>
          <p:nvPr/>
        </p:nvSpPr>
        <p:spPr>
          <a:xfrm>
            <a:off x="4195232" y="198398"/>
            <a:ext cx="681567" cy="369332"/>
          </a:xfrm>
          <a:prstGeom prst="rect">
            <a:avLst/>
          </a:prstGeom>
          <a:noFill/>
        </p:spPr>
        <p:txBody>
          <a:bodyPr wrap="square" rtlCol="0">
            <a:spAutoFit/>
          </a:bodyPr>
          <a:lstStyle/>
          <a:p>
            <a:pPr algn="ctr"/>
            <a:r>
              <a:rPr lang="en-US" dirty="0" smtClean="0">
                <a:solidFill>
                  <a:schemeClr val="bg1"/>
                </a:solidFill>
              </a:rPr>
              <a:t>7/14</a:t>
            </a:r>
            <a:endParaRPr lang="en-US" dirty="0">
              <a:solidFill>
                <a:schemeClr val="bg1"/>
              </a:solidFill>
            </a:endParaRPr>
          </a:p>
        </p:txBody>
      </p:sp>
      <p:sp>
        <p:nvSpPr>
          <p:cNvPr id="44" name="TextBox 43"/>
          <p:cNvSpPr txBox="1"/>
          <p:nvPr/>
        </p:nvSpPr>
        <p:spPr>
          <a:xfrm>
            <a:off x="3310465" y="383064"/>
            <a:ext cx="808567" cy="369332"/>
          </a:xfrm>
          <a:prstGeom prst="rect">
            <a:avLst/>
          </a:prstGeom>
          <a:noFill/>
        </p:spPr>
        <p:txBody>
          <a:bodyPr wrap="square" rtlCol="0">
            <a:spAutoFit/>
          </a:bodyPr>
          <a:lstStyle/>
          <a:p>
            <a:pPr algn="ctr"/>
            <a:r>
              <a:rPr lang="en-US" dirty="0" smtClean="0">
                <a:solidFill>
                  <a:schemeClr val="bg1"/>
                </a:solidFill>
              </a:rPr>
              <a:t>1/15</a:t>
            </a:r>
            <a:endParaRPr lang="en-US" dirty="0">
              <a:solidFill>
                <a:schemeClr val="bg1"/>
              </a:solidFill>
            </a:endParaRPr>
          </a:p>
        </p:txBody>
      </p:sp>
      <p:sp>
        <p:nvSpPr>
          <p:cNvPr id="45" name="TextBox 44"/>
          <p:cNvSpPr txBox="1"/>
          <p:nvPr/>
        </p:nvSpPr>
        <p:spPr>
          <a:xfrm>
            <a:off x="2540000" y="753070"/>
            <a:ext cx="685800" cy="369332"/>
          </a:xfrm>
          <a:prstGeom prst="rect">
            <a:avLst/>
          </a:prstGeom>
          <a:noFill/>
        </p:spPr>
        <p:txBody>
          <a:bodyPr wrap="square" rtlCol="0">
            <a:spAutoFit/>
          </a:bodyPr>
          <a:lstStyle/>
          <a:p>
            <a:pPr algn="ctr"/>
            <a:r>
              <a:rPr lang="en-US" dirty="0" smtClean="0">
                <a:solidFill>
                  <a:schemeClr val="bg1"/>
                </a:solidFill>
              </a:rPr>
              <a:t>2/16</a:t>
            </a:r>
            <a:endParaRPr lang="en-US" dirty="0">
              <a:solidFill>
                <a:schemeClr val="bg1"/>
              </a:solidFill>
            </a:endParaRPr>
          </a:p>
        </p:txBody>
      </p:sp>
      <p:sp>
        <p:nvSpPr>
          <p:cNvPr id="46" name="TextBox 45"/>
          <p:cNvSpPr txBox="1"/>
          <p:nvPr/>
        </p:nvSpPr>
        <p:spPr>
          <a:xfrm>
            <a:off x="1863724" y="1310322"/>
            <a:ext cx="668866" cy="369332"/>
          </a:xfrm>
          <a:prstGeom prst="rect">
            <a:avLst/>
          </a:prstGeom>
          <a:noFill/>
        </p:spPr>
        <p:txBody>
          <a:bodyPr wrap="square" rtlCol="0">
            <a:spAutoFit/>
          </a:bodyPr>
          <a:lstStyle/>
          <a:p>
            <a:pPr algn="ctr"/>
            <a:r>
              <a:rPr lang="en-US" dirty="0" smtClean="0">
                <a:solidFill>
                  <a:schemeClr val="bg1"/>
                </a:solidFill>
              </a:rPr>
              <a:t>3/17</a:t>
            </a:r>
            <a:endParaRPr lang="en-US" dirty="0">
              <a:solidFill>
                <a:schemeClr val="bg1"/>
              </a:solidFill>
            </a:endParaRPr>
          </a:p>
        </p:txBody>
      </p:sp>
      <p:sp>
        <p:nvSpPr>
          <p:cNvPr id="47" name="TextBox 46"/>
          <p:cNvSpPr txBox="1"/>
          <p:nvPr/>
        </p:nvSpPr>
        <p:spPr>
          <a:xfrm>
            <a:off x="1363132" y="2019300"/>
            <a:ext cx="694267" cy="369332"/>
          </a:xfrm>
          <a:prstGeom prst="rect">
            <a:avLst/>
          </a:prstGeom>
          <a:noFill/>
        </p:spPr>
        <p:txBody>
          <a:bodyPr wrap="square" rtlCol="0">
            <a:spAutoFit/>
          </a:bodyPr>
          <a:lstStyle/>
          <a:p>
            <a:pPr algn="ctr"/>
            <a:r>
              <a:rPr lang="en-US" dirty="0" smtClean="0">
                <a:solidFill>
                  <a:schemeClr val="bg1"/>
                </a:solidFill>
              </a:rPr>
              <a:t>4/18</a:t>
            </a:r>
            <a:endParaRPr lang="en-US" dirty="0">
              <a:solidFill>
                <a:schemeClr val="bg1"/>
              </a:solidFill>
            </a:endParaRPr>
          </a:p>
        </p:txBody>
      </p:sp>
      <p:sp>
        <p:nvSpPr>
          <p:cNvPr id="48" name="TextBox 47"/>
          <p:cNvSpPr txBox="1"/>
          <p:nvPr/>
        </p:nvSpPr>
        <p:spPr>
          <a:xfrm>
            <a:off x="1177923" y="2945368"/>
            <a:ext cx="685801" cy="369332"/>
          </a:xfrm>
          <a:prstGeom prst="rect">
            <a:avLst/>
          </a:prstGeom>
          <a:noFill/>
        </p:spPr>
        <p:txBody>
          <a:bodyPr wrap="square" rtlCol="0">
            <a:spAutoFit/>
          </a:bodyPr>
          <a:lstStyle/>
          <a:p>
            <a:pPr algn="ctr"/>
            <a:r>
              <a:rPr lang="en-US" dirty="0" smtClean="0">
                <a:solidFill>
                  <a:schemeClr val="bg1"/>
                </a:solidFill>
              </a:rPr>
              <a:t>5/19</a:t>
            </a:r>
            <a:endParaRPr lang="en-US" dirty="0">
              <a:solidFill>
                <a:schemeClr val="bg1"/>
              </a:solidFill>
            </a:endParaRPr>
          </a:p>
        </p:txBody>
      </p:sp>
      <p:sp>
        <p:nvSpPr>
          <p:cNvPr id="49" name="TextBox 48"/>
          <p:cNvSpPr txBox="1"/>
          <p:nvPr/>
        </p:nvSpPr>
        <p:spPr>
          <a:xfrm>
            <a:off x="1117600" y="3777655"/>
            <a:ext cx="711200" cy="369332"/>
          </a:xfrm>
          <a:prstGeom prst="rect">
            <a:avLst/>
          </a:prstGeom>
          <a:noFill/>
        </p:spPr>
        <p:txBody>
          <a:bodyPr wrap="square" rtlCol="0">
            <a:spAutoFit/>
          </a:bodyPr>
          <a:lstStyle/>
          <a:p>
            <a:pPr algn="ctr"/>
            <a:r>
              <a:rPr lang="en-US" dirty="0" smtClean="0">
                <a:solidFill>
                  <a:schemeClr val="bg1"/>
                </a:solidFill>
              </a:rPr>
              <a:t>6/20</a:t>
            </a:r>
            <a:endParaRPr lang="en-US" dirty="0">
              <a:solidFill>
                <a:schemeClr val="bg1"/>
              </a:solidFill>
            </a:endParaRPr>
          </a:p>
        </p:txBody>
      </p:sp>
      <p:sp>
        <p:nvSpPr>
          <p:cNvPr id="50" name="TextBox 49"/>
          <p:cNvSpPr txBox="1"/>
          <p:nvPr/>
        </p:nvSpPr>
        <p:spPr>
          <a:xfrm>
            <a:off x="1488016" y="4636637"/>
            <a:ext cx="681567" cy="369332"/>
          </a:xfrm>
          <a:prstGeom prst="rect">
            <a:avLst/>
          </a:prstGeom>
          <a:noFill/>
        </p:spPr>
        <p:txBody>
          <a:bodyPr wrap="square" rtlCol="0">
            <a:spAutoFit/>
          </a:bodyPr>
          <a:lstStyle/>
          <a:p>
            <a:pPr algn="ctr"/>
            <a:r>
              <a:rPr lang="en-US" dirty="0" smtClean="0">
                <a:solidFill>
                  <a:schemeClr val="bg1"/>
                </a:solidFill>
              </a:rPr>
              <a:t>7/21</a:t>
            </a:r>
            <a:endParaRPr lang="en-US" dirty="0">
              <a:solidFill>
                <a:schemeClr val="bg1"/>
              </a:solidFill>
            </a:endParaRPr>
          </a:p>
        </p:txBody>
      </p:sp>
      <p:sp>
        <p:nvSpPr>
          <p:cNvPr id="51" name="TextBox 50"/>
          <p:cNvSpPr txBox="1"/>
          <p:nvPr/>
        </p:nvSpPr>
        <p:spPr>
          <a:xfrm>
            <a:off x="1828800" y="5312807"/>
            <a:ext cx="808567" cy="369332"/>
          </a:xfrm>
          <a:prstGeom prst="rect">
            <a:avLst/>
          </a:prstGeom>
          <a:noFill/>
        </p:spPr>
        <p:txBody>
          <a:bodyPr wrap="square" rtlCol="0">
            <a:spAutoFit/>
          </a:bodyPr>
          <a:lstStyle/>
          <a:p>
            <a:pPr algn="ctr"/>
            <a:r>
              <a:rPr lang="en-US" dirty="0" smtClean="0">
                <a:solidFill>
                  <a:schemeClr val="bg1"/>
                </a:solidFill>
              </a:rPr>
              <a:t>1/22</a:t>
            </a:r>
            <a:endParaRPr lang="en-US" dirty="0">
              <a:solidFill>
                <a:schemeClr val="bg1"/>
              </a:solidFill>
            </a:endParaRPr>
          </a:p>
        </p:txBody>
      </p:sp>
      <p:sp>
        <p:nvSpPr>
          <p:cNvPr id="52" name="TextBox 51"/>
          <p:cNvSpPr txBox="1"/>
          <p:nvPr/>
        </p:nvSpPr>
        <p:spPr>
          <a:xfrm>
            <a:off x="2260600" y="5668377"/>
            <a:ext cx="685800" cy="369332"/>
          </a:xfrm>
          <a:prstGeom prst="rect">
            <a:avLst/>
          </a:prstGeom>
          <a:noFill/>
        </p:spPr>
        <p:txBody>
          <a:bodyPr wrap="square" rtlCol="0">
            <a:spAutoFit/>
          </a:bodyPr>
          <a:lstStyle/>
          <a:p>
            <a:pPr algn="ctr"/>
            <a:r>
              <a:rPr lang="en-US" dirty="0" smtClean="0">
                <a:solidFill>
                  <a:schemeClr val="bg1"/>
                </a:solidFill>
              </a:rPr>
              <a:t>2/23</a:t>
            </a:r>
            <a:endParaRPr lang="en-US" dirty="0">
              <a:solidFill>
                <a:schemeClr val="bg1"/>
              </a:solidFill>
            </a:endParaRPr>
          </a:p>
        </p:txBody>
      </p:sp>
      <p:sp>
        <p:nvSpPr>
          <p:cNvPr id="53" name="TextBox 52"/>
          <p:cNvSpPr txBox="1"/>
          <p:nvPr/>
        </p:nvSpPr>
        <p:spPr>
          <a:xfrm>
            <a:off x="2637367" y="5997918"/>
            <a:ext cx="668866" cy="246221"/>
          </a:xfrm>
          <a:prstGeom prst="rect">
            <a:avLst/>
          </a:prstGeom>
          <a:noFill/>
        </p:spPr>
        <p:txBody>
          <a:bodyPr wrap="square" rtlCol="0">
            <a:spAutoFit/>
          </a:bodyPr>
          <a:lstStyle/>
          <a:p>
            <a:pPr algn="ctr"/>
            <a:r>
              <a:rPr lang="en-US" sz="1000" dirty="0" smtClean="0">
                <a:solidFill>
                  <a:schemeClr val="bg1"/>
                </a:solidFill>
              </a:rPr>
              <a:t>3/24</a:t>
            </a:r>
            <a:endParaRPr lang="en-US" sz="1000" dirty="0">
              <a:solidFill>
                <a:schemeClr val="bg1"/>
              </a:solidFill>
            </a:endParaRPr>
          </a:p>
        </p:txBody>
      </p:sp>
      <p:sp>
        <p:nvSpPr>
          <p:cNvPr id="54" name="TextBox 53"/>
          <p:cNvSpPr txBox="1"/>
          <p:nvPr/>
        </p:nvSpPr>
        <p:spPr>
          <a:xfrm>
            <a:off x="3010957" y="6037709"/>
            <a:ext cx="694267" cy="246221"/>
          </a:xfrm>
          <a:prstGeom prst="rect">
            <a:avLst/>
          </a:prstGeom>
          <a:noFill/>
        </p:spPr>
        <p:txBody>
          <a:bodyPr wrap="square" rtlCol="0">
            <a:spAutoFit/>
          </a:bodyPr>
          <a:lstStyle/>
          <a:p>
            <a:pPr algn="ctr"/>
            <a:r>
              <a:rPr lang="en-US" sz="1000" dirty="0" smtClean="0">
                <a:solidFill>
                  <a:schemeClr val="bg1"/>
                </a:solidFill>
              </a:rPr>
              <a:t>4/25</a:t>
            </a:r>
            <a:endParaRPr lang="en-US" sz="1000" dirty="0">
              <a:solidFill>
                <a:schemeClr val="bg1"/>
              </a:solidFill>
            </a:endParaRPr>
          </a:p>
        </p:txBody>
      </p:sp>
      <p:sp>
        <p:nvSpPr>
          <p:cNvPr id="55" name="TextBox 54"/>
          <p:cNvSpPr txBox="1"/>
          <p:nvPr/>
        </p:nvSpPr>
        <p:spPr>
          <a:xfrm>
            <a:off x="3225800" y="6363974"/>
            <a:ext cx="685801" cy="246221"/>
          </a:xfrm>
          <a:prstGeom prst="rect">
            <a:avLst/>
          </a:prstGeom>
          <a:noFill/>
        </p:spPr>
        <p:txBody>
          <a:bodyPr wrap="square" rtlCol="0">
            <a:spAutoFit/>
          </a:bodyPr>
          <a:lstStyle/>
          <a:p>
            <a:pPr algn="ctr"/>
            <a:r>
              <a:rPr lang="en-US" sz="1000" dirty="0" smtClean="0">
                <a:solidFill>
                  <a:schemeClr val="bg1"/>
                </a:solidFill>
              </a:rPr>
              <a:t>5/26</a:t>
            </a:r>
            <a:endParaRPr lang="en-US" sz="1000" dirty="0">
              <a:solidFill>
                <a:schemeClr val="bg1"/>
              </a:solidFill>
            </a:endParaRPr>
          </a:p>
        </p:txBody>
      </p:sp>
      <p:sp>
        <p:nvSpPr>
          <p:cNvPr id="56" name="TextBox 55"/>
          <p:cNvSpPr txBox="1"/>
          <p:nvPr/>
        </p:nvSpPr>
        <p:spPr>
          <a:xfrm>
            <a:off x="3606800" y="6539389"/>
            <a:ext cx="711200" cy="246221"/>
          </a:xfrm>
          <a:prstGeom prst="rect">
            <a:avLst/>
          </a:prstGeom>
          <a:noFill/>
        </p:spPr>
        <p:txBody>
          <a:bodyPr wrap="square" rtlCol="0">
            <a:spAutoFit/>
          </a:bodyPr>
          <a:lstStyle/>
          <a:p>
            <a:pPr algn="ctr"/>
            <a:r>
              <a:rPr lang="en-US" sz="1000" dirty="0" smtClean="0">
                <a:solidFill>
                  <a:schemeClr val="bg1"/>
                </a:solidFill>
              </a:rPr>
              <a:t>6/27</a:t>
            </a:r>
            <a:endParaRPr lang="en-US" sz="1000" dirty="0">
              <a:solidFill>
                <a:schemeClr val="bg1"/>
              </a:solidFill>
            </a:endParaRPr>
          </a:p>
        </p:txBody>
      </p:sp>
    </p:spTree>
    <p:extLst>
      <p:ext uri="{BB962C8B-B14F-4D97-AF65-F5344CB8AC3E}">
        <p14:creationId xmlns:p14="http://schemas.microsoft.com/office/powerpoint/2010/main" val="205928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1000"/>
                                        <p:tgtEl>
                                          <p:spTgt spid="9"/>
                                        </p:tgtEl>
                                      </p:cBhvr>
                                    </p:animEffect>
                                  </p:childTnLst>
                                </p:cTn>
                              </p:par>
                            </p:childTnLst>
                          </p:cTn>
                        </p:par>
                        <p:par>
                          <p:cTn id="22" fill="hold">
                            <p:stCondLst>
                              <p:cond delay="1500"/>
                            </p:stCondLst>
                            <p:childTnLst>
                              <p:par>
                                <p:cTn id="23" presetID="1" presetClass="entr" presetSubtype="0" fill="hold" grpId="0" nodeType="afterEffect">
                                  <p:stCondLst>
                                    <p:cond delay="50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p:stCondLst>
                              <p:cond delay="2500"/>
                            </p:stCondLst>
                            <p:childTnLst>
                              <p:par>
                                <p:cTn id="29" presetID="1" presetClass="entr" presetSubtype="0" fill="hold" grpId="0" nodeType="afterEffect">
                                  <p:stCondLst>
                                    <p:cond delay="50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grpId="0" nodeType="afterEffect">
                                  <p:stCondLst>
                                    <p:cond delay="50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3500"/>
                            </p:stCondLst>
                            <p:childTnLst>
                              <p:par>
                                <p:cTn id="35" presetID="1" presetClass="entr" presetSubtype="0" fill="hold" grpId="0" nodeType="afterEffect">
                                  <p:stCondLst>
                                    <p:cond delay="500"/>
                                  </p:stCondLst>
                                  <p:childTnLst>
                                    <p:set>
                                      <p:cBhvr>
                                        <p:cTn id="36" dur="1" fill="hold">
                                          <p:stCondLst>
                                            <p:cond delay="0"/>
                                          </p:stCondLst>
                                        </p:cTn>
                                        <p:tgtEl>
                                          <p:spTgt spid="26"/>
                                        </p:tgtEl>
                                        <p:attrNameLst>
                                          <p:attrName>style.visibility</p:attrName>
                                        </p:attrNameLst>
                                      </p:cBhvr>
                                      <p:to>
                                        <p:strVal val="visible"/>
                                      </p:to>
                                    </p:set>
                                  </p:childTnLst>
                                </p:cTn>
                              </p:par>
                            </p:childTnLst>
                          </p:cTn>
                        </p:par>
                        <p:par>
                          <p:cTn id="37" fill="hold">
                            <p:stCondLst>
                              <p:cond delay="4000"/>
                            </p:stCondLst>
                            <p:childTnLst>
                              <p:par>
                                <p:cTn id="38" presetID="1" presetClass="entr" presetSubtype="0" fill="hold" grpId="0" nodeType="afterEffect">
                                  <p:stCondLst>
                                    <p:cond delay="500"/>
                                  </p:stCondLst>
                                  <p:childTnLst>
                                    <p:set>
                                      <p:cBhvr>
                                        <p:cTn id="39" dur="1" fill="hold">
                                          <p:stCondLst>
                                            <p:cond delay="0"/>
                                          </p:stCondLst>
                                        </p:cTn>
                                        <p:tgtEl>
                                          <p:spTgt spid="27"/>
                                        </p:tgtEl>
                                        <p:attrNameLst>
                                          <p:attrName>style.visibility</p:attrName>
                                        </p:attrNameLst>
                                      </p:cBhvr>
                                      <p:to>
                                        <p:strVal val="visible"/>
                                      </p:to>
                                    </p:set>
                                  </p:childTnLst>
                                </p:cTn>
                              </p:par>
                            </p:childTnLst>
                          </p:cTn>
                        </p:par>
                        <p:par>
                          <p:cTn id="40" fill="hold">
                            <p:stCondLst>
                              <p:cond delay="4500"/>
                            </p:stCondLst>
                            <p:childTnLst>
                              <p:par>
                                <p:cTn id="41" presetID="1" presetClass="entr" presetSubtype="0" fill="hold" grpId="0" nodeType="afterEffect">
                                  <p:stCondLst>
                                    <p:cond delay="50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1000"/>
                                        <p:tgtEl>
                                          <p:spTgt spid="12"/>
                                        </p:tgtEl>
                                      </p:cBhvr>
                                    </p:animEffect>
                                  </p:childTnLst>
                                </p:cTn>
                              </p:par>
                            </p:childTnLst>
                          </p:cTn>
                        </p:par>
                        <p:par>
                          <p:cTn id="52" fill="hold">
                            <p:stCondLst>
                              <p:cond delay="1500"/>
                            </p:stCondLst>
                            <p:childTnLst>
                              <p:par>
                                <p:cTn id="53" presetID="1" presetClass="entr" presetSubtype="0" fill="hold" grpId="0" nodeType="afterEffect">
                                  <p:stCondLst>
                                    <p:cond delay="500"/>
                                  </p:stCondLst>
                                  <p:childTnLst>
                                    <p:set>
                                      <p:cBhvr>
                                        <p:cTn id="54" dur="1" fill="hold">
                                          <p:stCondLst>
                                            <p:cond delay="0"/>
                                          </p:stCondLst>
                                        </p:cTn>
                                        <p:tgtEl>
                                          <p:spTgt spid="29"/>
                                        </p:tgtEl>
                                        <p:attrNameLst>
                                          <p:attrName>style.visibility</p:attrName>
                                        </p:attrNameLst>
                                      </p:cBhvr>
                                      <p:to>
                                        <p:strVal val="visible"/>
                                      </p:to>
                                    </p:set>
                                  </p:childTnLst>
                                </p:cTn>
                              </p:par>
                            </p:childTnLst>
                          </p:cTn>
                        </p:par>
                        <p:par>
                          <p:cTn id="55" fill="hold">
                            <p:stCondLst>
                              <p:cond delay="2000"/>
                            </p:stCondLst>
                            <p:childTnLst>
                              <p:par>
                                <p:cTn id="56" presetID="1" presetClass="entr" presetSubtype="0" fill="hold" grpId="0" nodeType="afterEffect">
                                  <p:stCondLst>
                                    <p:cond delay="500"/>
                                  </p:stCondLst>
                                  <p:childTnLst>
                                    <p:set>
                                      <p:cBhvr>
                                        <p:cTn id="57" dur="1" fill="hold">
                                          <p:stCondLst>
                                            <p:cond delay="0"/>
                                          </p:stCondLst>
                                        </p:cTn>
                                        <p:tgtEl>
                                          <p:spTgt spid="30"/>
                                        </p:tgtEl>
                                        <p:attrNameLst>
                                          <p:attrName>style.visibility</p:attrName>
                                        </p:attrNameLst>
                                      </p:cBhvr>
                                      <p:to>
                                        <p:strVal val="visible"/>
                                      </p:to>
                                    </p:set>
                                  </p:childTnLst>
                                </p:cTn>
                              </p:par>
                            </p:childTnLst>
                          </p:cTn>
                        </p:par>
                        <p:par>
                          <p:cTn id="58" fill="hold">
                            <p:stCondLst>
                              <p:cond delay="2500"/>
                            </p:stCondLst>
                            <p:childTnLst>
                              <p:par>
                                <p:cTn id="59" presetID="1" presetClass="entr" presetSubtype="0" fill="hold" grpId="0" nodeType="afterEffect">
                                  <p:stCondLst>
                                    <p:cond delay="500"/>
                                  </p:stCondLst>
                                  <p:childTnLst>
                                    <p:set>
                                      <p:cBhvr>
                                        <p:cTn id="60" dur="1" fill="hold">
                                          <p:stCondLst>
                                            <p:cond delay="0"/>
                                          </p:stCondLst>
                                        </p:cTn>
                                        <p:tgtEl>
                                          <p:spTgt spid="31"/>
                                        </p:tgtEl>
                                        <p:attrNameLst>
                                          <p:attrName>style.visibility</p:attrName>
                                        </p:attrNameLst>
                                      </p:cBhvr>
                                      <p:to>
                                        <p:strVal val="visible"/>
                                      </p:to>
                                    </p:set>
                                  </p:childTnLst>
                                </p:cTn>
                              </p:par>
                            </p:childTnLst>
                          </p:cTn>
                        </p:par>
                        <p:par>
                          <p:cTn id="61" fill="hold">
                            <p:stCondLst>
                              <p:cond delay="3000"/>
                            </p:stCondLst>
                            <p:childTnLst>
                              <p:par>
                                <p:cTn id="62" presetID="1" presetClass="entr" presetSubtype="0" fill="hold" grpId="0" nodeType="afterEffect">
                                  <p:stCondLst>
                                    <p:cond delay="500"/>
                                  </p:stCondLst>
                                  <p:childTnLst>
                                    <p:set>
                                      <p:cBhvr>
                                        <p:cTn id="63" dur="1" fill="hold">
                                          <p:stCondLst>
                                            <p:cond delay="0"/>
                                          </p:stCondLst>
                                        </p:cTn>
                                        <p:tgtEl>
                                          <p:spTgt spid="32"/>
                                        </p:tgtEl>
                                        <p:attrNameLst>
                                          <p:attrName>style.visibility</p:attrName>
                                        </p:attrNameLst>
                                      </p:cBhvr>
                                      <p:to>
                                        <p:strVal val="visible"/>
                                      </p:to>
                                    </p:set>
                                  </p:childTnLst>
                                </p:cTn>
                              </p:par>
                            </p:childTnLst>
                          </p:cTn>
                        </p:par>
                        <p:par>
                          <p:cTn id="64" fill="hold">
                            <p:stCondLst>
                              <p:cond delay="3500"/>
                            </p:stCondLst>
                            <p:childTnLst>
                              <p:par>
                                <p:cTn id="65" presetID="1" presetClass="entr" presetSubtype="0" fill="hold" grpId="0" nodeType="afterEffect">
                                  <p:stCondLst>
                                    <p:cond delay="500"/>
                                  </p:stCondLst>
                                  <p:childTnLst>
                                    <p:set>
                                      <p:cBhvr>
                                        <p:cTn id="66" dur="1" fill="hold">
                                          <p:stCondLst>
                                            <p:cond delay="0"/>
                                          </p:stCondLst>
                                        </p:cTn>
                                        <p:tgtEl>
                                          <p:spTgt spid="33"/>
                                        </p:tgtEl>
                                        <p:attrNameLst>
                                          <p:attrName>style.visibility</p:attrName>
                                        </p:attrNameLst>
                                      </p:cBhvr>
                                      <p:to>
                                        <p:strVal val="visible"/>
                                      </p:to>
                                    </p:set>
                                  </p:childTnLst>
                                </p:cTn>
                              </p:par>
                            </p:childTnLst>
                          </p:cTn>
                        </p:par>
                        <p:par>
                          <p:cTn id="67" fill="hold">
                            <p:stCondLst>
                              <p:cond delay="4000"/>
                            </p:stCondLst>
                            <p:childTnLst>
                              <p:par>
                                <p:cTn id="68" presetID="1" presetClass="entr" presetSubtype="0" fill="hold" grpId="0" nodeType="afterEffect">
                                  <p:stCondLst>
                                    <p:cond delay="500"/>
                                  </p:stCondLst>
                                  <p:childTnLst>
                                    <p:set>
                                      <p:cBhvr>
                                        <p:cTn id="69" dur="1" fill="hold">
                                          <p:stCondLst>
                                            <p:cond delay="0"/>
                                          </p:stCondLst>
                                        </p:cTn>
                                        <p:tgtEl>
                                          <p:spTgt spid="34"/>
                                        </p:tgtEl>
                                        <p:attrNameLst>
                                          <p:attrName>style.visibility</p:attrName>
                                        </p:attrNameLst>
                                      </p:cBhvr>
                                      <p:to>
                                        <p:strVal val="visible"/>
                                      </p:to>
                                    </p:set>
                                  </p:childTnLst>
                                </p:cTn>
                              </p:par>
                            </p:childTnLst>
                          </p:cTn>
                        </p:par>
                        <p:par>
                          <p:cTn id="70" fill="hold">
                            <p:stCondLst>
                              <p:cond delay="4500"/>
                            </p:stCondLst>
                            <p:childTnLst>
                              <p:par>
                                <p:cTn id="71" presetID="1" presetClass="entr" presetSubtype="0" fill="hold" grpId="0" nodeType="afterEffect">
                                  <p:stCondLst>
                                    <p:cond delay="50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childTnLst>
                          </p:cTn>
                        </p:par>
                        <p:par>
                          <p:cTn id="78" fill="hold">
                            <p:stCondLst>
                              <p:cond delay="500"/>
                            </p:stCondLst>
                            <p:childTnLst>
                              <p:par>
                                <p:cTn id="79" presetID="22" presetClass="entr" presetSubtype="1"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up)">
                                      <p:cBhvr>
                                        <p:cTn id="81" dur="1000"/>
                                        <p:tgtEl>
                                          <p:spTgt spid="15"/>
                                        </p:tgtEl>
                                      </p:cBhvr>
                                    </p:animEffect>
                                  </p:childTnLst>
                                </p:cTn>
                              </p:par>
                            </p:childTnLst>
                          </p:cTn>
                        </p:par>
                        <p:par>
                          <p:cTn id="82" fill="hold">
                            <p:stCondLst>
                              <p:cond delay="1500"/>
                            </p:stCondLst>
                            <p:childTnLst>
                              <p:par>
                                <p:cTn id="83" presetID="1" presetClass="entr" presetSubtype="0" fill="hold" grpId="0" nodeType="afterEffect">
                                  <p:stCondLst>
                                    <p:cond delay="500"/>
                                  </p:stCondLst>
                                  <p:childTnLst>
                                    <p:set>
                                      <p:cBhvr>
                                        <p:cTn id="84" dur="1" fill="hold">
                                          <p:stCondLst>
                                            <p:cond delay="0"/>
                                          </p:stCondLst>
                                        </p:cTn>
                                        <p:tgtEl>
                                          <p:spTgt spid="44"/>
                                        </p:tgtEl>
                                        <p:attrNameLst>
                                          <p:attrName>style.visibility</p:attrName>
                                        </p:attrNameLst>
                                      </p:cBhvr>
                                      <p:to>
                                        <p:strVal val="visible"/>
                                      </p:to>
                                    </p:set>
                                  </p:childTnLst>
                                </p:cTn>
                              </p:par>
                            </p:childTnLst>
                          </p:cTn>
                        </p:par>
                        <p:par>
                          <p:cTn id="85" fill="hold">
                            <p:stCondLst>
                              <p:cond delay="2000"/>
                            </p:stCondLst>
                            <p:childTnLst>
                              <p:par>
                                <p:cTn id="86" presetID="1" presetClass="entr" presetSubtype="0" fill="hold" grpId="0" nodeType="afterEffect">
                                  <p:stCondLst>
                                    <p:cond delay="500"/>
                                  </p:stCondLst>
                                  <p:childTnLst>
                                    <p:set>
                                      <p:cBhvr>
                                        <p:cTn id="87" dur="1" fill="hold">
                                          <p:stCondLst>
                                            <p:cond delay="0"/>
                                          </p:stCondLst>
                                        </p:cTn>
                                        <p:tgtEl>
                                          <p:spTgt spid="45"/>
                                        </p:tgtEl>
                                        <p:attrNameLst>
                                          <p:attrName>style.visibility</p:attrName>
                                        </p:attrNameLst>
                                      </p:cBhvr>
                                      <p:to>
                                        <p:strVal val="visible"/>
                                      </p:to>
                                    </p:set>
                                  </p:childTnLst>
                                </p:cTn>
                              </p:par>
                            </p:childTnLst>
                          </p:cTn>
                        </p:par>
                        <p:par>
                          <p:cTn id="88" fill="hold">
                            <p:stCondLst>
                              <p:cond delay="2500"/>
                            </p:stCondLst>
                            <p:childTnLst>
                              <p:par>
                                <p:cTn id="89" presetID="1" presetClass="entr" presetSubtype="0" fill="hold" grpId="0" nodeType="afterEffect">
                                  <p:stCondLst>
                                    <p:cond delay="500"/>
                                  </p:stCondLst>
                                  <p:childTnLst>
                                    <p:set>
                                      <p:cBhvr>
                                        <p:cTn id="90" dur="1" fill="hold">
                                          <p:stCondLst>
                                            <p:cond delay="0"/>
                                          </p:stCondLst>
                                        </p:cTn>
                                        <p:tgtEl>
                                          <p:spTgt spid="46"/>
                                        </p:tgtEl>
                                        <p:attrNameLst>
                                          <p:attrName>style.visibility</p:attrName>
                                        </p:attrNameLst>
                                      </p:cBhvr>
                                      <p:to>
                                        <p:strVal val="visible"/>
                                      </p:to>
                                    </p:set>
                                  </p:childTnLst>
                                </p:cTn>
                              </p:par>
                            </p:childTnLst>
                          </p:cTn>
                        </p:par>
                        <p:par>
                          <p:cTn id="91" fill="hold">
                            <p:stCondLst>
                              <p:cond delay="3000"/>
                            </p:stCondLst>
                            <p:childTnLst>
                              <p:par>
                                <p:cTn id="92" presetID="1" presetClass="entr" presetSubtype="0" fill="hold" grpId="0" nodeType="afterEffect">
                                  <p:stCondLst>
                                    <p:cond delay="500"/>
                                  </p:stCondLst>
                                  <p:childTnLst>
                                    <p:set>
                                      <p:cBhvr>
                                        <p:cTn id="93" dur="1" fill="hold">
                                          <p:stCondLst>
                                            <p:cond delay="0"/>
                                          </p:stCondLst>
                                        </p:cTn>
                                        <p:tgtEl>
                                          <p:spTgt spid="47"/>
                                        </p:tgtEl>
                                        <p:attrNameLst>
                                          <p:attrName>style.visibility</p:attrName>
                                        </p:attrNameLst>
                                      </p:cBhvr>
                                      <p:to>
                                        <p:strVal val="visible"/>
                                      </p:to>
                                    </p:set>
                                  </p:childTnLst>
                                </p:cTn>
                              </p:par>
                            </p:childTnLst>
                          </p:cTn>
                        </p:par>
                        <p:par>
                          <p:cTn id="94" fill="hold">
                            <p:stCondLst>
                              <p:cond delay="3500"/>
                            </p:stCondLst>
                            <p:childTnLst>
                              <p:par>
                                <p:cTn id="95" presetID="1" presetClass="entr" presetSubtype="0" fill="hold" grpId="0" nodeType="afterEffect">
                                  <p:stCondLst>
                                    <p:cond delay="500"/>
                                  </p:stCondLst>
                                  <p:childTnLst>
                                    <p:set>
                                      <p:cBhvr>
                                        <p:cTn id="96" dur="1" fill="hold">
                                          <p:stCondLst>
                                            <p:cond delay="0"/>
                                          </p:stCondLst>
                                        </p:cTn>
                                        <p:tgtEl>
                                          <p:spTgt spid="48"/>
                                        </p:tgtEl>
                                        <p:attrNameLst>
                                          <p:attrName>style.visibility</p:attrName>
                                        </p:attrNameLst>
                                      </p:cBhvr>
                                      <p:to>
                                        <p:strVal val="visible"/>
                                      </p:to>
                                    </p:set>
                                  </p:childTnLst>
                                </p:cTn>
                              </p:par>
                            </p:childTnLst>
                          </p:cTn>
                        </p:par>
                        <p:par>
                          <p:cTn id="97" fill="hold">
                            <p:stCondLst>
                              <p:cond delay="4000"/>
                            </p:stCondLst>
                            <p:childTnLst>
                              <p:par>
                                <p:cTn id="98" presetID="1" presetClass="entr" presetSubtype="0" fill="hold" grpId="0" nodeType="afterEffect">
                                  <p:stCondLst>
                                    <p:cond delay="500"/>
                                  </p:stCondLst>
                                  <p:childTnLst>
                                    <p:set>
                                      <p:cBhvr>
                                        <p:cTn id="99" dur="1" fill="hold">
                                          <p:stCondLst>
                                            <p:cond delay="0"/>
                                          </p:stCondLst>
                                        </p:cTn>
                                        <p:tgtEl>
                                          <p:spTgt spid="49"/>
                                        </p:tgtEl>
                                        <p:attrNameLst>
                                          <p:attrName>style.visibility</p:attrName>
                                        </p:attrNameLst>
                                      </p:cBhvr>
                                      <p:to>
                                        <p:strVal val="visible"/>
                                      </p:to>
                                    </p:set>
                                  </p:childTnLst>
                                </p:cTn>
                              </p:par>
                            </p:childTnLst>
                          </p:cTn>
                        </p:par>
                        <p:par>
                          <p:cTn id="100" fill="hold">
                            <p:stCondLst>
                              <p:cond delay="4500"/>
                            </p:stCondLst>
                            <p:childTnLst>
                              <p:par>
                                <p:cTn id="101" presetID="1" presetClass="entr" presetSubtype="0" fill="hold" grpId="0" nodeType="afterEffect">
                                  <p:stCondLst>
                                    <p:cond delay="500"/>
                                  </p:stCondLst>
                                  <p:childTnLst>
                                    <p:set>
                                      <p:cBhvr>
                                        <p:cTn id="102" dur="1" fill="hold">
                                          <p:stCondLst>
                                            <p:cond delay="0"/>
                                          </p:stCondLst>
                                        </p:cTn>
                                        <p:tgtEl>
                                          <p:spTgt spid="5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childTnLst>
                          </p:cTn>
                        </p:par>
                        <p:par>
                          <p:cTn id="108" fill="hold">
                            <p:stCondLst>
                              <p:cond delay="500"/>
                            </p:stCondLst>
                            <p:childTnLst>
                              <p:par>
                                <p:cTn id="109" presetID="22" presetClass="entr" presetSubtype="1" fill="hold"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wipe(up)">
                                      <p:cBhvr>
                                        <p:cTn id="111" dur="1000"/>
                                        <p:tgtEl>
                                          <p:spTgt spid="19"/>
                                        </p:tgtEl>
                                      </p:cBhvr>
                                    </p:animEffect>
                                  </p:childTnLst>
                                </p:cTn>
                              </p:par>
                            </p:childTnLst>
                          </p:cTn>
                        </p:par>
                        <p:par>
                          <p:cTn id="112" fill="hold">
                            <p:stCondLst>
                              <p:cond delay="1500"/>
                            </p:stCondLst>
                            <p:childTnLst>
                              <p:par>
                                <p:cTn id="113" presetID="1" presetClass="entr" presetSubtype="0" fill="hold" grpId="0" nodeType="afterEffect">
                                  <p:stCondLst>
                                    <p:cond delay="500"/>
                                  </p:stCondLst>
                                  <p:childTnLst>
                                    <p:set>
                                      <p:cBhvr>
                                        <p:cTn id="114" dur="1" fill="hold">
                                          <p:stCondLst>
                                            <p:cond delay="0"/>
                                          </p:stCondLst>
                                        </p:cTn>
                                        <p:tgtEl>
                                          <p:spTgt spid="51"/>
                                        </p:tgtEl>
                                        <p:attrNameLst>
                                          <p:attrName>style.visibility</p:attrName>
                                        </p:attrNameLst>
                                      </p:cBhvr>
                                      <p:to>
                                        <p:strVal val="visible"/>
                                      </p:to>
                                    </p:set>
                                  </p:childTnLst>
                                </p:cTn>
                              </p:par>
                            </p:childTnLst>
                          </p:cTn>
                        </p:par>
                        <p:par>
                          <p:cTn id="115" fill="hold">
                            <p:stCondLst>
                              <p:cond delay="2000"/>
                            </p:stCondLst>
                            <p:childTnLst>
                              <p:par>
                                <p:cTn id="116" presetID="1" presetClass="entr" presetSubtype="0" fill="hold" grpId="0" nodeType="afterEffect">
                                  <p:stCondLst>
                                    <p:cond delay="500"/>
                                  </p:stCondLst>
                                  <p:childTnLst>
                                    <p:set>
                                      <p:cBhvr>
                                        <p:cTn id="117" dur="1" fill="hold">
                                          <p:stCondLst>
                                            <p:cond delay="0"/>
                                          </p:stCondLst>
                                        </p:cTn>
                                        <p:tgtEl>
                                          <p:spTgt spid="52"/>
                                        </p:tgtEl>
                                        <p:attrNameLst>
                                          <p:attrName>style.visibility</p:attrName>
                                        </p:attrNameLst>
                                      </p:cBhvr>
                                      <p:to>
                                        <p:strVal val="visible"/>
                                      </p:to>
                                    </p:set>
                                  </p:childTnLst>
                                </p:cTn>
                              </p:par>
                            </p:childTnLst>
                          </p:cTn>
                        </p:par>
                        <p:par>
                          <p:cTn id="118" fill="hold">
                            <p:stCondLst>
                              <p:cond delay="2500"/>
                            </p:stCondLst>
                            <p:childTnLst>
                              <p:par>
                                <p:cTn id="119" presetID="1" presetClass="entr" presetSubtype="0" fill="hold" grpId="0" nodeType="afterEffect">
                                  <p:stCondLst>
                                    <p:cond delay="500"/>
                                  </p:stCondLst>
                                  <p:childTnLst>
                                    <p:set>
                                      <p:cBhvr>
                                        <p:cTn id="120" dur="1" fill="hold">
                                          <p:stCondLst>
                                            <p:cond delay="0"/>
                                          </p:stCondLst>
                                        </p:cTn>
                                        <p:tgtEl>
                                          <p:spTgt spid="53"/>
                                        </p:tgtEl>
                                        <p:attrNameLst>
                                          <p:attrName>style.visibility</p:attrName>
                                        </p:attrNameLst>
                                      </p:cBhvr>
                                      <p:to>
                                        <p:strVal val="visible"/>
                                      </p:to>
                                    </p:set>
                                  </p:childTnLst>
                                </p:cTn>
                              </p:par>
                            </p:childTnLst>
                          </p:cTn>
                        </p:par>
                        <p:par>
                          <p:cTn id="121" fill="hold">
                            <p:stCondLst>
                              <p:cond delay="3000"/>
                            </p:stCondLst>
                            <p:childTnLst>
                              <p:par>
                                <p:cTn id="122" presetID="1" presetClass="entr" presetSubtype="0" fill="hold" grpId="0" nodeType="afterEffect">
                                  <p:stCondLst>
                                    <p:cond delay="500"/>
                                  </p:stCondLst>
                                  <p:childTnLst>
                                    <p:set>
                                      <p:cBhvr>
                                        <p:cTn id="123" dur="1" fill="hold">
                                          <p:stCondLst>
                                            <p:cond delay="0"/>
                                          </p:stCondLst>
                                        </p:cTn>
                                        <p:tgtEl>
                                          <p:spTgt spid="54"/>
                                        </p:tgtEl>
                                        <p:attrNameLst>
                                          <p:attrName>style.visibility</p:attrName>
                                        </p:attrNameLst>
                                      </p:cBhvr>
                                      <p:to>
                                        <p:strVal val="visible"/>
                                      </p:to>
                                    </p:set>
                                  </p:childTnLst>
                                </p:cTn>
                              </p:par>
                            </p:childTnLst>
                          </p:cTn>
                        </p:par>
                        <p:par>
                          <p:cTn id="124" fill="hold">
                            <p:stCondLst>
                              <p:cond delay="3500"/>
                            </p:stCondLst>
                            <p:childTnLst>
                              <p:par>
                                <p:cTn id="125" presetID="1" presetClass="entr" presetSubtype="0" fill="hold" grpId="0" nodeType="afterEffect">
                                  <p:stCondLst>
                                    <p:cond delay="500"/>
                                  </p:stCondLst>
                                  <p:childTnLst>
                                    <p:set>
                                      <p:cBhvr>
                                        <p:cTn id="126" dur="1" fill="hold">
                                          <p:stCondLst>
                                            <p:cond delay="0"/>
                                          </p:stCondLst>
                                        </p:cTn>
                                        <p:tgtEl>
                                          <p:spTgt spid="55"/>
                                        </p:tgtEl>
                                        <p:attrNameLst>
                                          <p:attrName>style.visibility</p:attrName>
                                        </p:attrNameLst>
                                      </p:cBhvr>
                                      <p:to>
                                        <p:strVal val="visible"/>
                                      </p:to>
                                    </p:set>
                                  </p:childTnLst>
                                </p:cTn>
                              </p:par>
                            </p:childTnLst>
                          </p:cTn>
                        </p:par>
                        <p:par>
                          <p:cTn id="127" fill="hold">
                            <p:stCondLst>
                              <p:cond delay="4000"/>
                            </p:stCondLst>
                            <p:childTnLst>
                              <p:par>
                                <p:cTn id="128" presetID="1" presetClass="entr" presetSubtype="0" fill="hold" grpId="0" nodeType="afterEffect">
                                  <p:stCondLst>
                                    <p:cond delay="500"/>
                                  </p:stCondLst>
                                  <p:childTnLst>
                                    <p:set>
                                      <p:cBhvr>
                                        <p:cTn id="129"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3" grpId="0"/>
      <p:bldP spid="24" grpId="0"/>
      <p:bldP spid="25" grpId="0"/>
      <p:bldP spid="26" grpId="0"/>
      <p:bldP spid="27" grpId="0"/>
      <p:bldP spid="28" grpId="0"/>
      <p:bldP spid="29" grpId="0"/>
      <p:bldP spid="30" grpId="0"/>
      <p:bldP spid="31" grpId="0"/>
      <p:bldP spid="32" grpId="0"/>
      <p:bldP spid="33" grpId="0"/>
      <p:bldP spid="34" grpId="0"/>
      <p:bldP spid="35" grpId="0"/>
      <p:bldP spid="44"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89" t="2358" r="2589" b="2466"/>
          <a:stretch/>
        </p:blipFill>
        <p:spPr bwMode="auto">
          <a:xfrm>
            <a:off x="609600" y="0"/>
            <a:ext cx="7848600" cy="68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2607734" y="2190697"/>
            <a:ext cx="3429000" cy="1569660"/>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We don’t really know if Philo was scientifically unaware that the number of visibility days could be less than 28. We must remember that he is not just a Jewish Theologian. He is also a Greek Philosopher, and Greek philosophy had a love affair with symmetry and its beauties.  Ascribing mathematical symmetry to natural phenomenon often took priority over the asymmetry of scientific reality.</a:t>
            </a:r>
          </a:p>
        </p:txBody>
      </p:sp>
      <p:cxnSp>
        <p:nvCxnSpPr>
          <p:cNvPr id="37" name="Straight Arrow Connector 36"/>
          <p:cNvCxnSpPr>
            <a:stCxn id="36" idx="2"/>
          </p:cNvCxnSpPr>
          <p:nvPr/>
        </p:nvCxnSpPr>
        <p:spPr>
          <a:xfrm flipH="1">
            <a:off x="3962400" y="3760357"/>
            <a:ext cx="359834" cy="248804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972050" y="6248400"/>
            <a:ext cx="30480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40" name="TextBox 39"/>
          <p:cNvSpPr txBox="1"/>
          <p:nvPr/>
        </p:nvSpPr>
        <p:spPr>
          <a:xfrm>
            <a:off x="5334000" y="6162448"/>
            <a:ext cx="304800"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41" name="TextBox 40"/>
          <p:cNvSpPr txBox="1"/>
          <p:nvPr/>
        </p:nvSpPr>
        <p:spPr>
          <a:xfrm>
            <a:off x="5562600" y="6160820"/>
            <a:ext cx="304800"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sp>
        <p:nvSpPr>
          <p:cNvPr id="42" name="TextBox 41"/>
          <p:cNvSpPr txBox="1"/>
          <p:nvPr/>
        </p:nvSpPr>
        <p:spPr>
          <a:xfrm>
            <a:off x="5867400" y="5914598"/>
            <a:ext cx="304800" cy="36933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sp>
        <p:nvSpPr>
          <p:cNvPr id="43" name="TextBox 42"/>
          <p:cNvSpPr txBox="1"/>
          <p:nvPr/>
        </p:nvSpPr>
        <p:spPr>
          <a:xfrm>
            <a:off x="6278034" y="5679738"/>
            <a:ext cx="304800" cy="369332"/>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
        <p:nvSpPr>
          <p:cNvPr id="57" name="TextBox 56"/>
          <p:cNvSpPr txBox="1"/>
          <p:nvPr/>
        </p:nvSpPr>
        <p:spPr>
          <a:xfrm>
            <a:off x="6738406" y="5299045"/>
            <a:ext cx="304800" cy="369332"/>
          </a:xfrm>
          <a:prstGeom prst="rect">
            <a:avLst/>
          </a:prstGeom>
          <a:noFill/>
        </p:spPr>
        <p:txBody>
          <a:bodyPr wrap="square" rtlCol="0">
            <a:spAutoFit/>
          </a:bodyPr>
          <a:lstStyle/>
          <a:p>
            <a:r>
              <a:rPr lang="en-US" dirty="0" smtClean="0">
                <a:solidFill>
                  <a:schemeClr val="bg1"/>
                </a:solidFill>
              </a:rPr>
              <a:t>6</a:t>
            </a:r>
            <a:endParaRPr lang="en-US" dirty="0">
              <a:solidFill>
                <a:schemeClr val="bg1"/>
              </a:solidFill>
            </a:endParaRPr>
          </a:p>
        </p:txBody>
      </p:sp>
      <p:sp>
        <p:nvSpPr>
          <p:cNvPr id="58" name="TextBox 57"/>
          <p:cNvSpPr txBox="1"/>
          <p:nvPr/>
        </p:nvSpPr>
        <p:spPr>
          <a:xfrm>
            <a:off x="7192433" y="4615934"/>
            <a:ext cx="304800" cy="369332"/>
          </a:xfrm>
          <a:prstGeom prst="rect">
            <a:avLst/>
          </a:prstGeom>
          <a:noFill/>
        </p:spPr>
        <p:txBody>
          <a:bodyPr wrap="square" rtlCol="0">
            <a:spAutoFit/>
          </a:bodyPr>
          <a:lstStyle/>
          <a:p>
            <a:r>
              <a:rPr lang="en-US" dirty="0" smtClean="0">
                <a:solidFill>
                  <a:schemeClr val="bg1"/>
                </a:solidFill>
              </a:rPr>
              <a:t>7</a:t>
            </a:r>
            <a:endParaRPr lang="en-US" dirty="0">
              <a:solidFill>
                <a:schemeClr val="bg1"/>
              </a:solidFill>
            </a:endParaRPr>
          </a:p>
        </p:txBody>
      </p:sp>
      <p:sp>
        <p:nvSpPr>
          <p:cNvPr id="59" name="TextBox 58"/>
          <p:cNvSpPr txBox="1"/>
          <p:nvPr/>
        </p:nvSpPr>
        <p:spPr>
          <a:xfrm>
            <a:off x="7238999" y="3772932"/>
            <a:ext cx="609600" cy="369332"/>
          </a:xfrm>
          <a:prstGeom prst="rect">
            <a:avLst/>
          </a:prstGeom>
          <a:noFill/>
        </p:spPr>
        <p:txBody>
          <a:bodyPr wrap="square" rtlCol="0">
            <a:spAutoFit/>
          </a:bodyPr>
          <a:lstStyle/>
          <a:p>
            <a:pPr algn="ctr"/>
            <a:r>
              <a:rPr lang="en-US" dirty="0" smtClean="0">
                <a:solidFill>
                  <a:schemeClr val="bg1"/>
                </a:solidFill>
              </a:rPr>
              <a:t>1/8</a:t>
            </a:r>
            <a:endParaRPr lang="en-US" dirty="0">
              <a:solidFill>
                <a:schemeClr val="bg1"/>
              </a:solidFill>
            </a:endParaRPr>
          </a:p>
        </p:txBody>
      </p:sp>
      <p:sp>
        <p:nvSpPr>
          <p:cNvPr id="60" name="TextBox 59"/>
          <p:cNvSpPr txBox="1"/>
          <p:nvPr/>
        </p:nvSpPr>
        <p:spPr>
          <a:xfrm>
            <a:off x="7238999" y="2939534"/>
            <a:ext cx="609600" cy="369332"/>
          </a:xfrm>
          <a:prstGeom prst="rect">
            <a:avLst/>
          </a:prstGeom>
          <a:noFill/>
        </p:spPr>
        <p:txBody>
          <a:bodyPr wrap="square" rtlCol="0">
            <a:spAutoFit/>
          </a:bodyPr>
          <a:lstStyle/>
          <a:p>
            <a:pPr algn="ctr"/>
            <a:r>
              <a:rPr lang="en-US" dirty="0" smtClean="0">
                <a:solidFill>
                  <a:schemeClr val="bg1"/>
                </a:solidFill>
              </a:rPr>
              <a:t>2/9</a:t>
            </a:r>
            <a:endParaRPr lang="en-US" dirty="0">
              <a:solidFill>
                <a:schemeClr val="bg1"/>
              </a:solidFill>
            </a:endParaRPr>
          </a:p>
        </p:txBody>
      </p:sp>
      <p:sp>
        <p:nvSpPr>
          <p:cNvPr id="61" name="TextBox 60"/>
          <p:cNvSpPr txBox="1"/>
          <p:nvPr/>
        </p:nvSpPr>
        <p:spPr>
          <a:xfrm>
            <a:off x="7010400" y="2019300"/>
            <a:ext cx="668866" cy="369332"/>
          </a:xfrm>
          <a:prstGeom prst="rect">
            <a:avLst/>
          </a:prstGeom>
          <a:noFill/>
        </p:spPr>
        <p:txBody>
          <a:bodyPr wrap="square" rtlCol="0">
            <a:spAutoFit/>
          </a:bodyPr>
          <a:lstStyle/>
          <a:p>
            <a:pPr algn="ctr"/>
            <a:r>
              <a:rPr lang="en-US" dirty="0" smtClean="0">
                <a:solidFill>
                  <a:schemeClr val="bg1"/>
                </a:solidFill>
              </a:rPr>
              <a:t>3/10</a:t>
            </a:r>
            <a:endParaRPr lang="en-US" dirty="0">
              <a:solidFill>
                <a:schemeClr val="bg1"/>
              </a:solidFill>
            </a:endParaRPr>
          </a:p>
        </p:txBody>
      </p:sp>
      <p:sp>
        <p:nvSpPr>
          <p:cNvPr id="62" name="TextBox 61"/>
          <p:cNvSpPr txBox="1"/>
          <p:nvPr/>
        </p:nvSpPr>
        <p:spPr>
          <a:xfrm>
            <a:off x="6525681" y="1291272"/>
            <a:ext cx="694267" cy="369332"/>
          </a:xfrm>
          <a:prstGeom prst="rect">
            <a:avLst/>
          </a:prstGeom>
          <a:noFill/>
        </p:spPr>
        <p:txBody>
          <a:bodyPr wrap="square" rtlCol="0">
            <a:spAutoFit/>
          </a:bodyPr>
          <a:lstStyle/>
          <a:p>
            <a:pPr algn="ctr"/>
            <a:r>
              <a:rPr lang="en-US" dirty="0" smtClean="0">
                <a:solidFill>
                  <a:schemeClr val="bg1"/>
                </a:solidFill>
              </a:rPr>
              <a:t>4/11</a:t>
            </a:r>
            <a:endParaRPr lang="en-US" dirty="0">
              <a:solidFill>
                <a:schemeClr val="bg1"/>
              </a:solidFill>
            </a:endParaRPr>
          </a:p>
        </p:txBody>
      </p:sp>
      <p:sp>
        <p:nvSpPr>
          <p:cNvPr id="63" name="TextBox 62"/>
          <p:cNvSpPr txBox="1"/>
          <p:nvPr/>
        </p:nvSpPr>
        <p:spPr>
          <a:xfrm>
            <a:off x="5935133" y="762595"/>
            <a:ext cx="685801" cy="369332"/>
          </a:xfrm>
          <a:prstGeom prst="rect">
            <a:avLst/>
          </a:prstGeom>
          <a:noFill/>
        </p:spPr>
        <p:txBody>
          <a:bodyPr wrap="square" rtlCol="0">
            <a:spAutoFit/>
          </a:bodyPr>
          <a:lstStyle/>
          <a:p>
            <a:pPr algn="ctr"/>
            <a:r>
              <a:rPr lang="en-US" dirty="0" smtClean="0">
                <a:solidFill>
                  <a:schemeClr val="bg1"/>
                </a:solidFill>
              </a:rPr>
              <a:t>5/12</a:t>
            </a:r>
            <a:endParaRPr lang="en-US" dirty="0">
              <a:solidFill>
                <a:schemeClr val="bg1"/>
              </a:solidFill>
            </a:endParaRPr>
          </a:p>
        </p:txBody>
      </p:sp>
      <p:sp>
        <p:nvSpPr>
          <p:cNvPr id="64" name="TextBox 63"/>
          <p:cNvSpPr txBox="1"/>
          <p:nvPr/>
        </p:nvSpPr>
        <p:spPr>
          <a:xfrm>
            <a:off x="5127625" y="383738"/>
            <a:ext cx="711200" cy="369332"/>
          </a:xfrm>
          <a:prstGeom prst="rect">
            <a:avLst/>
          </a:prstGeom>
          <a:noFill/>
        </p:spPr>
        <p:txBody>
          <a:bodyPr wrap="square" rtlCol="0">
            <a:spAutoFit/>
          </a:bodyPr>
          <a:lstStyle/>
          <a:p>
            <a:pPr algn="ctr"/>
            <a:r>
              <a:rPr lang="en-US" dirty="0" smtClean="0">
                <a:solidFill>
                  <a:schemeClr val="bg1"/>
                </a:solidFill>
              </a:rPr>
              <a:t>6/13</a:t>
            </a:r>
            <a:endParaRPr lang="en-US" dirty="0">
              <a:solidFill>
                <a:schemeClr val="bg1"/>
              </a:solidFill>
            </a:endParaRPr>
          </a:p>
        </p:txBody>
      </p:sp>
      <p:sp>
        <p:nvSpPr>
          <p:cNvPr id="65" name="TextBox 64"/>
          <p:cNvSpPr txBox="1"/>
          <p:nvPr/>
        </p:nvSpPr>
        <p:spPr>
          <a:xfrm>
            <a:off x="4195232" y="198398"/>
            <a:ext cx="681567" cy="369332"/>
          </a:xfrm>
          <a:prstGeom prst="rect">
            <a:avLst/>
          </a:prstGeom>
          <a:noFill/>
        </p:spPr>
        <p:txBody>
          <a:bodyPr wrap="square" rtlCol="0">
            <a:spAutoFit/>
          </a:bodyPr>
          <a:lstStyle/>
          <a:p>
            <a:pPr algn="ctr"/>
            <a:r>
              <a:rPr lang="en-US" dirty="0" smtClean="0">
                <a:solidFill>
                  <a:schemeClr val="bg1"/>
                </a:solidFill>
              </a:rPr>
              <a:t>7/14</a:t>
            </a:r>
            <a:endParaRPr lang="en-US" dirty="0">
              <a:solidFill>
                <a:schemeClr val="bg1"/>
              </a:solidFill>
            </a:endParaRPr>
          </a:p>
        </p:txBody>
      </p:sp>
      <p:sp>
        <p:nvSpPr>
          <p:cNvPr id="66" name="TextBox 65"/>
          <p:cNvSpPr txBox="1"/>
          <p:nvPr/>
        </p:nvSpPr>
        <p:spPr>
          <a:xfrm>
            <a:off x="3310465" y="383064"/>
            <a:ext cx="808567" cy="369332"/>
          </a:xfrm>
          <a:prstGeom prst="rect">
            <a:avLst/>
          </a:prstGeom>
          <a:noFill/>
        </p:spPr>
        <p:txBody>
          <a:bodyPr wrap="square" rtlCol="0">
            <a:spAutoFit/>
          </a:bodyPr>
          <a:lstStyle/>
          <a:p>
            <a:pPr algn="ctr"/>
            <a:r>
              <a:rPr lang="en-US" dirty="0" smtClean="0">
                <a:solidFill>
                  <a:schemeClr val="bg1"/>
                </a:solidFill>
              </a:rPr>
              <a:t>1/15</a:t>
            </a:r>
            <a:endParaRPr lang="en-US" dirty="0">
              <a:solidFill>
                <a:schemeClr val="bg1"/>
              </a:solidFill>
            </a:endParaRPr>
          </a:p>
        </p:txBody>
      </p:sp>
      <p:sp>
        <p:nvSpPr>
          <p:cNvPr id="67" name="TextBox 66"/>
          <p:cNvSpPr txBox="1"/>
          <p:nvPr/>
        </p:nvSpPr>
        <p:spPr>
          <a:xfrm>
            <a:off x="2540000" y="753070"/>
            <a:ext cx="685800" cy="369332"/>
          </a:xfrm>
          <a:prstGeom prst="rect">
            <a:avLst/>
          </a:prstGeom>
          <a:noFill/>
        </p:spPr>
        <p:txBody>
          <a:bodyPr wrap="square" rtlCol="0">
            <a:spAutoFit/>
          </a:bodyPr>
          <a:lstStyle/>
          <a:p>
            <a:pPr algn="ctr"/>
            <a:r>
              <a:rPr lang="en-US" dirty="0" smtClean="0">
                <a:solidFill>
                  <a:schemeClr val="bg1"/>
                </a:solidFill>
              </a:rPr>
              <a:t>2/16</a:t>
            </a:r>
            <a:endParaRPr lang="en-US" dirty="0">
              <a:solidFill>
                <a:schemeClr val="bg1"/>
              </a:solidFill>
            </a:endParaRPr>
          </a:p>
        </p:txBody>
      </p:sp>
      <p:sp>
        <p:nvSpPr>
          <p:cNvPr id="68" name="TextBox 67"/>
          <p:cNvSpPr txBox="1"/>
          <p:nvPr/>
        </p:nvSpPr>
        <p:spPr>
          <a:xfrm>
            <a:off x="1863724" y="1310322"/>
            <a:ext cx="668866" cy="369332"/>
          </a:xfrm>
          <a:prstGeom prst="rect">
            <a:avLst/>
          </a:prstGeom>
          <a:noFill/>
        </p:spPr>
        <p:txBody>
          <a:bodyPr wrap="square" rtlCol="0">
            <a:spAutoFit/>
          </a:bodyPr>
          <a:lstStyle/>
          <a:p>
            <a:pPr algn="ctr"/>
            <a:r>
              <a:rPr lang="en-US" dirty="0" smtClean="0">
                <a:solidFill>
                  <a:schemeClr val="bg1"/>
                </a:solidFill>
              </a:rPr>
              <a:t>3/17</a:t>
            </a:r>
            <a:endParaRPr lang="en-US" dirty="0">
              <a:solidFill>
                <a:schemeClr val="bg1"/>
              </a:solidFill>
            </a:endParaRPr>
          </a:p>
        </p:txBody>
      </p:sp>
      <p:sp>
        <p:nvSpPr>
          <p:cNvPr id="69" name="TextBox 68"/>
          <p:cNvSpPr txBox="1"/>
          <p:nvPr/>
        </p:nvSpPr>
        <p:spPr>
          <a:xfrm>
            <a:off x="1363132" y="2019300"/>
            <a:ext cx="694267" cy="369332"/>
          </a:xfrm>
          <a:prstGeom prst="rect">
            <a:avLst/>
          </a:prstGeom>
          <a:noFill/>
        </p:spPr>
        <p:txBody>
          <a:bodyPr wrap="square" rtlCol="0">
            <a:spAutoFit/>
          </a:bodyPr>
          <a:lstStyle/>
          <a:p>
            <a:pPr algn="ctr"/>
            <a:r>
              <a:rPr lang="en-US" dirty="0" smtClean="0">
                <a:solidFill>
                  <a:schemeClr val="bg1"/>
                </a:solidFill>
              </a:rPr>
              <a:t>4/18</a:t>
            </a:r>
            <a:endParaRPr lang="en-US" dirty="0">
              <a:solidFill>
                <a:schemeClr val="bg1"/>
              </a:solidFill>
            </a:endParaRPr>
          </a:p>
        </p:txBody>
      </p:sp>
      <p:sp>
        <p:nvSpPr>
          <p:cNvPr id="70" name="TextBox 69"/>
          <p:cNvSpPr txBox="1"/>
          <p:nvPr/>
        </p:nvSpPr>
        <p:spPr>
          <a:xfrm>
            <a:off x="1177923" y="2945368"/>
            <a:ext cx="685801" cy="369332"/>
          </a:xfrm>
          <a:prstGeom prst="rect">
            <a:avLst/>
          </a:prstGeom>
          <a:noFill/>
        </p:spPr>
        <p:txBody>
          <a:bodyPr wrap="square" rtlCol="0">
            <a:spAutoFit/>
          </a:bodyPr>
          <a:lstStyle/>
          <a:p>
            <a:pPr algn="ctr"/>
            <a:r>
              <a:rPr lang="en-US" dirty="0" smtClean="0">
                <a:solidFill>
                  <a:schemeClr val="bg1"/>
                </a:solidFill>
              </a:rPr>
              <a:t>5/19</a:t>
            </a:r>
            <a:endParaRPr lang="en-US" dirty="0">
              <a:solidFill>
                <a:schemeClr val="bg1"/>
              </a:solidFill>
            </a:endParaRPr>
          </a:p>
        </p:txBody>
      </p:sp>
      <p:sp>
        <p:nvSpPr>
          <p:cNvPr id="71" name="TextBox 70"/>
          <p:cNvSpPr txBox="1"/>
          <p:nvPr/>
        </p:nvSpPr>
        <p:spPr>
          <a:xfrm>
            <a:off x="1117600" y="3777655"/>
            <a:ext cx="711200" cy="369332"/>
          </a:xfrm>
          <a:prstGeom prst="rect">
            <a:avLst/>
          </a:prstGeom>
          <a:noFill/>
        </p:spPr>
        <p:txBody>
          <a:bodyPr wrap="square" rtlCol="0">
            <a:spAutoFit/>
          </a:bodyPr>
          <a:lstStyle/>
          <a:p>
            <a:pPr algn="ctr"/>
            <a:r>
              <a:rPr lang="en-US" dirty="0" smtClean="0">
                <a:solidFill>
                  <a:schemeClr val="bg1"/>
                </a:solidFill>
              </a:rPr>
              <a:t>6/20</a:t>
            </a:r>
            <a:endParaRPr lang="en-US" dirty="0">
              <a:solidFill>
                <a:schemeClr val="bg1"/>
              </a:solidFill>
            </a:endParaRPr>
          </a:p>
        </p:txBody>
      </p:sp>
      <p:sp>
        <p:nvSpPr>
          <p:cNvPr id="72" name="TextBox 71"/>
          <p:cNvSpPr txBox="1"/>
          <p:nvPr/>
        </p:nvSpPr>
        <p:spPr>
          <a:xfrm>
            <a:off x="1488016" y="4636637"/>
            <a:ext cx="681567" cy="369332"/>
          </a:xfrm>
          <a:prstGeom prst="rect">
            <a:avLst/>
          </a:prstGeom>
          <a:noFill/>
        </p:spPr>
        <p:txBody>
          <a:bodyPr wrap="square" rtlCol="0">
            <a:spAutoFit/>
          </a:bodyPr>
          <a:lstStyle/>
          <a:p>
            <a:pPr algn="ctr"/>
            <a:r>
              <a:rPr lang="en-US" dirty="0" smtClean="0">
                <a:solidFill>
                  <a:schemeClr val="bg1"/>
                </a:solidFill>
              </a:rPr>
              <a:t>7/21</a:t>
            </a:r>
            <a:endParaRPr lang="en-US" dirty="0">
              <a:solidFill>
                <a:schemeClr val="bg1"/>
              </a:solidFill>
            </a:endParaRPr>
          </a:p>
        </p:txBody>
      </p:sp>
      <p:sp>
        <p:nvSpPr>
          <p:cNvPr id="73" name="TextBox 72"/>
          <p:cNvSpPr txBox="1"/>
          <p:nvPr/>
        </p:nvSpPr>
        <p:spPr>
          <a:xfrm>
            <a:off x="1828800" y="5312807"/>
            <a:ext cx="808567" cy="369332"/>
          </a:xfrm>
          <a:prstGeom prst="rect">
            <a:avLst/>
          </a:prstGeom>
          <a:noFill/>
        </p:spPr>
        <p:txBody>
          <a:bodyPr wrap="square" rtlCol="0">
            <a:spAutoFit/>
          </a:bodyPr>
          <a:lstStyle/>
          <a:p>
            <a:pPr algn="ctr"/>
            <a:r>
              <a:rPr lang="en-US" dirty="0" smtClean="0">
                <a:solidFill>
                  <a:schemeClr val="bg1"/>
                </a:solidFill>
              </a:rPr>
              <a:t>1/22</a:t>
            </a:r>
            <a:endParaRPr lang="en-US" dirty="0">
              <a:solidFill>
                <a:schemeClr val="bg1"/>
              </a:solidFill>
            </a:endParaRPr>
          </a:p>
        </p:txBody>
      </p:sp>
      <p:sp>
        <p:nvSpPr>
          <p:cNvPr id="74" name="TextBox 73"/>
          <p:cNvSpPr txBox="1"/>
          <p:nvPr/>
        </p:nvSpPr>
        <p:spPr>
          <a:xfrm>
            <a:off x="2260600" y="5668377"/>
            <a:ext cx="685800" cy="369332"/>
          </a:xfrm>
          <a:prstGeom prst="rect">
            <a:avLst/>
          </a:prstGeom>
          <a:noFill/>
        </p:spPr>
        <p:txBody>
          <a:bodyPr wrap="square" rtlCol="0">
            <a:spAutoFit/>
          </a:bodyPr>
          <a:lstStyle/>
          <a:p>
            <a:pPr algn="ctr"/>
            <a:r>
              <a:rPr lang="en-US" dirty="0" smtClean="0">
                <a:solidFill>
                  <a:schemeClr val="bg1"/>
                </a:solidFill>
              </a:rPr>
              <a:t>2/23</a:t>
            </a:r>
            <a:endParaRPr lang="en-US" dirty="0">
              <a:solidFill>
                <a:schemeClr val="bg1"/>
              </a:solidFill>
            </a:endParaRPr>
          </a:p>
        </p:txBody>
      </p:sp>
      <p:sp>
        <p:nvSpPr>
          <p:cNvPr id="75" name="TextBox 74"/>
          <p:cNvSpPr txBox="1"/>
          <p:nvPr/>
        </p:nvSpPr>
        <p:spPr>
          <a:xfrm>
            <a:off x="2637367" y="5997918"/>
            <a:ext cx="668866" cy="246221"/>
          </a:xfrm>
          <a:prstGeom prst="rect">
            <a:avLst/>
          </a:prstGeom>
          <a:noFill/>
        </p:spPr>
        <p:txBody>
          <a:bodyPr wrap="square" rtlCol="0">
            <a:spAutoFit/>
          </a:bodyPr>
          <a:lstStyle/>
          <a:p>
            <a:pPr algn="ctr"/>
            <a:r>
              <a:rPr lang="en-US" sz="1000" dirty="0" smtClean="0">
                <a:solidFill>
                  <a:schemeClr val="bg1"/>
                </a:solidFill>
              </a:rPr>
              <a:t>3/24</a:t>
            </a:r>
            <a:endParaRPr lang="en-US" sz="1000" dirty="0">
              <a:solidFill>
                <a:schemeClr val="bg1"/>
              </a:solidFill>
            </a:endParaRPr>
          </a:p>
        </p:txBody>
      </p:sp>
      <p:sp>
        <p:nvSpPr>
          <p:cNvPr id="76" name="TextBox 75"/>
          <p:cNvSpPr txBox="1"/>
          <p:nvPr/>
        </p:nvSpPr>
        <p:spPr>
          <a:xfrm>
            <a:off x="3010957" y="6037709"/>
            <a:ext cx="694267" cy="246221"/>
          </a:xfrm>
          <a:prstGeom prst="rect">
            <a:avLst/>
          </a:prstGeom>
          <a:noFill/>
        </p:spPr>
        <p:txBody>
          <a:bodyPr wrap="square" rtlCol="0">
            <a:spAutoFit/>
          </a:bodyPr>
          <a:lstStyle/>
          <a:p>
            <a:pPr algn="ctr"/>
            <a:r>
              <a:rPr lang="en-US" sz="1000" dirty="0" smtClean="0">
                <a:solidFill>
                  <a:schemeClr val="bg1"/>
                </a:solidFill>
              </a:rPr>
              <a:t>4/25</a:t>
            </a:r>
            <a:endParaRPr lang="en-US" sz="1000" dirty="0">
              <a:solidFill>
                <a:schemeClr val="bg1"/>
              </a:solidFill>
            </a:endParaRPr>
          </a:p>
        </p:txBody>
      </p:sp>
      <p:sp>
        <p:nvSpPr>
          <p:cNvPr id="77" name="TextBox 76"/>
          <p:cNvSpPr txBox="1"/>
          <p:nvPr/>
        </p:nvSpPr>
        <p:spPr>
          <a:xfrm>
            <a:off x="3225800" y="6363974"/>
            <a:ext cx="685801" cy="246221"/>
          </a:xfrm>
          <a:prstGeom prst="rect">
            <a:avLst/>
          </a:prstGeom>
          <a:noFill/>
        </p:spPr>
        <p:txBody>
          <a:bodyPr wrap="square" rtlCol="0">
            <a:spAutoFit/>
          </a:bodyPr>
          <a:lstStyle/>
          <a:p>
            <a:pPr algn="ctr"/>
            <a:r>
              <a:rPr lang="en-US" sz="1000" dirty="0" smtClean="0">
                <a:solidFill>
                  <a:schemeClr val="bg1"/>
                </a:solidFill>
              </a:rPr>
              <a:t>5/26</a:t>
            </a:r>
            <a:endParaRPr lang="en-US" sz="1000" dirty="0">
              <a:solidFill>
                <a:schemeClr val="bg1"/>
              </a:solidFill>
            </a:endParaRPr>
          </a:p>
        </p:txBody>
      </p:sp>
      <p:sp>
        <p:nvSpPr>
          <p:cNvPr id="78" name="TextBox 77"/>
          <p:cNvSpPr txBox="1"/>
          <p:nvPr/>
        </p:nvSpPr>
        <p:spPr>
          <a:xfrm>
            <a:off x="3606800" y="6539389"/>
            <a:ext cx="711200" cy="246221"/>
          </a:xfrm>
          <a:prstGeom prst="rect">
            <a:avLst/>
          </a:prstGeom>
          <a:noFill/>
        </p:spPr>
        <p:txBody>
          <a:bodyPr wrap="square" rtlCol="0">
            <a:spAutoFit/>
          </a:bodyPr>
          <a:lstStyle/>
          <a:p>
            <a:pPr algn="ctr"/>
            <a:r>
              <a:rPr lang="en-US" sz="1000" dirty="0" smtClean="0">
                <a:solidFill>
                  <a:schemeClr val="bg1"/>
                </a:solidFill>
              </a:rPr>
              <a:t>6/27</a:t>
            </a:r>
            <a:endParaRPr lang="en-US" sz="1000" dirty="0">
              <a:solidFill>
                <a:schemeClr val="bg1"/>
              </a:solidFill>
            </a:endParaRPr>
          </a:p>
        </p:txBody>
      </p:sp>
    </p:spTree>
    <p:extLst>
      <p:ext uri="{BB962C8B-B14F-4D97-AF65-F5344CB8AC3E}">
        <p14:creationId xmlns:p14="http://schemas.microsoft.com/office/powerpoint/2010/main" val="315935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89" t="2358" r="2589" b="2466"/>
          <a:stretch/>
        </p:blipFill>
        <p:spPr bwMode="auto">
          <a:xfrm>
            <a:off x="609600" y="0"/>
            <a:ext cx="7848600" cy="689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Straight Arrow Connector 36"/>
          <p:cNvCxnSpPr>
            <a:stCxn id="79" idx="2"/>
          </p:cNvCxnSpPr>
          <p:nvPr/>
        </p:nvCxnSpPr>
        <p:spPr>
          <a:xfrm flipH="1">
            <a:off x="3962400" y="4868353"/>
            <a:ext cx="359834" cy="141557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972050" y="6248400"/>
            <a:ext cx="30480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40" name="TextBox 39"/>
          <p:cNvSpPr txBox="1"/>
          <p:nvPr/>
        </p:nvSpPr>
        <p:spPr>
          <a:xfrm>
            <a:off x="5334000" y="6162448"/>
            <a:ext cx="304800"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41" name="TextBox 40"/>
          <p:cNvSpPr txBox="1"/>
          <p:nvPr/>
        </p:nvSpPr>
        <p:spPr>
          <a:xfrm>
            <a:off x="5562600" y="6160820"/>
            <a:ext cx="304800" cy="369332"/>
          </a:xfrm>
          <a:prstGeom prst="rect">
            <a:avLst/>
          </a:prstGeom>
          <a:noFill/>
        </p:spPr>
        <p:txBody>
          <a:bodyPr wrap="square" rtlCol="0">
            <a:spAutoFit/>
          </a:bodyPr>
          <a:lstStyle/>
          <a:p>
            <a:r>
              <a:rPr lang="en-US" dirty="0" smtClean="0">
                <a:solidFill>
                  <a:schemeClr val="bg1"/>
                </a:solidFill>
              </a:rPr>
              <a:t>3</a:t>
            </a:r>
            <a:endParaRPr lang="en-US" dirty="0">
              <a:solidFill>
                <a:schemeClr val="bg1"/>
              </a:solidFill>
            </a:endParaRPr>
          </a:p>
        </p:txBody>
      </p:sp>
      <p:sp>
        <p:nvSpPr>
          <p:cNvPr id="42" name="TextBox 41"/>
          <p:cNvSpPr txBox="1"/>
          <p:nvPr/>
        </p:nvSpPr>
        <p:spPr>
          <a:xfrm>
            <a:off x="5867400" y="5914598"/>
            <a:ext cx="304800" cy="36933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sp>
        <p:nvSpPr>
          <p:cNvPr id="43" name="TextBox 42"/>
          <p:cNvSpPr txBox="1"/>
          <p:nvPr/>
        </p:nvSpPr>
        <p:spPr>
          <a:xfrm>
            <a:off x="6278034" y="5679738"/>
            <a:ext cx="304800" cy="369332"/>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
        <p:nvSpPr>
          <p:cNvPr id="57" name="TextBox 56"/>
          <p:cNvSpPr txBox="1"/>
          <p:nvPr/>
        </p:nvSpPr>
        <p:spPr>
          <a:xfrm>
            <a:off x="6738406" y="5299045"/>
            <a:ext cx="304800" cy="369332"/>
          </a:xfrm>
          <a:prstGeom prst="rect">
            <a:avLst/>
          </a:prstGeom>
          <a:noFill/>
        </p:spPr>
        <p:txBody>
          <a:bodyPr wrap="square" rtlCol="0">
            <a:spAutoFit/>
          </a:bodyPr>
          <a:lstStyle/>
          <a:p>
            <a:r>
              <a:rPr lang="en-US" dirty="0" smtClean="0">
                <a:solidFill>
                  <a:schemeClr val="bg1"/>
                </a:solidFill>
              </a:rPr>
              <a:t>6</a:t>
            </a:r>
            <a:endParaRPr lang="en-US" dirty="0">
              <a:solidFill>
                <a:schemeClr val="bg1"/>
              </a:solidFill>
            </a:endParaRPr>
          </a:p>
        </p:txBody>
      </p:sp>
      <p:sp>
        <p:nvSpPr>
          <p:cNvPr id="58" name="TextBox 57"/>
          <p:cNvSpPr txBox="1"/>
          <p:nvPr/>
        </p:nvSpPr>
        <p:spPr>
          <a:xfrm>
            <a:off x="7192433" y="4615934"/>
            <a:ext cx="304800" cy="369332"/>
          </a:xfrm>
          <a:prstGeom prst="rect">
            <a:avLst/>
          </a:prstGeom>
          <a:noFill/>
        </p:spPr>
        <p:txBody>
          <a:bodyPr wrap="square" rtlCol="0">
            <a:spAutoFit/>
          </a:bodyPr>
          <a:lstStyle/>
          <a:p>
            <a:r>
              <a:rPr lang="en-US" dirty="0" smtClean="0">
                <a:solidFill>
                  <a:schemeClr val="bg1"/>
                </a:solidFill>
              </a:rPr>
              <a:t>7</a:t>
            </a:r>
            <a:endParaRPr lang="en-US" dirty="0">
              <a:solidFill>
                <a:schemeClr val="bg1"/>
              </a:solidFill>
            </a:endParaRPr>
          </a:p>
        </p:txBody>
      </p:sp>
      <p:sp>
        <p:nvSpPr>
          <p:cNvPr id="59" name="TextBox 58"/>
          <p:cNvSpPr txBox="1"/>
          <p:nvPr/>
        </p:nvSpPr>
        <p:spPr>
          <a:xfrm>
            <a:off x="7238999" y="3772932"/>
            <a:ext cx="609600" cy="369332"/>
          </a:xfrm>
          <a:prstGeom prst="rect">
            <a:avLst/>
          </a:prstGeom>
          <a:noFill/>
        </p:spPr>
        <p:txBody>
          <a:bodyPr wrap="square" rtlCol="0">
            <a:spAutoFit/>
          </a:bodyPr>
          <a:lstStyle/>
          <a:p>
            <a:pPr algn="ctr"/>
            <a:r>
              <a:rPr lang="en-US" dirty="0" smtClean="0">
                <a:solidFill>
                  <a:schemeClr val="bg1"/>
                </a:solidFill>
              </a:rPr>
              <a:t>1/8</a:t>
            </a:r>
            <a:endParaRPr lang="en-US" dirty="0">
              <a:solidFill>
                <a:schemeClr val="bg1"/>
              </a:solidFill>
            </a:endParaRPr>
          </a:p>
        </p:txBody>
      </p:sp>
      <p:sp>
        <p:nvSpPr>
          <p:cNvPr id="60" name="TextBox 59"/>
          <p:cNvSpPr txBox="1"/>
          <p:nvPr/>
        </p:nvSpPr>
        <p:spPr>
          <a:xfrm>
            <a:off x="7238999" y="2939534"/>
            <a:ext cx="609600" cy="369332"/>
          </a:xfrm>
          <a:prstGeom prst="rect">
            <a:avLst/>
          </a:prstGeom>
          <a:noFill/>
        </p:spPr>
        <p:txBody>
          <a:bodyPr wrap="square" rtlCol="0">
            <a:spAutoFit/>
          </a:bodyPr>
          <a:lstStyle/>
          <a:p>
            <a:pPr algn="ctr"/>
            <a:r>
              <a:rPr lang="en-US" dirty="0" smtClean="0">
                <a:solidFill>
                  <a:schemeClr val="bg1"/>
                </a:solidFill>
              </a:rPr>
              <a:t>2/9</a:t>
            </a:r>
            <a:endParaRPr lang="en-US" dirty="0">
              <a:solidFill>
                <a:schemeClr val="bg1"/>
              </a:solidFill>
            </a:endParaRPr>
          </a:p>
        </p:txBody>
      </p:sp>
      <p:sp>
        <p:nvSpPr>
          <p:cNvPr id="61" name="TextBox 60"/>
          <p:cNvSpPr txBox="1"/>
          <p:nvPr/>
        </p:nvSpPr>
        <p:spPr>
          <a:xfrm>
            <a:off x="7010400" y="2019300"/>
            <a:ext cx="668866" cy="369332"/>
          </a:xfrm>
          <a:prstGeom prst="rect">
            <a:avLst/>
          </a:prstGeom>
          <a:noFill/>
        </p:spPr>
        <p:txBody>
          <a:bodyPr wrap="square" rtlCol="0">
            <a:spAutoFit/>
          </a:bodyPr>
          <a:lstStyle/>
          <a:p>
            <a:pPr algn="ctr"/>
            <a:r>
              <a:rPr lang="en-US" dirty="0" smtClean="0">
                <a:solidFill>
                  <a:schemeClr val="bg1"/>
                </a:solidFill>
              </a:rPr>
              <a:t>3/10</a:t>
            </a:r>
            <a:endParaRPr lang="en-US" dirty="0">
              <a:solidFill>
                <a:schemeClr val="bg1"/>
              </a:solidFill>
            </a:endParaRPr>
          </a:p>
        </p:txBody>
      </p:sp>
      <p:sp>
        <p:nvSpPr>
          <p:cNvPr id="62" name="TextBox 61"/>
          <p:cNvSpPr txBox="1"/>
          <p:nvPr/>
        </p:nvSpPr>
        <p:spPr>
          <a:xfrm>
            <a:off x="6525681" y="1291272"/>
            <a:ext cx="694267" cy="369332"/>
          </a:xfrm>
          <a:prstGeom prst="rect">
            <a:avLst/>
          </a:prstGeom>
          <a:noFill/>
        </p:spPr>
        <p:txBody>
          <a:bodyPr wrap="square" rtlCol="0">
            <a:spAutoFit/>
          </a:bodyPr>
          <a:lstStyle/>
          <a:p>
            <a:pPr algn="ctr"/>
            <a:r>
              <a:rPr lang="en-US" dirty="0" smtClean="0">
                <a:solidFill>
                  <a:schemeClr val="bg1"/>
                </a:solidFill>
              </a:rPr>
              <a:t>4/11</a:t>
            </a:r>
            <a:endParaRPr lang="en-US" dirty="0">
              <a:solidFill>
                <a:schemeClr val="bg1"/>
              </a:solidFill>
            </a:endParaRPr>
          </a:p>
        </p:txBody>
      </p:sp>
      <p:sp>
        <p:nvSpPr>
          <p:cNvPr id="63" name="TextBox 62"/>
          <p:cNvSpPr txBox="1"/>
          <p:nvPr/>
        </p:nvSpPr>
        <p:spPr>
          <a:xfrm>
            <a:off x="5935133" y="762595"/>
            <a:ext cx="685801" cy="369332"/>
          </a:xfrm>
          <a:prstGeom prst="rect">
            <a:avLst/>
          </a:prstGeom>
          <a:noFill/>
        </p:spPr>
        <p:txBody>
          <a:bodyPr wrap="square" rtlCol="0">
            <a:spAutoFit/>
          </a:bodyPr>
          <a:lstStyle/>
          <a:p>
            <a:pPr algn="ctr"/>
            <a:r>
              <a:rPr lang="en-US" dirty="0" smtClean="0">
                <a:solidFill>
                  <a:schemeClr val="bg1"/>
                </a:solidFill>
              </a:rPr>
              <a:t>5/12</a:t>
            </a:r>
            <a:endParaRPr lang="en-US" dirty="0">
              <a:solidFill>
                <a:schemeClr val="bg1"/>
              </a:solidFill>
            </a:endParaRPr>
          </a:p>
        </p:txBody>
      </p:sp>
      <p:sp>
        <p:nvSpPr>
          <p:cNvPr id="64" name="TextBox 63"/>
          <p:cNvSpPr txBox="1"/>
          <p:nvPr/>
        </p:nvSpPr>
        <p:spPr>
          <a:xfrm>
            <a:off x="5127625" y="383738"/>
            <a:ext cx="711200" cy="369332"/>
          </a:xfrm>
          <a:prstGeom prst="rect">
            <a:avLst/>
          </a:prstGeom>
          <a:noFill/>
        </p:spPr>
        <p:txBody>
          <a:bodyPr wrap="square" rtlCol="0">
            <a:spAutoFit/>
          </a:bodyPr>
          <a:lstStyle/>
          <a:p>
            <a:pPr algn="ctr"/>
            <a:r>
              <a:rPr lang="en-US" dirty="0" smtClean="0">
                <a:solidFill>
                  <a:schemeClr val="bg1"/>
                </a:solidFill>
              </a:rPr>
              <a:t>6/13</a:t>
            </a:r>
            <a:endParaRPr lang="en-US" dirty="0">
              <a:solidFill>
                <a:schemeClr val="bg1"/>
              </a:solidFill>
            </a:endParaRPr>
          </a:p>
        </p:txBody>
      </p:sp>
      <p:sp>
        <p:nvSpPr>
          <p:cNvPr id="65" name="TextBox 64"/>
          <p:cNvSpPr txBox="1"/>
          <p:nvPr/>
        </p:nvSpPr>
        <p:spPr>
          <a:xfrm>
            <a:off x="4195232" y="198398"/>
            <a:ext cx="681567" cy="369332"/>
          </a:xfrm>
          <a:prstGeom prst="rect">
            <a:avLst/>
          </a:prstGeom>
          <a:noFill/>
        </p:spPr>
        <p:txBody>
          <a:bodyPr wrap="square" rtlCol="0">
            <a:spAutoFit/>
          </a:bodyPr>
          <a:lstStyle/>
          <a:p>
            <a:pPr algn="ctr"/>
            <a:r>
              <a:rPr lang="en-US" dirty="0" smtClean="0">
                <a:solidFill>
                  <a:schemeClr val="bg1"/>
                </a:solidFill>
              </a:rPr>
              <a:t>7/14</a:t>
            </a:r>
            <a:endParaRPr lang="en-US" dirty="0">
              <a:solidFill>
                <a:schemeClr val="bg1"/>
              </a:solidFill>
            </a:endParaRPr>
          </a:p>
        </p:txBody>
      </p:sp>
      <p:sp>
        <p:nvSpPr>
          <p:cNvPr id="66" name="TextBox 65"/>
          <p:cNvSpPr txBox="1"/>
          <p:nvPr/>
        </p:nvSpPr>
        <p:spPr>
          <a:xfrm>
            <a:off x="3310465" y="383064"/>
            <a:ext cx="808567" cy="369332"/>
          </a:xfrm>
          <a:prstGeom prst="rect">
            <a:avLst/>
          </a:prstGeom>
          <a:noFill/>
        </p:spPr>
        <p:txBody>
          <a:bodyPr wrap="square" rtlCol="0">
            <a:spAutoFit/>
          </a:bodyPr>
          <a:lstStyle/>
          <a:p>
            <a:pPr algn="ctr"/>
            <a:r>
              <a:rPr lang="en-US" dirty="0" smtClean="0">
                <a:solidFill>
                  <a:schemeClr val="bg1"/>
                </a:solidFill>
              </a:rPr>
              <a:t>1/15</a:t>
            </a:r>
            <a:endParaRPr lang="en-US" dirty="0">
              <a:solidFill>
                <a:schemeClr val="bg1"/>
              </a:solidFill>
            </a:endParaRPr>
          </a:p>
        </p:txBody>
      </p:sp>
      <p:sp>
        <p:nvSpPr>
          <p:cNvPr id="67" name="TextBox 66"/>
          <p:cNvSpPr txBox="1"/>
          <p:nvPr/>
        </p:nvSpPr>
        <p:spPr>
          <a:xfrm>
            <a:off x="2540000" y="753070"/>
            <a:ext cx="685800" cy="369332"/>
          </a:xfrm>
          <a:prstGeom prst="rect">
            <a:avLst/>
          </a:prstGeom>
          <a:noFill/>
        </p:spPr>
        <p:txBody>
          <a:bodyPr wrap="square" rtlCol="0">
            <a:spAutoFit/>
          </a:bodyPr>
          <a:lstStyle/>
          <a:p>
            <a:pPr algn="ctr"/>
            <a:r>
              <a:rPr lang="en-US" dirty="0" smtClean="0">
                <a:solidFill>
                  <a:schemeClr val="bg1"/>
                </a:solidFill>
              </a:rPr>
              <a:t>2/16</a:t>
            </a:r>
            <a:endParaRPr lang="en-US" dirty="0">
              <a:solidFill>
                <a:schemeClr val="bg1"/>
              </a:solidFill>
            </a:endParaRPr>
          </a:p>
        </p:txBody>
      </p:sp>
      <p:sp>
        <p:nvSpPr>
          <p:cNvPr id="68" name="TextBox 67"/>
          <p:cNvSpPr txBox="1"/>
          <p:nvPr/>
        </p:nvSpPr>
        <p:spPr>
          <a:xfrm>
            <a:off x="1863724" y="1310322"/>
            <a:ext cx="668866" cy="369332"/>
          </a:xfrm>
          <a:prstGeom prst="rect">
            <a:avLst/>
          </a:prstGeom>
          <a:noFill/>
        </p:spPr>
        <p:txBody>
          <a:bodyPr wrap="square" rtlCol="0">
            <a:spAutoFit/>
          </a:bodyPr>
          <a:lstStyle/>
          <a:p>
            <a:pPr algn="ctr"/>
            <a:r>
              <a:rPr lang="en-US" dirty="0" smtClean="0">
                <a:solidFill>
                  <a:schemeClr val="bg1"/>
                </a:solidFill>
              </a:rPr>
              <a:t>3/17</a:t>
            </a:r>
            <a:endParaRPr lang="en-US" dirty="0">
              <a:solidFill>
                <a:schemeClr val="bg1"/>
              </a:solidFill>
            </a:endParaRPr>
          </a:p>
        </p:txBody>
      </p:sp>
      <p:sp>
        <p:nvSpPr>
          <p:cNvPr id="69" name="TextBox 68"/>
          <p:cNvSpPr txBox="1"/>
          <p:nvPr/>
        </p:nvSpPr>
        <p:spPr>
          <a:xfrm>
            <a:off x="1363132" y="2019300"/>
            <a:ext cx="694267" cy="369332"/>
          </a:xfrm>
          <a:prstGeom prst="rect">
            <a:avLst/>
          </a:prstGeom>
          <a:noFill/>
        </p:spPr>
        <p:txBody>
          <a:bodyPr wrap="square" rtlCol="0">
            <a:spAutoFit/>
          </a:bodyPr>
          <a:lstStyle/>
          <a:p>
            <a:pPr algn="ctr"/>
            <a:r>
              <a:rPr lang="en-US" dirty="0" smtClean="0">
                <a:solidFill>
                  <a:schemeClr val="bg1"/>
                </a:solidFill>
              </a:rPr>
              <a:t>4/18</a:t>
            </a:r>
            <a:endParaRPr lang="en-US" dirty="0">
              <a:solidFill>
                <a:schemeClr val="bg1"/>
              </a:solidFill>
            </a:endParaRPr>
          </a:p>
        </p:txBody>
      </p:sp>
      <p:sp>
        <p:nvSpPr>
          <p:cNvPr id="70" name="TextBox 69"/>
          <p:cNvSpPr txBox="1"/>
          <p:nvPr/>
        </p:nvSpPr>
        <p:spPr>
          <a:xfrm>
            <a:off x="1177923" y="2945368"/>
            <a:ext cx="685801" cy="369332"/>
          </a:xfrm>
          <a:prstGeom prst="rect">
            <a:avLst/>
          </a:prstGeom>
          <a:noFill/>
        </p:spPr>
        <p:txBody>
          <a:bodyPr wrap="square" rtlCol="0">
            <a:spAutoFit/>
          </a:bodyPr>
          <a:lstStyle/>
          <a:p>
            <a:pPr algn="ctr"/>
            <a:r>
              <a:rPr lang="en-US" dirty="0" smtClean="0">
                <a:solidFill>
                  <a:schemeClr val="bg1"/>
                </a:solidFill>
              </a:rPr>
              <a:t>5/19</a:t>
            </a:r>
            <a:endParaRPr lang="en-US" dirty="0">
              <a:solidFill>
                <a:schemeClr val="bg1"/>
              </a:solidFill>
            </a:endParaRPr>
          </a:p>
        </p:txBody>
      </p:sp>
      <p:sp>
        <p:nvSpPr>
          <p:cNvPr id="71" name="TextBox 70"/>
          <p:cNvSpPr txBox="1"/>
          <p:nvPr/>
        </p:nvSpPr>
        <p:spPr>
          <a:xfrm>
            <a:off x="1117600" y="3777655"/>
            <a:ext cx="711200" cy="369332"/>
          </a:xfrm>
          <a:prstGeom prst="rect">
            <a:avLst/>
          </a:prstGeom>
          <a:noFill/>
        </p:spPr>
        <p:txBody>
          <a:bodyPr wrap="square" rtlCol="0">
            <a:spAutoFit/>
          </a:bodyPr>
          <a:lstStyle/>
          <a:p>
            <a:pPr algn="ctr"/>
            <a:r>
              <a:rPr lang="en-US" dirty="0" smtClean="0">
                <a:solidFill>
                  <a:schemeClr val="bg1"/>
                </a:solidFill>
              </a:rPr>
              <a:t>6/20</a:t>
            </a:r>
            <a:endParaRPr lang="en-US" dirty="0">
              <a:solidFill>
                <a:schemeClr val="bg1"/>
              </a:solidFill>
            </a:endParaRPr>
          </a:p>
        </p:txBody>
      </p:sp>
      <p:sp>
        <p:nvSpPr>
          <p:cNvPr id="72" name="TextBox 71"/>
          <p:cNvSpPr txBox="1"/>
          <p:nvPr/>
        </p:nvSpPr>
        <p:spPr>
          <a:xfrm>
            <a:off x="1488016" y="4636637"/>
            <a:ext cx="681567" cy="369332"/>
          </a:xfrm>
          <a:prstGeom prst="rect">
            <a:avLst/>
          </a:prstGeom>
          <a:noFill/>
        </p:spPr>
        <p:txBody>
          <a:bodyPr wrap="square" rtlCol="0">
            <a:spAutoFit/>
          </a:bodyPr>
          <a:lstStyle/>
          <a:p>
            <a:pPr algn="ctr"/>
            <a:r>
              <a:rPr lang="en-US" dirty="0" smtClean="0">
                <a:solidFill>
                  <a:schemeClr val="bg1"/>
                </a:solidFill>
              </a:rPr>
              <a:t>7/21</a:t>
            </a:r>
            <a:endParaRPr lang="en-US" dirty="0">
              <a:solidFill>
                <a:schemeClr val="bg1"/>
              </a:solidFill>
            </a:endParaRPr>
          </a:p>
        </p:txBody>
      </p:sp>
      <p:sp>
        <p:nvSpPr>
          <p:cNvPr id="73" name="TextBox 72"/>
          <p:cNvSpPr txBox="1"/>
          <p:nvPr/>
        </p:nvSpPr>
        <p:spPr>
          <a:xfrm>
            <a:off x="1828800" y="5312807"/>
            <a:ext cx="808567" cy="369332"/>
          </a:xfrm>
          <a:prstGeom prst="rect">
            <a:avLst/>
          </a:prstGeom>
          <a:noFill/>
        </p:spPr>
        <p:txBody>
          <a:bodyPr wrap="square" rtlCol="0">
            <a:spAutoFit/>
          </a:bodyPr>
          <a:lstStyle/>
          <a:p>
            <a:pPr algn="ctr"/>
            <a:r>
              <a:rPr lang="en-US" dirty="0" smtClean="0">
                <a:solidFill>
                  <a:schemeClr val="bg1"/>
                </a:solidFill>
              </a:rPr>
              <a:t>1/22</a:t>
            </a:r>
            <a:endParaRPr lang="en-US" dirty="0">
              <a:solidFill>
                <a:schemeClr val="bg1"/>
              </a:solidFill>
            </a:endParaRPr>
          </a:p>
        </p:txBody>
      </p:sp>
      <p:sp>
        <p:nvSpPr>
          <p:cNvPr id="74" name="TextBox 73"/>
          <p:cNvSpPr txBox="1"/>
          <p:nvPr/>
        </p:nvSpPr>
        <p:spPr>
          <a:xfrm>
            <a:off x="2260600" y="5668377"/>
            <a:ext cx="685800" cy="369332"/>
          </a:xfrm>
          <a:prstGeom prst="rect">
            <a:avLst/>
          </a:prstGeom>
          <a:noFill/>
        </p:spPr>
        <p:txBody>
          <a:bodyPr wrap="square" rtlCol="0">
            <a:spAutoFit/>
          </a:bodyPr>
          <a:lstStyle/>
          <a:p>
            <a:pPr algn="ctr"/>
            <a:r>
              <a:rPr lang="en-US" dirty="0" smtClean="0">
                <a:solidFill>
                  <a:schemeClr val="bg1"/>
                </a:solidFill>
              </a:rPr>
              <a:t>2/23</a:t>
            </a:r>
            <a:endParaRPr lang="en-US" dirty="0">
              <a:solidFill>
                <a:schemeClr val="bg1"/>
              </a:solidFill>
            </a:endParaRPr>
          </a:p>
        </p:txBody>
      </p:sp>
      <p:sp>
        <p:nvSpPr>
          <p:cNvPr id="75" name="TextBox 74"/>
          <p:cNvSpPr txBox="1"/>
          <p:nvPr/>
        </p:nvSpPr>
        <p:spPr>
          <a:xfrm>
            <a:off x="2637367" y="5997918"/>
            <a:ext cx="668866" cy="246221"/>
          </a:xfrm>
          <a:prstGeom prst="rect">
            <a:avLst/>
          </a:prstGeom>
          <a:noFill/>
        </p:spPr>
        <p:txBody>
          <a:bodyPr wrap="square" rtlCol="0">
            <a:spAutoFit/>
          </a:bodyPr>
          <a:lstStyle/>
          <a:p>
            <a:pPr algn="ctr"/>
            <a:r>
              <a:rPr lang="en-US" sz="1000" dirty="0" smtClean="0">
                <a:solidFill>
                  <a:schemeClr val="bg1"/>
                </a:solidFill>
              </a:rPr>
              <a:t>3/24</a:t>
            </a:r>
            <a:endParaRPr lang="en-US" sz="1000" dirty="0">
              <a:solidFill>
                <a:schemeClr val="bg1"/>
              </a:solidFill>
            </a:endParaRPr>
          </a:p>
        </p:txBody>
      </p:sp>
      <p:sp>
        <p:nvSpPr>
          <p:cNvPr id="76" name="TextBox 75"/>
          <p:cNvSpPr txBox="1"/>
          <p:nvPr/>
        </p:nvSpPr>
        <p:spPr>
          <a:xfrm>
            <a:off x="3010957" y="6037709"/>
            <a:ext cx="694267" cy="246221"/>
          </a:xfrm>
          <a:prstGeom prst="rect">
            <a:avLst/>
          </a:prstGeom>
          <a:noFill/>
        </p:spPr>
        <p:txBody>
          <a:bodyPr wrap="square" rtlCol="0">
            <a:spAutoFit/>
          </a:bodyPr>
          <a:lstStyle/>
          <a:p>
            <a:pPr algn="ctr"/>
            <a:r>
              <a:rPr lang="en-US" sz="1000" dirty="0" smtClean="0">
                <a:solidFill>
                  <a:schemeClr val="bg1"/>
                </a:solidFill>
              </a:rPr>
              <a:t>4/25</a:t>
            </a:r>
            <a:endParaRPr lang="en-US" sz="1000" dirty="0">
              <a:solidFill>
                <a:schemeClr val="bg1"/>
              </a:solidFill>
            </a:endParaRPr>
          </a:p>
        </p:txBody>
      </p:sp>
      <p:sp>
        <p:nvSpPr>
          <p:cNvPr id="77" name="TextBox 76"/>
          <p:cNvSpPr txBox="1"/>
          <p:nvPr/>
        </p:nvSpPr>
        <p:spPr>
          <a:xfrm>
            <a:off x="3225800" y="6363974"/>
            <a:ext cx="685801" cy="246221"/>
          </a:xfrm>
          <a:prstGeom prst="rect">
            <a:avLst/>
          </a:prstGeom>
          <a:noFill/>
        </p:spPr>
        <p:txBody>
          <a:bodyPr wrap="square" rtlCol="0">
            <a:spAutoFit/>
          </a:bodyPr>
          <a:lstStyle/>
          <a:p>
            <a:pPr algn="ctr"/>
            <a:r>
              <a:rPr lang="en-US" sz="1000" dirty="0" smtClean="0">
                <a:solidFill>
                  <a:schemeClr val="bg1"/>
                </a:solidFill>
              </a:rPr>
              <a:t>5/26</a:t>
            </a:r>
            <a:endParaRPr lang="en-US" sz="1000" dirty="0">
              <a:solidFill>
                <a:schemeClr val="bg1"/>
              </a:solidFill>
            </a:endParaRPr>
          </a:p>
        </p:txBody>
      </p:sp>
      <p:sp>
        <p:nvSpPr>
          <p:cNvPr id="78" name="TextBox 77"/>
          <p:cNvSpPr txBox="1"/>
          <p:nvPr/>
        </p:nvSpPr>
        <p:spPr>
          <a:xfrm>
            <a:off x="3606800" y="6539389"/>
            <a:ext cx="711200" cy="246221"/>
          </a:xfrm>
          <a:prstGeom prst="rect">
            <a:avLst/>
          </a:prstGeom>
          <a:noFill/>
        </p:spPr>
        <p:txBody>
          <a:bodyPr wrap="square" rtlCol="0">
            <a:spAutoFit/>
          </a:bodyPr>
          <a:lstStyle/>
          <a:p>
            <a:pPr algn="ctr"/>
            <a:r>
              <a:rPr lang="en-US" sz="1000" dirty="0" smtClean="0">
                <a:solidFill>
                  <a:schemeClr val="bg1"/>
                </a:solidFill>
              </a:rPr>
              <a:t>6/27</a:t>
            </a:r>
            <a:endParaRPr lang="en-US" sz="1000" dirty="0">
              <a:solidFill>
                <a:schemeClr val="bg1"/>
              </a:solidFill>
            </a:endParaRPr>
          </a:p>
        </p:txBody>
      </p:sp>
      <p:sp>
        <p:nvSpPr>
          <p:cNvPr id="79" name="TextBox 78"/>
          <p:cNvSpPr txBox="1"/>
          <p:nvPr/>
        </p:nvSpPr>
        <p:spPr>
          <a:xfrm>
            <a:off x="2607734" y="2190697"/>
            <a:ext cx="3429000" cy="2677656"/>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Note that this month shows only 27 days in which the moon is visible. This is often the case, where the first visibility of the new moon  is on the 1</a:t>
            </a:r>
            <a:r>
              <a:rPr lang="en-US" sz="1200" baseline="30000" dirty="0" smtClean="0">
                <a:solidFill>
                  <a:schemeClr val="bg1"/>
                </a:solidFill>
                <a:latin typeface="Times New Roman" pitchFamily="18" charset="0"/>
                <a:cs typeface="Times New Roman" pitchFamily="18" charset="0"/>
              </a:rPr>
              <a:t>st</a:t>
            </a:r>
            <a:r>
              <a:rPr lang="en-US" sz="1200" dirty="0" smtClean="0">
                <a:solidFill>
                  <a:schemeClr val="bg1"/>
                </a:solidFill>
                <a:latin typeface="Times New Roman" pitchFamily="18" charset="0"/>
                <a:cs typeface="Times New Roman" pitchFamily="18" charset="0"/>
              </a:rPr>
              <a:t> day, and the last visibility of the waning moon is at daybreak on the 27</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day.</a:t>
            </a:r>
          </a:p>
          <a:p>
            <a:pPr algn="just"/>
            <a:endParaRPr lang="en-US" sz="1200" dirty="0">
              <a:solidFill>
                <a:schemeClr val="bg1"/>
              </a:solidFill>
              <a:latin typeface="Times New Roman" pitchFamily="18" charset="0"/>
              <a:cs typeface="Times New Roman" pitchFamily="18" charset="0"/>
            </a:endParaRPr>
          </a:p>
          <a:p>
            <a:pPr algn="just"/>
            <a:r>
              <a:rPr lang="en-US" sz="1200" dirty="0" smtClean="0">
                <a:solidFill>
                  <a:schemeClr val="bg1"/>
                </a:solidFill>
                <a:latin typeface="Times New Roman" pitchFamily="18" charset="0"/>
                <a:cs typeface="Times New Roman" pitchFamily="18" charset="0"/>
              </a:rPr>
              <a:t>The last visibility can be calculated with the same rules as first visibility. I have run a number of test cases just to make sure that some months only have 27 days on which the moon can be seen.</a:t>
            </a:r>
          </a:p>
          <a:p>
            <a:pPr algn="just"/>
            <a:endParaRPr lang="en-US" sz="1200" dirty="0">
              <a:solidFill>
                <a:schemeClr val="bg1"/>
              </a:solidFill>
              <a:latin typeface="Times New Roman" pitchFamily="18" charset="0"/>
              <a:cs typeface="Times New Roman" pitchFamily="18" charset="0"/>
            </a:endParaRPr>
          </a:p>
          <a:p>
            <a:pPr algn="just"/>
            <a:r>
              <a:rPr lang="en-US" sz="1200" dirty="0" smtClean="0">
                <a:solidFill>
                  <a:schemeClr val="bg1"/>
                </a:solidFill>
                <a:latin typeface="Times New Roman" pitchFamily="18" charset="0"/>
                <a:cs typeface="Times New Roman" pitchFamily="18" charset="0"/>
              </a:rPr>
              <a:t>The astronomer who made this collage also recognized the fact that the moon often could be seen for only 27 days.</a:t>
            </a:r>
          </a:p>
        </p:txBody>
      </p:sp>
    </p:spTree>
    <p:extLst>
      <p:ext uri="{BB962C8B-B14F-4D97-AF65-F5344CB8AC3E}">
        <p14:creationId xmlns:p14="http://schemas.microsoft.com/office/powerpoint/2010/main" val="252522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519112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95925" y="457200"/>
            <a:ext cx="3429000" cy="6186309"/>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Here is a model of Johannes </a:t>
            </a:r>
            <a:r>
              <a:rPr lang="en-US" sz="1200" dirty="0" err="1" smtClean="0">
                <a:solidFill>
                  <a:schemeClr val="bg1"/>
                </a:solidFill>
                <a:latin typeface="Times New Roman" pitchFamily="18" charset="0"/>
                <a:cs typeface="Times New Roman" pitchFamily="18" charset="0"/>
              </a:rPr>
              <a:t>Kepler’s</a:t>
            </a:r>
            <a:r>
              <a:rPr lang="en-US" sz="1200" dirty="0" smtClean="0">
                <a:solidFill>
                  <a:schemeClr val="bg1"/>
                </a:solidFill>
                <a:latin typeface="Times New Roman" pitchFamily="18" charset="0"/>
                <a:cs typeface="Times New Roman" pitchFamily="18" charset="0"/>
              </a:rPr>
              <a:t> Platonic solid model of the Solar system from </a:t>
            </a:r>
            <a:r>
              <a:rPr lang="en-US" sz="1200" i="1" dirty="0" err="1" smtClean="0">
                <a:solidFill>
                  <a:schemeClr val="bg1"/>
                </a:solidFill>
                <a:latin typeface="Times New Roman" pitchFamily="18" charset="0"/>
                <a:cs typeface="Times New Roman" pitchFamily="18" charset="0"/>
              </a:rPr>
              <a:t>Mysterium</a:t>
            </a:r>
            <a:r>
              <a:rPr lang="en-US" sz="1200" i="1" dirty="0" smtClean="0">
                <a:solidFill>
                  <a:schemeClr val="bg1"/>
                </a:solidFill>
                <a:latin typeface="Times New Roman" pitchFamily="18" charset="0"/>
                <a:cs typeface="Times New Roman" pitchFamily="18" charset="0"/>
              </a:rPr>
              <a:t> </a:t>
            </a:r>
            <a:r>
              <a:rPr lang="en-US" sz="1200" i="1" dirty="0" err="1" smtClean="0">
                <a:solidFill>
                  <a:schemeClr val="bg1"/>
                </a:solidFill>
                <a:latin typeface="Times New Roman" pitchFamily="18" charset="0"/>
                <a:cs typeface="Times New Roman" pitchFamily="18" charset="0"/>
              </a:rPr>
              <a:t>Cosmographicum</a:t>
            </a:r>
            <a:r>
              <a:rPr lang="en-US" sz="1200" dirty="0" smtClean="0">
                <a:solidFill>
                  <a:schemeClr val="bg1"/>
                </a:solidFill>
                <a:latin typeface="Times New Roman" pitchFamily="18" charset="0"/>
                <a:cs typeface="Times New Roman" pitchFamily="18" charset="0"/>
              </a:rPr>
              <a:t> (1600).</a:t>
            </a:r>
          </a:p>
          <a:p>
            <a:pPr algn="just"/>
            <a:endParaRPr lang="en-US" sz="1200" dirty="0">
              <a:solidFill>
                <a:schemeClr val="bg1"/>
              </a:solidFill>
              <a:latin typeface="Times New Roman" pitchFamily="18" charset="0"/>
              <a:cs typeface="Times New Roman" pitchFamily="18" charset="0"/>
            </a:endParaRPr>
          </a:p>
          <a:p>
            <a:pPr algn="just"/>
            <a:r>
              <a:rPr lang="en-US" sz="1200" dirty="0" smtClean="0">
                <a:solidFill>
                  <a:schemeClr val="bg1"/>
                </a:solidFill>
                <a:latin typeface="Times New Roman" pitchFamily="18" charset="0"/>
                <a:cs typeface="Times New Roman" pitchFamily="18" charset="0"/>
              </a:rPr>
              <a:t>This is a perfect example of the ideal philosophy of Greek thought.  </a:t>
            </a:r>
            <a:r>
              <a:rPr lang="en-US" sz="1200" dirty="0" err="1" smtClean="0">
                <a:solidFill>
                  <a:schemeClr val="bg1"/>
                </a:solidFill>
                <a:latin typeface="Times New Roman" pitchFamily="18" charset="0"/>
                <a:cs typeface="Times New Roman" pitchFamily="18" charset="0"/>
              </a:rPr>
              <a:t>Kepler</a:t>
            </a:r>
            <a:r>
              <a:rPr lang="en-US" sz="1200" dirty="0" smtClean="0">
                <a:solidFill>
                  <a:schemeClr val="bg1"/>
                </a:solidFill>
                <a:latin typeface="Times New Roman" pitchFamily="18" charset="0"/>
                <a:cs typeface="Times New Roman" pitchFamily="18" charset="0"/>
              </a:rPr>
              <a:t> was looking for creation to fit into perfectly symmetrical mathematical shapes.</a:t>
            </a:r>
          </a:p>
          <a:p>
            <a:pPr algn="just"/>
            <a:endParaRPr lang="en-US" sz="1200" dirty="0" smtClean="0">
              <a:solidFill>
                <a:schemeClr val="bg1"/>
              </a:solidFill>
              <a:latin typeface="Times New Roman" pitchFamily="18" charset="0"/>
              <a:cs typeface="Times New Roman" pitchFamily="18" charset="0"/>
            </a:endParaRPr>
          </a:p>
          <a:p>
            <a:pPr algn="just"/>
            <a:r>
              <a:rPr lang="en-US" sz="1200" dirty="0" smtClean="0">
                <a:solidFill>
                  <a:schemeClr val="bg1"/>
                </a:solidFill>
                <a:latin typeface="Times New Roman" pitchFamily="18" charset="0"/>
                <a:cs typeface="Times New Roman" pitchFamily="18" charset="0"/>
              </a:rPr>
              <a:t>The notion that symmetry is the only beauty is a Greek idea.  Asymmetrical variety is also beautiful. In fact the two sides the  human body have asymmetry as well as symmetry. The number of days in a month and the number of months in a year display variations. The notion that the timing of the full moon should vary more than one’s notion of proper symmetry is a philosophical assumption.  It is not an argument for the way things are or should be.</a:t>
            </a:r>
          </a:p>
          <a:p>
            <a:pPr algn="just"/>
            <a:endParaRPr lang="en-US" sz="1200" dirty="0">
              <a:solidFill>
                <a:schemeClr val="bg1"/>
              </a:solidFill>
              <a:latin typeface="Times New Roman" pitchFamily="18" charset="0"/>
              <a:cs typeface="Times New Roman" pitchFamily="18" charset="0"/>
            </a:endParaRPr>
          </a:p>
          <a:p>
            <a:pPr algn="just"/>
            <a:r>
              <a:rPr lang="en-US" sz="1200" dirty="0" smtClean="0">
                <a:solidFill>
                  <a:schemeClr val="bg1"/>
                </a:solidFill>
                <a:latin typeface="Times New Roman" pitchFamily="18" charset="0"/>
                <a:cs typeface="Times New Roman" pitchFamily="18" charset="0"/>
              </a:rPr>
              <a:t>Thomas Aquinas pointed out that the Greek idea of perfection did not allow change, because the only change from perfection could be to imperfection. Thus if two sides of a thing were perfect, then they had to be exactly the same, showing perfect symmetry. Aquinas applied this philosophy to divine immutability. The Almighty was not allowed to change.</a:t>
            </a:r>
          </a:p>
          <a:p>
            <a:pPr algn="just"/>
            <a:endParaRPr lang="en-US" sz="1200" dirty="0">
              <a:solidFill>
                <a:schemeClr val="bg1"/>
              </a:solidFill>
              <a:latin typeface="Times New Roman" pitchFamily="18" charset="0"/>
              <a:cs typeface="Times New Roman" pitchFamily="18" charset="0"/>
            </a:endParaRPr>
          </a:p>
          <a:p>
            <a:pPr algn="just"/>
            <a:r>
              <a:rPr lang="en-US" sz="1200" dirty="0" smtClean="0">
                <a:solidFill>
                  <a:schemeClr val="bg1"/>
                </a:solidFill>
                <a:latin typeface="Times New Roman" pitchFamily="18" charset="0"/>
                <a:cs typeface="Times New Roman" pitchFamily="18" charset="0"/>
              </a:rPr>
              <a:t>However, the Creator’s creation bears witness to a different kind of beauty, which is one that balances asymmetry with symmetry.  Variety is balanced with uniformity and sameness. The Creator knew that 100% symmetry could get very boring.</a:t>
            </a:r>
          </a:p>
          <a:p>
            <a:pPr algn="just"/>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9344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095362"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95400" y="917432"/>
            <a:ext cx="3429000" cy="1015663"/>
          </a:xfrm>
          <a:prstGeom prst="rect">
            <a:avLst/>
          </a:prstGeom>
          <a:solidFill>
            <a:schemeClr val="tx2">
              <a:lumMod val="75000"/>
            </a:schemeClr>
          </a:solidFill>
        </p:spPr>
        <p:txBody>
          <a:bodyPr wrap="square" rtlCol="0">
            <a:spAutoFit/>
          </a:bodyPr>
          <a:lstStyle/>
          <a:p>
            <a:pPr algn="just"/>
            <a:r>
              <a:rPr lang="en-US" sz="1200" b="1" dirty="0" smtClean="0">
                <a:solidFill>
                  <a:schemeClr val="bg1"/>
                </a:solidFill>
                <a:latin typeface="Times New Roman" pitchFamily="18" charset="0"/>
                <a:cs typeface="Times New Roman" pitchFamily="18" charset="0"/>
              </a:rPr>
              <a:t>The moon orbit is an ellipse, a shape which is by nature asymmetrical.  The path the moon travels in this case is the shortest, resulting in a full moon earlier in the month than half the month. Click to see the moon move.</a:t>
            </a:r>
            <a:endParaRPr lang="en-US" sz="1200" b="1" dirty="0">
              <a:solidFill>
                <a:schemeClr val="bg1"/>
              </a:solidFill>
              <a:latin typeface="Times New Roman" pitchFamily="18" charset="0"/>
              <a:cs typeface="Times New Roman" pitchFamily="18" charset="0"/>
            </a:endParaRPr>
          </a:p>
        </p:txBody>
      </p:sp>
      <p:cxnSp>
        <p:nvCxnSpPr>
          <p:cNvPr id="4" name="Straight Arrow Connector 3"/>
          <p:cNvCxnSpPr>
            <a:stCxn id="3" idx="3"/>
          </p:cNvCxnSpPr>
          <p:nvPr/>
        </p:nvCxnSpPr>
        <p:spPr>
          <a:xfrm>
            <a:off x="4724400" y="1425264"/>
            <a:ext cx="2590800" cy="58362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Flowchart: Connector 6"/>
          <p:cNvSpPr>
            <a:spLocks noChangeAspect="1"/>
          </p:cNvSpPr>
          <p:nvPr/>
        </p:nvSpPr>
        <p:spPr>
          <a:xfrm>
            <a:off x="6113993" y="2639273"/>
            <a:ext cx="134115" cy="121920"/>
          </a:xfrm>
          <a:prstGeom prst="flowChartConnector">
            <a:avLst/>
          </a:prstGeom>
          <a:solidFill>
            <a:schemeClr val="bg1">
              <a:lumMod val="95000"/>
            </a:schemeClr>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14" name="TextBox 13"/>
          <p:cNvSpPr txBox="1"/>
          <p:nvPr/>
        </p:nvSpPr>
        <p:spPr>
          <a:xfrm>
            <a:off x="3886200" y="3324449"/>
            <a:ext cx="3429000" cy="646331"/>
          </a:xfrm>
          <a:prstGeom prst="rect">
            <a:avLst/>
          </a:prstGeom>
          <a:solidFill>
            <a:schemeClr val="tx2">
              <a:lumMod val="75000"/>
            </a:schemeClr>
          </a:solidFill>
        </p:spPr>
        <p:txBody>
          <a:bodyPr wrap="square" rtlCol="0">
            <a:spAutoFit/>
          </a:bodyPr>
          <a:lstStyle/>
          <a:p>
            <a:pPr algn="just"/>
            <a:r>
              <a:rPr lang="en-US" sz="1200" b="1" dirty="0" smtClean="0">
                <a:solidFill>
                  <a:schemeClr val="bg1"/>
                </a:solidFill>
                <a:latin typeface="Times New Roman" pitchFamily="18" charset="0"/>
                <a:cs typeface="Times New Roman" pitchFamily="18" charset="0"/>
              </a:rPr>
              <a:t>In the other extreme case, the path of the moon from the conjunction to the full moon is longer than half the orbit. Click to see the moon move.</a:t>
            </a:r>
            <a:endParaRPr lang="en-US" sz="1200" b="1" dirty="0">
              <a:solidFill>
                <a:schemeClr val="bg1"/>
              </a:solidFill>
              <a:latin typeface="Times New Roman" pitchFamily="18" charset="0"/>
              <a:cs typeface="Times New Roman" pitchFamily="18" charset="0"/>
            </a:endParaRPr>
          </a:p>
        </p:txBody>
      </p:sp>
      <p:cxnSp>
        <p:nvCxnSpPr>
          <p:cNvPr id="15" name="Straight Arrow Connector 14"/>
          <p:cNvCxnSpPr>
            <a:stCxn id="14" idx="1"/>
          </p:cNvCxnSpPr>
          <p:nvPr/>
        </p:nvCxnSpPr>
        <p:spPr>
          <a:xfrm flipH="1">
            <a:off x="1676400" y="3647615"/>
            <a:ext cx="2209800" cy="168638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a:off x="2714242" y="4618298"/>
            <a:ext cx="134115" cy="121920"/>
          </a:xfrm>
          <a:prstGeom prst="flowChartConnector">
            <a:avLst/>
          </a:prstGeom>
          <a:solidFill>
            <a:schemeClr val="bg1">
              <a:lumMod val="95000"/>
            </a:schemeClr>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22" name="TextBox 21"/>
          <p:cNvSpPr txBox="1"/>
          <p:nvPr/>
        </p:nvSpPr>
        <p:spPr>
          <a:xfrm>
            <a:off x="3937000" y="4507740"/>
            <a:ext cx="4648200" cy="1754326"/>
          </a:xfrm>
          <a:prstGeom prst="rect">
            <a:avLst/>
          </a:prstGeom>
          <a:solidFill>
            <a:schemeClr val="tx2">
              <a:lumMod val="75000"/>
            </a:schemeClr>
          </a:solidFill>
        </p:spPr>
        <p:txBody>
          <a:bodyPr wrap="square" rtlCol="0">
            <a:spAutoFit/>
          </a:bodyPr>
          <a:lstStyle/>
          <a:p>
            <a:pPr algn="just"/>
            <a:r>
              <a:rPr lang="en-US" sz="1200" b="1" dirty="0" smtClean="0">
                <a:solidFill>
                  <a:schemeClr val="bg1"/>
                </a:solidFill>
                <a:latin typeface="Times New Roman" pitchFamily="18" charset="0"/>
                <a:cs typeface="Times New Roman" pitchFamily="18" charset="0"/>
              </a:rPr>
              <a:t>The Torah world view does not contradict the scientific reality. We can call this “Hebrew thought”, and the worldview that demands philosophical symmetry to be imposed on reality as “Greek thought.” However, we should not confuse these concepts with the Hebrew language and Greek language.  Both languages are capable of correct thought, and incorrect thought. Beware of the difference, though the Almighty did first express divine truth in the Hebrew language, and to the study of it we must apply to discover the correct thought.</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05660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1" nodeType="clickEffect">
                                  <p:stCondLst>
                                    <p:cond delay="0"/>
                                  </p:stCondLst>
                                  <p:childTnLst>
                                    <p:animMotion origin="layout" path="M 0 0 C 0.00503 0.00162 0.00764 0.00625 0.01198 0.00902 C 0.01424 0.01041 0.0191 0.01018 0.02031 0.01041 C 0.02274 0.01157 0.02535 0.01111 0.0276 0.0125 C 0.03264 0.01597 0.03611 0.01875 0.04219 0.01875 L 0.06615 0.01875 L 0.08906 0.01388 L 0.10677 0.00208 L 0.1224 -0.01528 L 0.13021 -0.03264 L 0.13437 -0.05 L 0.13437 -0.06042 L 0.13281 -0.07639 L 0.12969 -0.09237 L 0.1276 -0.09584 " pathEditMode="relative" ptsTypes="ffffAAAAAAAAAAA">
                                      <p:cBhvr>
                                        <p:cTn id="19" dur="2000" fill="hold"/>
                                        <p:tgtEl>
                                          <p:spTgt spid="7"/>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1000"/>
                                        <p:tgtEl>
                                          <p:spTgt spid="15"/>
                                        </p:tgtEl>
                                      </p:cBhvr>
                                    </p:animEffect>
                                  </p:childTnLst>
                                </p:cTn>
                              </p:par>
                              <p:par>
                                <p:cTn id="29" presetID="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1" nodeType="clickEffect">
                                  <p:stCondLst>
                                    <p:cond delay="0"/>
                                  </p:stCondLst>
                                  <p:childTnLst>
                                    <p:animMotion origin="layout" path="M 0 0 L -0.01476 -0.02477 L -0.04341 -0.05069 L -0.07778 -0.06042 L -0.11007 -0.05926 L -0.12778 -0.0493 L -0.14618 -0.03449 L -0.16198 -0.00856 L -0.16667 0.01111 L -0.16476 0.03333 L -0.15834 0.0581 L -0.15 0.07662 L -0.14063 0.08634 L -0.13143 0.09514 L -0.12396 0.10116 " pathEditMode="relative" ptsTypes="AAAAAAAAAAAAAAA">
                                      <p:cBhvr>
                                        <p:cTn id="36" dur="2000" fill="hold"/>
                                        <p:tgtEl>
                                          <p:spTgt spid="21"/>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14" grpId="0" animBg="1"/>
      <p:bldP spid="21" grpId="0" animBg="1"/>
      <p:bldP spid="21" grpId="1"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095362"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886200" y="4267200"/>
            <a:ext cx="3581400" cy="1200329"/>
          </a:xfrm>
          <a:prstGeom prst="rect">
            <a:avLst/>
          </a:prstGeom>
          <a:solidFill>
            <a:schemeClr val="tx2">
              <a:lumMod val="75000"/>
            </a:schemeClr>
          </a:solidFill>
        </p:spPr>
        <p:txBody>
          <a:bodyPr wrap="square" rtlCol="0">
            <a:spAutoFit/>
          </a:bodyPr>
          <a:lstStyle/>
          <a:p>
            <a:pPr algn="just"/>
            <a:r>
              <a:rPr lang="en-US" sz="1200" b="1" dirty="0" smtClean="0">
                <a:solidFill>
                  <a:schemeClr val="bg1"/>
                </a:solidFill>
                <a:latin typeface="Times New Roman" pitchFamily="18" charset="0"/>
                <a:cs typeface="Times New Roman" pitchFamily="18" charset="0"/>
              </a:rPr>
              <a:t>The terms Hebraic thinking and Greek thinking are often bandied about in Messianic circles as a form of name calling, having nothing to do with what is really Greek thought, Hebrew thought, or a Scriptural world view, or an unscriptural world view.</a:t>
            </a:r>
            <a:endParaRPr lang="en-US" sz="1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256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9095"/>
            <a:ext cx="9144000" cy="609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Vertical Scroll 3"/>
          <p:cNvSpPr/>
          <p:nvPr/>
        </p:nvSpPr>
        <p:spPr>
          <a:xfrm>
            <a:off x="4419599" y="990600"/>
            <a:ext cx="4512733" cy="3429000"/>
          </a:xfrm>
          <a:prstGeom prst="verticalScroll">
            <a:avLst>
              <a:gd name="adj" fmla="val 6392"/>
            </a:avLst>
          </a:prstGeom>
          <a:blipFill>
            <a:blip r:embed="rId3"/>
            <a:tile tx="0" ty="0" sx="100000" sy="100000" flip="none" algn="tl"/>
          </a:blipFill>
          <a:ln>
            <a:solidFill>
              <a:srgbClr val="74534E"/>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nchorCtr="0">
            <a:noAutofit/>
          </a:bodyPr>
          <a:lstStyle/>
          <a:p>
            <a:pPr algn="just"/>
            <a:r>
              <a:rPr lang="en-US" sz="1200" b="1" dirty="0" smtClean="0">
                <a:solidFill>
                  <a:schemeClr val="accent6">
                    <a:lumMod val="50000"/>
                  </a:schemeClr>
                </a:solidFill>
              </a:rPr>
              <a:t>     Philo of Alexandria, a great Jewish philosopher, and prolific writer and commentator on Torah:</a:t>
            </a:r>
          </a:p>
          <a:p>
            <a:pPr algn="just"/>
            <a:r>
              <a:rPr lang="en-US" sz="1200" b="1" dirty="0" smtClean="0">
                <a:solidFill>
                  <a:schemeClr val="accent6">
                    <a:lumMod val="50000"/>
                  </a:schemeClr>
                </a:solidFill>
              </a:rPr>
              <a:t> </a:t>
            </a:r>
          </a:p>
          <a:p>
            <a:pPr algn="just"/>
            <a:r>
              <a:rPr lang="en-US" sz="1200" dirty="0" smtClean="0">
                <a:solidFill>
                  <a:schemeClr val="accent6">
                    <a:lumMod val="50000"/>
                  </a:schemeClr>
                </a:solidFill>
              </a:rPr>
              <a:t>De specialibus legibus 2:140 </a:t>
            </a:r>
            <a:r>
              <a:rPr lang="en-US" sz="1200" b="1" dirty="0" smtClean="0">
                <a:solidFill>
                  <a:srgbClr val="C00000"/>
                </a:solidFill>
                <a:latin typeface="Goudy Old Style" pitchFamily="18" charset="0"/>
              </a:rPr>
              <a:t>Following the order stated above, we record the third type of feast which we proceed to explain. This is the New Moon (according to the moon a time which from conjunction to conjunction the astronomical schools calculate very well.)  </a:t>
            </a:r>
            <a:r>
              <a:rPr lang="en-US" sz="1200" dirty="0" smtClean="0">
                <a:solidFill>
                  <a:schemeClr val="accent6">
                    <a:lumMod val="50000"/>
                  </a:schemeClr>
                </a:solidFill>
                <a:latin typeface="Goudy Old Style" pitchFamily="18" charset="0"/>
              </a:rPr>
              <a:t>The New moon holds its place among the feasts for many reasons. </a:t>
            </a:r>
          </a:p>
          <a:p>
            <a:pPr algn="just"/>
            <a:endParaRPr lang="en-US" sz="1200" u="sng" dirty="0">
              <a:solidFill>
                <a:schemeClr val="accent6">
                  <a:lumMod val="50000"/>
                </a:schemeClr>
              </a:solidFill>
              <a:latin typeface="Goudy Old Style" pitchFamily="18" charset="0"/>
            </a:endParaRPr>
          </a:p>
          <a:p>
            <a:pPr algn="just"/>
            <a:r>
              <a:rPr lang="en-US" sz="1200" dirty="0" smtClean="0">
                <a:solidFill>
                  <a:schemeClr val="accent6">
                    <a:lumMod val="50000"/>
                  </a:schemeClr>
                </a:solidFill>
                <a:latin typeface="Goudy Old Style" pitchFamily="18" charset="0"/>
              </a:rPr>
              <a:t>Herb Solinsky’s quotation: “Following the order stated above, we record the third type of feast which we proceed to explain. This is the New Moon, </a:t>
            </a:r>
            <a:r>
              <a:rPr lang="en-US" sz="1200" b="1" i="1" dirty="0" smtClean="0">
                <a:solidFill>
                  <a:schemeClr val="accent6">
                    <a:lumMod val="50000"/>
                  </a:schemeClr>
                </a:solidFill>
                <a:latin typeface="Goudy Old Style" pitchFamily="18" charset="0"/>
              </a:rPr>
              <a:t>or the beginning of</a:t>
            </a:r>
            <a:r>
              <a:rPr lang="en-US" sz="1200" b="1" dirty="0" smtClean="0">
                <a:solidFill>
                  <a:schemeClr val="accent6">
                    <a:lumMod val="50000"/>
                  </a:schemeClr>
                </a:solidFill>
                <a:latin typeface="Goudy Old Style" pitchFamily="18" charset="0"/>
              </a:rPr>
              <a:t> </a:t>
            </a:r>
            <a:r>
              <a:rPr lang="en-US" sz="1200" b="1" i="1" dirty="0" smtClean="0">
                <a:solidFill>
                  <a:schemeClr val="accent6">
                    <a:lumMod val="50000"/>
                  </a:schemeClr>
                </a:solidFill>
                <a:latin typeface="Goudy Old Style" pitchFamily="18" charset="0"/>
              </a:rPr>
              <a:t>the</a:t>
            </a:r>
            <a:r>
              <a:rPr lang="en-US" sz="1200" dirty="0" smtClean="0">
                <a:solidFill>
                  <a:schemeClr val="accent6">
                    <a:lumMod val="50000"/>
                  </a:schemeClr>
                </a:solidFill>
                <a:latin typeface="Goudy Old Style" pitchFamily="18" charset="0"/>
              </a:rPr>
              <a:t> </a:t>
            </a:r>
            <a:r>
              <a:rPr lang="en-US" sz="1200" b="1" i="1" dirty="0" smtClean="0">
                <a:solidFill>
                  <a:schemeClr val="accent6">
                    <a:lumMod val="50000"/>
                  </a:schemeClr>
                </a:solidFill>
                <a:latin typeface="Goudy Old Style" pitchFamily="18" charset="0"/>
              </a:rPr>
              <a:t>lunar month</a:t>
            </a:r>
            <a:r>
              <a:rPr lang="en-US" sz="1200" b="1" dirty="0" smtClean="0">
                <a:solidFill>
                  <a:schemeClr val="accent6">
                    <a:lumMod val="50000"/>
                  </a:schemeClr>
                </a:solidFill>
                <a:latin typeface="Goudy Old Style" pitchFamily="18" charset="0"/>
              </a:rPr>
              <a:t>, </a:t>
            </a:r>
            <a:r>
              <a:rPr lang="en-US" sz="1200" b="1" i="1" dirty="0" smtClean="0">
                <a:solidFill>
                  <a:schemeClr val="accent6">
                    <a:lumMod val="50000"/>
                  </a:schemeClr>
                </a:solidFill>
                <a:latin typeface="Goudy Old Style" pitchFamily="18" charset="0"/>
              </a:rPr>
              <a:t>namely</a:t>
            </a:r>
            <a:r>
              <a:rPr lang="en-US" sz="1200" b="1" dirty="0" smtClean="0">
                <a:solidFill>
                  <a:schemeClr val="accent6">
                    <a:lumMod val="50000"/>
                  </a:schemeClr>
                </a:solidFill>
                <a:latin typeface="Goudy Old Style" pitchFamily="18" charset="0"/>
              </a:rPr>
              <a:t>  </a:t>
            </a:r>
            <a:r>
              <a:rPr lang="en-US" sz="1200" dirty="0" smtClean="0">
                <a:solidFill>
                  <a:schemeClr val="accent6">
                    <a:lumMod val="50000"/>
                  </a:schemeClr>
                </a:solidFill>
                <a:latin typeface="Goudy Old Style" pitchFamily="18" charset="0"/>
              </a:rPr>
              <a:t>the period </a:t>
            </a:r>
            <a:r>
              <a:rPr lang="en-US" sz="1200" b="1" i="1" dirty="0" smtClean="0">
                <a:solidFill>
                  <a:schemeClr val="accent6">
                    <a:lumMod val="50000"/>
                  </a:schemeClr>
                </a:solidFill>
                <a:latin typeface="Goudy Old Style" pitchFamily="18" charset="0"/>
              </a:rPr>
              <a:t>between</a:t>
            </a:r>
            <a:r>
              <a:rPr lang="en-US" sz="1200" dirty="0" smtClean="0">
                <a:solidFill>
                  <a:schemeClr val="accent6">
                    <a:lumMod val="50000"/>
                  </a:schemeClr>
                </a:solidFill>
                <a:latin typeface="Goudy Old Style" pitchFamily="18" charset="0"/>
              </a:rPr>
              <a:t> </a:t>
            </a:r>
            <a:r>
              <a:rPr lang="en-US" sz="1200" b="1" i="1" dirty="0" smtClean="0">
                <a:solidFill>
                  <a:schemeClr val="accent6">
                    <a:lumMod val="50000"/>
                  </a:schemeClr>
                </a:solidFill>
                <a:latin typeface="Goudy Old Style" pitchFamily="18" charset="0"/>
              </a:rPr>
              <a:t>one</a:t>
            </a:r>
            <a:r>
              <a:rPr lang="en-US" sz="1200" dirty="0" smtClean="0">
                <a:solidFill>
                  <a:schemeClr val="accent6">
                    <a:lumMod val="50000"/>
                  </a:schemeClr>
                </a:solidFill>
                <a:latin typeface="Goudy Old Style" pitchFamily="18" charset="0"/>
              </a:rPr>
              <a:t> conjunction </a:t>
            </a:r>
            <a:r>
              <a:rPr lang="en-US" sz="1200" b="1" i="1" dirty="0" smtClean="0">
                <a:solidFill>
                  <a:schemeClr val="accent6">
                    <a:lumMod val="50000"/>
                  </a:schemeClr>
                </a:solidFill>
                <a:latin typeface="Goudy Old Style" pitchFamily="18" charset="0"/>
              </a:rPr>
              <a:t>and the next</a:t>
            </a:r>
            <a:r>
              <a:rPr lang="en-US" sz="1200" dirty="0" smtClean="0">
                <a:solidFill>
                  <a:schemeClr val="accent6">
                    <a:lumMod val="50000"/>
                  </a:schemeClr>
                </a:solidFill>
                <a:latin typeface="Goudy Old Style" pitchFamily="18" charset="0"/>
              </a:rPr>
              <a:t>, </a:t>
            </a:r>
            <a:r>
              <a:rPr lang="en-US" sz="1200" b="1" i="1" dirty="0" smtClean="0">
                <a:solidFill>
                  <a:schemeClr val="accent6">
                    <a:lumMod val="50000"/>
                  </a:schemeClr>
                </a:solidFill>
                <a:latin typeface="Goudy Old Style" pitchFamily="18" charset="0"/>
              </a:rPr>
              <a:t>the length of </a:t>
            </a:r>
            <a:r>
              <a:rPr lang="en-US" sz="1200" dirty="0" smtClean="0">
                <a:solidFill>
                  <a:schemeClr val="accent6">
                    <a:lumMod val="50000"/>
                  </a:schemeClr>
                </a:solidFill>
                <a:latin typeface="Goudy Old Style" pitchFamily="18" charset="0"/>
              </a:rPr>
              <a:t>which has been accurately calculated in the astronomical schools.</a:t>
            </a:r>
            <a:endParaRPr lang="en-US" sz="1200" u="sng" dirty="0">
              <a:solidFill>
                <a:schemeClr val="accent6">
                  <a:lumMod val="50000"/>
                </a:schemeClr>
              </a:solidFill>
              <a:latin typeface="Goudy Old Style" pitchFamily="18" charset="0"/>
            </a:endParaRPr>
          </a:p>
        </p:txBody>
      </p:sp>
      <p:sp>
        <p:nvSpPr>
          <p:cNvPr id="11" name="TextBox 10"/>
          <p:cNvSpPr txBox="1"/>
          <p:nvPr/>
        </p:nvSpPr>
        <p:spPr>
          <a:xfrm>
            <a:off x="152400" y="852100"/>
            <a:ext cx="3352800" cy="5447645"/>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Now let return to Philo’s words, because there are two different versions  translated, one of which leaves out a whole sentence! And the version that does translate the phrase </a:t>
            </a:r>
            <a:r>
              <a:rPr lang="en-US" sz="1200" dirty="0">
                <a:solidFill>
                  <a:schemeClr val="bg1"/>
                </a:solidFill>
                <a:latin typeface="Times New Roman" pitchFamily="18" charset="0"/>
                <a:cs typeface="Times New Roman" pitchFamily="18" charset="0"/>
              </a:rPr>
              <a:t> </a:t>
            </a:r>
            <a:r>
              <a:rPr lang="en-US" sz="1200" dirty="0" smtClean="0">
                <a:solidFill>
                  <a:schemeClr val="bg1"/>
                </a:solidFill>
                <a:latin typeface="Times New Roman" pitchFamily="18" charset="0"/>
                <a:cs typeface="Times New Roman" pitchFamily="18" charset="0"/>
              </a:rPr>
              <a:t>is so sloppy as to be misleading.</a:t>
            </a:r>
          </a:p>
          <a:p>
            <a:pPr algn="just"/>
            <a:endParaRPr lang="en-US" sz="1200" dirty="0">
              <a:solidFill>
                <a:schemeClr val="bg1"/>
              </a:solidFill>
              <a:latin typeface="Times New Roman" pitchFamily="18" charset="0"/>
              <a:cs typeface="Times New Roman" pitchFamily="18" charset="0"/>
            </a:endParaRPr>
          </a:p>
          <a:p>
            <a:pPr algn="just"/>
            <a:r>
              <a:rPr lang="el-GR" sz="1200" dirty="0">
                <a:solidFill>
                  <a:schemeClr val="bg1"/>
                </a:solidFill>
              </a:rPr>
              <a:t>ἑπόμενοι δὲ τῇ τάξει τρίτον εἶδος ἀναγράφομεν ἑορτῆς, ὃ σημανοῦμεν. ἔστι δὲ νουμηνία </a:t>
            </a:r>
            <a:r>
              <a:rPr lang="en-US" sz="1200" dirty="0" smtClean="0">
                <a:solidFill>
                  <a:schemeClr val="bg1"/>
                </a:solidFill>
              </a:rPr>
              <a:t>(</a:t>
            </a:r>
            <a:r>
              <a:rPr lang="el-GR" sz="1200" dirty="0" smtClean="0">
                <a:solidFill>
                  <a:schemeClr val="bg1"/>
                </a:solidFill>
              </a:rPr>
              <a:t>κατὰ </a:t>
            </a:r>
            <a:r>
              <a:rPr lang="el-GR" sz="1200" dirty="0">
                <a:solidFill>
                  <a:schemeClr val="bg1"/>
                </a:solidFill>
              </a:rPr>
              <a:t>σελήνην, </a:t>
            </a:r>
            <a:r>
              <a:rPr lang="el-GR" sz="1200" dirty="0" smtClean="0">
                <a:solidFill>
                  <a:schemeClr val="bg1"/>
                </a:solidFill>
              </a:rPr>
              <a:t>χρόνος </a:t>
            </a:r>
            <a:r>
              <a:rPr lang="el-GR" sz="1200" dirty="0">
                <a:solidFill>
                  <a:schemeClr val="bg1"/>
                </a:solidFill>
              </a:rPr>
              <a:t>ὁ ἀπὸ συνόδου ἐπὶ σύνοδον, ὃν μαθηματικῶν παῖδες εὖ μάλα διηριθμήσαντο</a:t>
            </a:r>
            <a:r>
              <a:rPr lang="el-GR" sz="1200" dirty="0" smtClean="0">
                <a:solidFill>
                  <a:schemeClr val="bg1"/>
                </a:solidFill>
              </a:rPr>
              <a:t>.</a:t>
            </a:r>
            <a:r>
              <a:rPr lang="en-US" sz="1200" dirty="0" smtClean="0">
                <a:solidFill>
                  <a:schemeClr val="bg1"/>
                </a:solidFill>
              </a:rPr>
              <a:t>)</a:t>
            </a:r>
            <a:endParaRPr lang="el-GR" sz="1200" dirty="0">
              <a:solidFill>
                <a:schemeClr val="bg1"/>
              </a:solidFill>
            </a:endParaRPr>
          </a:p>
          <a:p>
            <a:pPr algn="just"/>
            <a:endParaRPr lang="en-US" sz="1200" dirty="0" smtClean="0">
              <a:solidFill>
                <a:schemeClr val="bg1"/>
              </a:solidFill>
              <a:latin typeface="Times New Roman" pitchFamily="18" charset="0"/>
              <a:cs typeface="Times New Roman" pitchFamily="18" charset="0"/>
            </a:endParaRPr>
          </a:p>
          <a:p>
            <a:pPr algn="just"/>
            <a:r>
              <a:rPr lang="en-US" sz="1200" dirty="0" smtClean="0">
                <a:solidFill>
                  <a:schemeClr val="bg1"/>
                </a:solidFill>
                <a:latin typeface="Times New Roman" pitchFamily="18" charset="0"/>
                <a:cs typeface="Times New Roman" pitchFamily="18" charset="0"/>
              </a:rPr>
              <a:t>Solinsky agrees that the new moon is from the first sighting; he goes on to quote the rest like we already did in the first slides, to show from the context what Philo meant. However, a fresh translation of the Greek will help. I have bolded and italicized all the words in Solinsky’s quote that do not exist in the Greek text.</a:t>
            </a:r>
          </a:p>
          <a:p>
            <a:pPr algn="just"/>
            <a:endParaRPr lang="en-US" sz="1200" dirty="0">
              <a:solidFill>
                <a:schemeClr val="bg1"/>
              </a:solidFill>
              <a:latin typeface="Times New Roman" pitchFamily="18" charset="0"/>
              <a:cs typeface="Times New Roman" pitchFamily="18" charset="0"/>
            </a:endParaRPr>
          </a:p>
          <a:p>
            <a:pPr algn="just"/>
            <a:r>
              <a:rPr lang="en-US" sz="1200" dirty="0" smtClean="0">
                <a:solidFill>
                  <a:schemeClr val="bg1"/>
                </a:solidFill>
                <a:latin typeface="Times New Roman" pitchFamily="18" charset="0"/>
                <a:cs typeface="Times New Roman" pitchFamily="18" charset="0"/>
              </a:rPr>
              <a:t>The top red text is the accurate translation, </a:t>
            </a:r>
            <a:r>
              <a:rPr lang="el-GR" sz="1200" dirty="0" smtClean="0">
                <a:solidFill>
                  <a:schemeClr val="bg1"/>
                </a:solidFill>
              </a:rPr>
              <a:t>κατὰ σελήνην</a:t>
            </a:r>
            <a:r>
              <a:rPr lang="en-US" sz="1200" dirty="0" smtClean="0">
                <a:solidFill>
                  <a:schemeClr val="bg1"/>
                </a:solidFill>
              </a:rPr>
              <a:t> = according to [the] moon. There is no “or” conjunction in the text, nor the phrase “beginning of the lunar month, namely” as if the clause is trying to define what the new moon is. If that were the case, the clause would prove too much, i.e. that the “new moon” was a period of time 29.5 days long.  Philo is merely providing an additional factum about the ability of the astronomers.</a:t>
            </a:r>
            <a:endParaRPr lang="en-US" sz="1200" dirty="0">
              <a:solidFill>
                <a:schemeClr val="bg1"/>
              </a:solidFill>
              <a:latin typeface="Times New Roman" pitchFamily="18" charset="0"/>
              <a:cs typeface="Times New Roman" pitchFamily="18" charset="0"/>
            </a:endParaRPr>
          </a:p>
        </p:txBody>
      </p:sp>
      <p:cxnSp>
        <p:nvCxnSpPr>
          <p:cNvPr id="12" name="Straight Arrow Connector 11"/>
          <p:cNvCxnSpPr>
            <a:stCxn id="11" idx="3"/>
          </p:cNvCxnSpPr>
          <p:nvPr/>
        </p:nvCxnSpPr>
        <p:spPr>
          <a:xfrm flipV="1">
            <a:off x="3505200" y="2362200"/>
            <a:ext cx="3200400" cy="121372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6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Vertical Scroll 3"/>
          <p:cNvSpPr/>
          <p:nvPr/>
        </p:nvSpPr>
        <p:spPr>
          <a:xfrm>
            <a:off x="3810000" y="609600"/>
            <a:ext cx="4512733" cy="3429000"/>
          </a:xfrm>
          <a:prstGeom prst="verticalScroll">
            <a:avLst>
              <a:gd name="adj" fmla="val 6392"/>
            </a:avLst>
          </a:prstGeom>
          <a:blipFill>
            <a:blip r:embed="rId2"/>
            <a:tile tx="0" ty="0" sx="100000" sy="100000" flip="none" algn="tl"/>
          </a:blipFill>
          <a:ln>
            <a:solidFill>
              <a:srgbClr val="74534E"/>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nchorCtr="0">
            <a:noAutofit/>
          </a:bodyPr>
          <a:lstStyle/>
          <a:p>
            <a:pPr algn="just" rtl="1"/>
            <a:r>
              <a:rPr lang="he-IL" sz="1200" dirty="0">
                <a:solidFill>
                  <a:schemeClr val="tx1"/>
                </a:solidFill>
              </a:rPr>
              <a:t>ר</a:t>
            </a:r>
            <a:r>
              <a:rPr lang="he-IL" sz="1400" dirty="0">
                <a:solidFill>
                  <a:schemeClr val="tx1"/>
                </a:solidFill>
              </a:rPr>
              <a:t>' יוסי אומר מגלגלין זכות ליום זכות וחובה ליום חובה שנמצאת אומר כשחרב הבית בראשונה אותו היום מוצאי שבת היה ומוצאי שביעית היתה ומשמרתו של יהויריב היתה ותשעה באב היה וכן שניה ובזה ובזה הלוים עומדים על דוכנן ואומרים שירה ומה שירה </a:t>
            </a:r>
            <a:r>
              <a:rPr lang="he-IL" sz="1400" dirty="0" smtClean="0">
                <a:solidFill>
                  <a:schemeClr val="tx1"/>
                </a:solidFill>
              </a:rPr>
              <a:t>אומרים</a:t>
            </a:r>
            <a:endParaRPr lang="en-US" sz="1400" dirty="0" smtClean="0">
              <a:solidFill>
                <a:schemeClr val="tx1"/>
              </a:solidFill>
            </a:endParaRPr>
          </a:p>
          <a:p>
            <a:pPr algn="just"/>
            <a:endParaRPr lang="en-US" sz="1400" u="sng" dirty="0">
              <a:solidFill>
                <a:schemeClr val="tx1"/>
              </a:solidFill>
              <a:latin typeface="Goudy Old Style" pitchFamily="18" charset="0"/>
            </a:endParaRPr>
          </a:p>
          <a:p>
            <a:pPr algn="just"/>
            <a:r>
              <a:rPr lang="en-US" sz="1400" b="1" dirty="0" smtClean="0">
                <a:solidFill>
                  <a:schemeClr val="tx1"/>
                </a:solidFill>
                <a:latin typeface="Goudy Old Style" pitchFamily="18" charset="0"/>
              </a:rPr>
              <a:t>Rabbi </a:t>
            </a:r>
            <a:r>
              <a:rPr lang="en-US" sz="1400" b="1" dirty="0" err="1" smtClean="0">
                <a:solidFill>
                  <a:schemeClr val="tx1"/>
                </a:solidFill>
                <a:latin typeface="Goudy Old Style" pitchFamily="18" charset="0"/>
              </a:rPr>
              <a:t>Yose</a:t>
            </a:r>
            <a:r>
              <a:rPr lang="en-US" sz="1400" b="1" dirty="0" smtClean="0">
                <a:solidFill>
                  <a:schemeClr val="tx1"/>
                </a:solidFill>
                <a:latin typeface="Goudy Old Style" pitchFamily="18" charset="0"/>
              </a:rPr>
              <a:t> says: A day of rewards attracts rewards and a day of guilt attracts guilt. You find it said that the destruction of the first Temple was at the end of the Sabbath, at the end of a Sabbatical year, when the priests of the family of </a:t>
            </a:r>
            <a:r>
              <a:rPr lang="en-US" sz="1400" b="1" dirty="0" err="1" smtClean="0">
                <a:solidFill>
                  <a:schemeClr val="tx1"/>
                </a:solidFill>
                <a:latin typeface="Goudy Old Style" pitchFamily="18" charset="0"/>
              </a:rPr>
              <a:t>Yehoiariv</a:t>
            </a:r>
            <a:r>
              <a:rPr lang="en-US" sz="1400" b="1" dirty="0" smtClean="0">
                <a:solidFill>
                  <a:schemeClr val="tx1"/>
                </a:solidFill>
                <a:latin typeface="Goudy Old Style" pitchFamily="18" charset="0"/>
              </a:rPr>
              <a:t> were officiating, on the Ninth of </a:t>
            </a:r>
            <a:r>
              <a:rPr lang="en-US" sz="1400" b="1" dirty="0" err="1" smtClean="0">
                <a:solidFill>
                  <a:schemeClr val="tx1"/>
                </a:solidFill>
                <a:latin typeface="Goudy Old Style" pitchFamily="18" charset="0"/>
              </a:rPr>
              <a:t>Ab</a:t>
            </a:r>
            <a:r>
              <a:rPr lang="en-US" sz="1400" b="1" dirty="0" smtClean="0">
                <a:solidFill>
                  <a:schemeClr val="tx1"/>
                </a:solidFill>
                <a:latin typeface="Goudy Old Style" pitchFamily="18" charset="0"/>
              </a:rPr>
              <a:t>, and the same happened the second time.</a:t>
            </a:r>
            <a:endParaRPr lang="en-US" sz="1400" b="1" dirty="0">
              <a:solidFill>
                <a:schemeClr val="tx1"/>
              </a:solidFill>
              <a:latin typeface="Goudy Old Style"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28575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4136" y="4953000"/>
            <a:ext cx="7556863" cy="1200329"/>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     Rabbi </a:t>
            </a:r>
            <a:r>
              <a:rPr lang="en-US" sz="1200" dirty="0" err="1" smtClean="0">
                <a:solidFill>
                  <a:schemeClr val="bg1"/>
                </a:solidFill>
                <a:latin typeface="Times New Roman" pitchFamily="18" charset="0"/>
                <a:cs typeface="Times New Roman" pitchFamily="18" charset="0"/>
              </a:rPr>
              <a:t>Yose</a:t>
            </a:r>
            <a:r>
              <a:rPr lang="en-US" sz="1200" dirty="0" smtClean="0">
                <a:solidFill>
                  <a:schemeClr val="bg1"/>
                </a:solidFill>
                <a:latin typeface="Times New Roman" pitchFamily="18" charset="0"/>
                <a:cs typeface="Times New Roman" pitchFamily="18" charset="0"/>
              </a:rPr>
              <a:t> Halaphta lived around the time of the Bar Kochba revolt (AD 135), and perhaps wrote around AD 140-160. Here we are given the date on which the second Temple was destroyed,  AV 9, Sunday, when the  priestly course of </a:t>
            </a:r>
            <a:r>
              <a:rPr lang="en-US" sz="1200" dirty="0" err="1" smtClean="0">
                <a:solidFill>
                  <a:schemeClr val="bg1"/>
                </a:solidFill>
                <a:latin typeface="Times New Roman" pitchFamily="18" charset="0"/>
                <a:cs typeface="Times New Roman" pitchFamily="18" charset="0"/>
              </a:rPr>
              <a:t>Yehoiariv</a:t>
            </a:r>
            <a:r>
              <a:rPr lang="en-US" sz="1200" dirty="0" smtClean="0">
                <a:solidFill>
                  <a:schemeClr val="bg1"/>
                </a:solidFill>
                <a:latin typeface="Times New Roman" pitchFamily="18" charset="0"/>
                <a:cs typeface="Times New Roman" pitchFamily="18" charset="0"/>
              </a:rPr>
              <a:t> was in service.  The Hebrew phrase, “going out of the Sabbath” (</a:t>
            </a:r>
            <a:r>
              <a:rPr lang="he-IL" sz="1200" dirty="0" smtClean="0">
                <a:solidFill>
                  <a:schemeClr val="bg1"/>
                </a:solidFill>
              </a:rPr>
              <a:t>מוצאי שבת</a:t>
            </a:r>
            <a:r>
              <a:rPr lang="en-US" sz="1200" dirty="0" smtClean="0">
                <a:solidFill>
                  <a:schemeClr val="bg1"/>
                </a:solidFill>
                <a:latin typeface="Times New Roman" pitchFamily="18" charset="0"/>
                <a:cs typeface="Times New Roman" pitchFamily="18" charset="0"/>
              </a:rPr>
              <a:t>) refers to the first day of the week. Using this information, we can check and see which calendar was being used at the time, the conjunction or the first sighted new moon.  I showed in my presentation on the birth of Messiah that the priestly courses start in Tishri 1, and that the year was AD 70.  We also know that the  second Temple was destroyed in AD 70.</a:t>
            </a:r>
            <a:endParaRPr lang="en-US" sz="1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8847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2" name="Picture 2" descr="http://upload.wikimedia.org/wikipedia/commons/e/e8/Jerus-n4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6" y="820057"/>
            <a:ext cx="9158326" cy="60379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28643" y="6330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50000"/>
                </a:schemeClr>
              </a:solidFill>
            </a:endParaRPr>
          </a:p>
        </p:txBody>
      </p:sp>
      <p:sp>
        <p:nvSpPr>
          <p:cNvPr id="4" name="Rectangle 3"/>
          <p:cNvSpPr/>
          <p:nvPr/>
        </p:nvSpPr>
        <p:spPr>
          <a:xfrm>
            <a:off x="4247843" y="6330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Jul 27, AD 70</a:t>
            </a:r>
            <a:endParaRPr lang="en-US" sz="1200" dirty="0">
              <a:solidFill>
                <a:schemeClr val="bg2"/>
              </a:solidFill>
            </a:endParaRPr>
          </a:p>
        </p:txBody>
      </p:sp>
      <p:sp>
        <p:nvSpPr>
          <p:cNvPr id="5" name="Rectangle 4"/>
          <p:cNvSpPr/>
          <p:nvPr/>
        </p:nvSpPr>
        <p:spPr>
          <a:xfrm>
            <a:off x="5486093" y="6330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b="1" dirty="0" smtClean="0">
                <a:solidFill>
                  <a:schemeClr val="bg1"/>
                </a:solidFill>
              </a:rPr>
              <a:t>1</a:t>
            </a:r>
            <a:endParaRPr lang="en-US" dirty="0">
              <a:solidFill>
                <a:schemeClr val="bg1"/>
              </a:solidFill>
            </a:endParaRPr>
          </a:p>
        </p:txBody>
      </p:sp>
      <p:sp>
        <p:nvSpPr>
          <p:cNvPr id="6" name="Rectangle 5"/>
          <p:cNvSpPr/>
          <p:nvPr/>
        </p:nvSpPr>
        <p:spPr>
          <a:xfrm>
            <a:off x="6705293" y="6330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Jul 28, AD 70</a:t>
            </a:r>
            <a:endParaRPr lang="en-US" sz="1200" dirty="0">
              <a:solidFill>
                <a:schemeClr val="bg2"/>
              </a:solidFill>
            </a:endParaRPr>
          </a:p>
        </p:txBody>
      </p:sp>
      <p:sp>
        <p:nvSpPr>
          <p:cNvPr id="7" name="Rectangle 6"/>
          <p:cNvSpPr/>
          <p:nvPr/>
        </p:nvSpPr>
        <p:spPr>
          <a:xfrm>
            <a:off x="590243" y="6330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p:txBody>
      </p:sp>
      <p:sp>
        <p:nvSpPr>
          <p:cNvPr id="8" name="Rectangle 7"/>
          <p:cNvSpPr/>
          <p:nvPr/>
        </p:nvSpPr>
        <p:spPr>
          <a:xfrm>
            <a:off x="1809443" y="6330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Jul 26, AD 70</a:t>
            </a:r>
            <a:endParaRPr lang="en-US" sz="1200" dirty="0">
              <a:solidFill>
                <a:schemeClr val="bg2"/>
              </a:solidFill>
            </a:endParaRPr>
          </a:p>
        </p:txBody>
      </p:sp>
      <p:sp>
        <p:nvSpPr>
          <p:cNvPr id="9" name="Flowchart: Connector 8"/>
          <p:cNvSpPr/>
          <p:nvPr/>
        </p:nvSpPr>
        <p:spPr>
          <a:xfrm>
            <a:off x="2209800" y="330314"/>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grpSp>
        <p:nvGrpSpPr>
          <p:cNvPr id="10" name="Group 9"/>
          <p:cNvGrpSpPr/>
          <p:nvPr/>
        </p:nvGrpSpPr>
        <p:grpSpPr>
          <a:xfrm rot="3019548">
            <a:off x="5520443" y="313671"/>
            <a:ext cx="403303" cy="387955"/>
            <a:chOff x="5905500" y="390525"/>
            <a:chExt cx="342900" cy="285750"/>
          </a:xfrm>
        </p:grpSpPr>
        <p:sp>
          <p:nvSpPr>
            <p:cNvPr id="11" name="Flowchart: Connector 10"/>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776" y="2596875"/>
            <a:ext cx="5564827" cy="4258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5558753" y="4620346"/>
            <a:ext cx="1351652" cy="369332"/>
          </a:xfrm>
          <a:prstGeom prst="rect">
            <a:avLst/>
          </a:prstGeom>
        </p:spPr>
        <p:txBody>
          <a:bodyPr wrap="none">
            <a:spAutoFit/>
          </a:bodyPr>
          <a:lstStyle/>
          <a:p>
            <a:pPr algn="just"/>
            <a:r>
              <a:rPr lang="en-US" b="1" dirty="0">
                <a:latin typeface="Times New Roman" pitchFamily="18" charset="0"/>
                <a:cs typeface="Times New Roman" pitchFamily="18" charset="0"/>
              </a:rPr>
              <a:t>1. Jehoiarib</a:t>
            </a:r>
          </a:p>
        </p:txBody>
      </p:sp>
      <p:sp>
        <p:nvSpPr>
          <p:cNvPr id="16" name="Rectangle 15"/>
          <p:cNvSpPr/>
          <p:nvPr/>
        </p:nvSpPr>
        <p:spPr>
          <a:xfrm>
            <a:off x="5541501" y="4092614"/>
            <a:ext cx="1390124" cy="369332"/>
          </a:xfrm>
          <a:prstGeom prst="rect">
            <a:avLst/>
          </a:prstGeom>
        </p:spPr>
        <p:txBody>
          <a:bodyPr wrap="none">
            <a:spAutoFit/>
          </a:bodyPr>
          <a:lstStyle/>
          <a:p>
            <a:pPr algn="just"/>
            <a:r>
              <a:rPr lang="en-US" b="1" dirty="0">
                <a:latin typeface="Times New Roman" pitchFamily="18" charset="0"/>
                <a:cs typeface="Times New Roman" pitchFamily="18" charset="0"/>
              </a:rPr>
              <a:t>24. </a:t>
            </a:r>
            <a:r>
              <a:rPr lang="en-US" b="1" dirty="0" err="1">
                <a:latin typeface="Times New Roman" pitchFamily="18" charset="0"/>
                <a:cs typeface="Times New Roman" pitchFamily="18" charset="0"/>
              </a:rPr>
              <a:t>Maaziah</a:t>
            </a:r>
            <a:endParaRPr lang="en-US" b="1" dirty="0">
              <a:latin typeface="Times New Roman" pitchFamily="18" charset="0"/>
              <a:cs typeface="Times New Roman" pitchFamily="18" charset="0"/>
            </a:endParaRPr>
          </a:p>
        </p:txBody>
      </p:sp>
      <p:sp>
        <p:nvSpPr>
          <p:cNvPr id="17" name="Rectangle 16"/>
          <p:cNvSpPr/>
          <p:nvPr/>
        </p:nvSpPr>
        <p:spPr>
          <a:xfrm>
            <a:off x="5645671" y="3442121"/>
            <a:ext cx="1287532" cy="369332"/>
          </a:xfrm>
          <a:prstGeom prst="rect">
            <a:avLst/>
          </a:prstGeom>
        </p:spPr>
        <p:txBody>
          <a:bodyPr wrap="none">
            <a:spAutoFit/>
          </a:bodyPr>
          <a:lstStyle/>
          <a:p>
            <a:pPr algn="just"/>
            <a:r>
              <a:rPr lang="en-US" b="1" dirty="0">
                <a:latin typeface="Times New Roman" pitchFamily="18" charset="0"/>
                <a:cs typeface="Times New Roman" pitchFamily="18" charset="0"/>
              </a:rPr>
              <a:t>23. </a:t>
            </a:r>
            <a:r>
              <a:rPr lang="en-US" b="1" dirty="0" err="1">
                <a:latin typeface="Times New Roman" pitchFamily="18" charset="0"/>
                <a:cs typeface="Times New Roman" pitchFamily="18" charset="0"/>
              </a:rPr>
              <a:t>Delaiah</a:t>
            </a:r>
            <a:endParaRPr lang="en-US" b="1" dirty="0">
              <a:latin typeface="Times New Roman" pitchFamily="18" charset="0"/>
              <a:cs typeface="Times New Roman" pitchFamily="18" charset="0"/>
            </a:endParaRPr>
          </a:p>
        </p:txBody>
      </p:sp>
      <p:cxnSp>
        <p:nvCxnSpPr>
          <p:cNvPr id="18" name="Straight Arrow Connector 17"/>
          <p:cNvCxnSpPr>
            <a:stCxn id="11" idx="6"/>
          </p:cNvCxnSpPr>
          <p:nvPr/>
        </p:nvCxnSpPr>
        <p:spPr>
          <a:xfrm>
            <a:off x="5850833" y="662857"/>
            <a:ext cx="2222961" cy="268994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a:off x="7086600" y="3322320"/>
            <a:ext cx="117347" cy="10668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28" name="Flowchart: Connector 27"/>
          <p:cNvSpPr>
            <a:spLocks noChangeAspect="1"/>
          </p:cNvSpPr>
          <p:nvPr/>
        </p:nvSpPr>
        <p:spPr>
          <a:xfrm>
            <a:off x="7773792" y="4730295"/>
            <a:ext cx="256032" cy="235262"/>
          </a:xfrm>
          <a:prstGeom prst="flowChartConnector">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
        <p:nvSpPr>
          <p:cNvPr id="29" name="TextBox 28"/>
          <p:cNvSpPr txBox="1"/>
          <p:nvPr/>
        </p:nvSpPr>
        <p:spPr>
          <a:xfrm>
            <a:off x="0" y="1368791"/>
            <a:ext cx="3352800" cy="2862322"/>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We see that for this date the conjunction was on July 26</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AD 70 at 01:10 UT (NASA database)</a:t>
            </a:r>
          </a:p>
          <a:p>
            <a:pPr algn="just"/>
            <a:endParaRPr lang="en-US" sz="1200" dirty="0">
              <a:solidFill>
                <a:schemeClr val="bg1"/>
              </a:solidFill>
              <a:latin typeface="Times New Roman" pitchFamily="18" charset="0"/>
              <a:cs typeface="Times New Roman" pitchFamily="18" charset="0"/>
            </a:endParaRPr>
          </a:p>
          <a:p>
            <a:pPr algn="just"/>
            <a:r>
              <a:rPr lang="en-US" sz="1200" dirty="0" smtClean="0">
                <a:solidFill>
                  <a:schemeClr val="bg1"/>
                </a:solidFill>
                <a:latin typeface="Times New Roman" pitchFamily="18" charset="0"/>
                <a:cs typeface="Times New Roman" pitchFamily="18" charset="0"/>
              </a:rPr>
              <a:t>The first sighting of the new moon  was July 27</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 19:13:29 Israel Standard Time (17:13:29 UT) AD 70. (Calculated with the Yallop method for best time).</a:t>
            </a:r>
          </a:p>
          <a:p>
            <a:pPr algn="just"/>
            <a:endParaRPr lang="en-US" sz="1200" dirty="0">
              <a:solidFill>
                <a:schemeClr val="bg1"/>
              </a:solidFill>
              <a:latin typeface="Times New Roman" pitchFamily="18" charset="0"/>
              <a:cs typeface="Times New Roman" pitchFamily="18" charset="0"/>
            </a:endParaRPr>
          </a:p>
          <a:p>
            <a:pPr algn="just"/>
            <a:r>
              <a:rPr lang="en-US" sz="1200" dirty="0" smtClean="0">
                <a:solidFill>
                  <a:schemeClr val="bg1"/>
                </a:solidFill>
                <a:latin typeface="Times New Roman" pitchFamily="18" charset="0"/>
                <a:cs typeface="Times New Roman" pitchFamily="18" charset="0"/>
              </a:rPr>
              <a:t>If the new moon was on any other day, then the 9</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of Av here would not begin at the ‘going out of the Sabbath’ </a:t>
            </a:r>
          </a:p>
          <a:p>
            <a:pPr algn="just"/>
            <a:endParaRPr lang="en-US" sz="1200" dirty="0">
              <a:solidFill>
                <a:schemeClr val="bg1"/>
              </a:solidFill>
              <a:latin typeface="Times New Roman" pitchFamily="18" charset="0"/>
              <a:cs typeface="Times New Roman" pitchFamily="18" charset="0"/>
            </a:endParaRPr>
          </a:p>
          <a:p>
            <a:pPr algn="just"/>
            <a:r>
              <a:rPr lang="en-US" sz="1200" dirty="0" smtClean="0">
                <a:solidFill>
                  <a:schemeClr val="bg1"/>
                </a:solidFill>
                <a:latin typeface="Times New Roman" pitchFamily="18" charset="0"/>
                <a:cs typeface="Times New Roman" pitchFamily="18" charset="0"/>
              </a:rPr>
              <a:t>The Priestly Rotations start in Tishri of AD 69, and are beginning to repeat here again with the course of Jehoiarib.</a:t>
            </a:r>
          </a:p>
        </p:txBody>
      </p:sp>
      <p:cxnSp>
        <p:nvCxnSpPr>
          <p:cNvPr id="30" name="Straight Arrow Connector 29"/>
          <p:cNvCxnSpPr>
            <a:stCxn id="29" idx="3"/>
          </p:cNvCxnSpPr>
          <p:nvPr/>
        </p:nvCxnSpPr>
        <p:spPr>
          <a:xfrm>
            <a:off x="3352800" y="2799952"/>
            <a:ext cx="685800" cy="182039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9189" y="4660094"/>
            <a:ext cx="3352800" cy="2123658"/>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Note: the Rabbi was correct about everything in his report, except that part about the Temple being destroyed just after a Sabbath year. Halaphta elsewhere wrongly stated the destruction year as AD 69, which IS after a Sabbath year; he wanted it this way to reinterpret Daniel 9. (Av 9 in AD 69 was on a Monday, but the conjunction would make it a Sabbath, which is a day early, and the priestly courses would fail to work). See my other Presentations  concerning </a:t>
            </a:r>
            <a:r>
              <a:rPr lang="en-US" sz="1200" dirty="0" err="1" smtClean="0">
                <a:solidFill>
                  <a:schemeClr val="bg1"/>
                </a:solidFill>
                <a:latin typeface="Times New Roman" pitchFamily="18" charset="0"/>
                <a:cs typeface="Times New Roman" pitchFamily="18" charset="0"/>
              </a:rPr>
              <a:t>Halaphta’s</a:t>
            </a:r>
            <a:r>
              <a:rPr lang="en-US" sz="1200" dirty="0" smtClean="0">
                <a:solidFill>
                  <a:schemeClr val="bg1"/>
                </a:solidFill>
                <a:latin typeface="Times New Roman" pitchFamily="18" charset="0"/>
                <a:cs typeface="Times New Roman" pitchFamily="18" charset="0"/>
              </a:rPr>
              <a:t> error on the year of destruction.</a:t>
            </a:r>
          </a:p>
        </p:txBody>
      </p:sp>
      <p:sp>
        <p:nvSpPr>
          <p:cNvPr id="35" name="TextBox 34"/>
          <p:cNvSpPr txBox="1"/>
          <p:nvPr/>
        </p:nvSpPr>
        <p:spPr>
          <a:xfrm>
            <a:off x="4038542" y="1368791"/>
            <a:ext cx="4724458" cy="461665"/>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We can conclusively state that Rabbi </a:t>
            </a:r>
            <a:r>
              <a:rPr lang="en-US" sz="1200" dirty="0" err="1" smtClean="0">
                <a:solidFill>
                  <a:schemeClr val="bg1"/>
                </a:solidFill>
                <a:latin typeface="Times New Roman" pitchFamily="18" charset="0"/>
                <a:cs typeface="Times New Roman" pitchFamily="18" charset="0"/>
              </a:rPr>
              <a:t>Yose</a:t>
            </a:r>
            <a:r>
              <a:rPr lang="en-US" sz="1200" dirty="0" smtClean="0">
                <a:solidFill>
                  <a:schemeClr val="bg1"/>
                </a:solidFill>
                <a:latin typeface="Times New Roman" pitchFamily="18" charset="0"/>
                <a:cs typeface="Times New Roman" pitchFamily="18" charset="0"/>
              </a:rPr>
              <a:t> </a:t>
            </a:r>
            <a:r>
              <a:rPr lang="en-US" sz="1200" dirty="0" err="1" smtClean="0">
                <a:solidFill>
                  <a:schemeClr val="bg1"/>
                </a:solidFill>
                <a:latin typeface="Times New Roman" pitchFamily="18" charset="0"/>
                <a:cs typeface="Times New Roman" pitchFamily="18" charset="0"/>
              </a:rPr>
              <a:t>Halaphta’s</a:t>
            </a:r>
            <a:r>
              <a:rPr lang="en-US" sz="1200" dirty="0" smtClean="0">
                <a:solidFill>
                  <a:schemeClr val="bg1"/>
                </a:solidFill>
                <a:latin typeface="Times New Roman" pitchFamily="18" charset="0"/>
                <a:cs typeface="Times New Roman" pitchFamily="18" charset="0"/>
              </a:rPr>
              <a:t> report agrees exclusively with naked eye sighting of the first light of the new moon.</a:t>
            </a:r>
          </a:p>
        </p:txBody>
      </p:sp>
      <p:sp>
        <p:nvSpPr>
          <p:cNvPr id="13" name="TextBox 12"/>
          <p:cNvSpPr txBox="1"/>
          <p:nvPr/>
        </p:nvSpPr>
        <p:spPr>
          <a:xfrm>
            <a:off x="4491036" y="2766611"/>
            <a:ext cx="371168" cy="153888"/>
          </a:xfrm>
          <a:prstGeom prst="rect">
            <a:avLst/>
          </a:prstGeom>
          <a:solidFill>
            <a:schemeClr val="bg1"/>
          </a:solidFill>
        </p:spPr>
        <p:txBody>
          <a:bodyPr wrap="square" lIns="0" tIns="0" rIns="0" bIns="0" rtlCol="0">
            <a:spAutoFit/>
          </a:bodyPr>
          <a:lstStyle/>
          <a:p>
            <a:r>
              <a:rPr lang="en-US" sz="1000" b="1" dirty="0" smtClean="0"/>
              <a:t>4209</a:t>
            </a:r>
            <a:endParaRPr lang="en-US" sz="1000" b="1" dirty="0"/>
          </a:p>
        </p:txBody>
      </p:sp>
    </p:spTree>
    <p:extLst>
      <p:ext uri="{BB962C8B-B14F-4D97-AF65-F5344CB8AC3E}">
        <p14:creationId xmlns:p14="http://schemas.microsoft.com/office/powerpoint/2010/main" val="219607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1000"/>
                                        <p:tgtEl>
                                          <p:spTgt spid="18"/>
                                        </p:tgtEl>
                                      </p:cBhvr>
                                    </p:animEffect>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10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21" grpId="0" animBg="1"/>
      <p:bldP spid="28" grpId="0" animBg="1"/>
      <p:bldP spid="29"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9095"/>
            <a:ext cx="9144000" cy="609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30480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557199"/>
            <a:ext cx="5791200" cy="369332"/>
          </a:xfrm>
          <a:prstGeom prst="rect">
            <a:avLst/>
          </a:prstGeom>
          <a:noFill/>
        </p:spPr>
        <p:txBody>
          <a:bodyPr wrap="square" rtlCol="0">
            <a:spAutoFit/>
          </a:bodyPr>
          <a:lstStyle/>
          <a:p>
            <a:pPr algn="ctr"/>
            <a:r>
              <a:rPr lang="en-US" dirty="0" smtClean="0">
                <a:solidFill>
                  <a:schemeClr val="bg1"/>
                </a:solidFill>
              </a:rPr>
              <a:t>In the Library of Alexandria Philo’s writings could be found:</a:t>
            </a:r>
            <a:endParaRPr lang="en-US" dirty="0">
              <a:solidFill>
                <a:schemeClr val="bg1"/>
              </a:solidFill>
            </a:endParaRPr>
          </a:p>
        </p:txBody>
      </p:sp>
      <p:sp>
        <p:nvSpPr>
          <p:cNvPr id="4" name="Vertical Scroll 3"/>
          <p:cNvSpPr/>
          <p:nvPr/>
        </p:nvSpPr>
        <p:spPr>
          <a:xfrm>
            <a:off x="4267200" y="1066800"/>
            <a:ext cx="4724400" cy="5058489"/>
          </a:xfrm>
          <a:prstGeom prst="verticalScroll">
            <a:avLst>
              <a:gd name="adj" fmla="val 7999"/>
            </a:avLst>
          </a:prstGeom>
          <a:blipFill>
            <a:blip r:embed="rId4"/>
            <a:tile tx="0" ty="0" sx="100000" sy="100000" flip="none" algn="tl"/>
          </a:blipFill>
          <a:ln>
            <a:solidFill>
              <a:srgbClr val="74534E"/>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spAutoFit/>
          </a:bodyPr>
          <a:lstStyle/>
          <a:p>
            <a:pPr algn="just"/>
            <a:r>
              <a:rPr lang="en-US" sz="1200" b="1" dirty="0" smtClean="0">
                <a:solidFill>
                  <a:schemeClr val="accent6">
                    <a:lumMod val="50000"/>
                  </a:schemeClr>
                </a:solidFill>
              </a:rPr>
              <a:t>     </a:t>
            </a:r>
            <a:r>
              <a:rPr lang="en-US" sz="1600" b="1" dirty="0" smtClean="0">
                <a:solidFill>
                  <a:srgbClr val="0070C0"/>
                </a:solidFill>
              </a:rPr>
              <a:t>Philo of Alexandria</a:t>
            </a:r>
            <a:r>
              <a:rPr lang="en-US" sz="1200" b="1" dirty="0" smtClean="0">
                <a:solidFill>
                  <a:srgbClr val="0070C0"/>
                </a:solidFill>
              </a:rPr>
              <a:t>, a great Jewish philosopher, and prolific writer and commentator on Torah:</a:t>
            </a:r>
          </a:p>
          <a:p>
            <a:pPr algn="just"/>
            <a:endParaRPr lang="en-US" sz="1200" b="1" dirty="0">
              <a:solidFill>
                <a:srgbClr val="0070C0"/>
              </a:solidFill>
            </a:endParaRPr>
          </a:p>
          <a:p>
            <a:pPr algn="just"/>
            <a:r>
              <a:rPr lang="en-US" sz="1200" b="1" dirty="0" smtClean="0">
                <a:solidFill>
                  <a:schemeClr val="accent6">
                    <a:lumMod val="50000"/>
                  </a:schemeClr>
                </a:solidFill>
              </a:rPr>
              <a:t> </a:t>
            </a:r>
            <a:r>
              <a:rPr lang="en-US" sz="1200" i="1" dirty="0" smtClean="0">
                <a:solidFill>
                  <a:schemeClr val="accent6">
                    <a:lumMod val="50000"/>
                  </a:schemeClr>
                </a:solidFill>
              </a:rPr>
              <a:t>De specialibus legibus 2:140 </a:t>
            </a:r>
            <a:r>
              <a:rPr lang="en-US" sz="1200" dirty="0" smtClean="0">
                <a:solidFill>
                  <a:schemeClr val="accent6">
                    <a:lumMod val="50000"/>
                  </a:schemeClr>
                </a:solidFill>
              </a:rPr>
              <a:t>Following the order which we have adopted, we proceed to speak of the third festival, that of the </a:t>
            </a:r>
            <a:r>
              <a:rPr lang="en-US" sz="1200" u="sng" dirty="0" smtClean="0">
                <a:solidFill>
                  <a:schemeClr val="accent6">
                    <a:lumMod val="50000"/>
                  </a:schemeClr>
                </a:solidFill>
              </a:rPr>
              <a:t>new moon</a:t>
            </a:r>
            <a:r>
              <a:rPr lang="en-US" sz="1200" dirty="0" smtClean="0">
                <a:solidFill>
                  <a:schemeClr val="accent6">
                    <a:lumMod val="50000"/>
                  </a:schemeClr>
                </a:solidFill>
              </a:rPr>
              <a:t>. First of all, because </a:t>
            </a:r>
            <a:r>
              <a:rPr lang="en-US" sz="1200" u="sng" dirty="0" smtClean="0">
                <a:solidFill>
                  <a:schemeClr val="accent6">
                    <a:lumMod val="50000"/>
                  </a:schemeClr>
                </a:solidFill>
              </a:rPr>
              <a:t>it is the beginning of the month</a:t>
            </a:r>
            <a:r>
              <a:rPr lang="en-US" sz="1200" dirty="0" smtClean="0">
                <a:solidFill>
                  <a:schemeClr val="accent6">
                    <a:lumMod val="50000"/>
                  </a:schemeClr>
                </a:solidFill>
              </a:rPr>
              <a:t>, and the beginning, whether of number or of time, is honorable. Secondly, because </a:t>
            </a:r>
            <a:r>
              <a:rPr lang="en-US" sz="1200" u="sng" dirty="0" smtClean="0">
                <a:solidFill>
                  <a:schemeClr val="accent6">
                    <a:lumMod val="50000"/>
                  </a:schemeClr>
                </a:solidFill>
              </a:rPr>
              <a:t>at this time there is nothing in the whole of heaven destitute of light</a:t>
            </a:r>
            <a:r>
              <a:rPr lang="en-US" sz="1200" dirty="0" smtClean="0">
                <a:solidFill>
                  <a:schemeClr val="accent6">
                    <a:lumMod val="50000"/>
                  </a:schemeClr>
                </a:solidFill>
              </a:rPr>
              <a:t>.</a:t>
            </a:r>
          </a:p>
          <a:p>
            <a:pPr algn="just"/>
            <a:endParaRPr lang="en-US" sz="1200" dirty="0">
              <a:solidFill>
                <a:schemeClr val="accent6">
                  <a:lumMod val="50000"/>
                </a:schemeClr>
              </a:solidFill>
            </a:endParaRPr>
          </a:p>
          <a:p>
            <a:pPr algn="just"/>
            <a:r>
              <a:rPr lang="en-US" sz="1200" dirty="0" smtClean="0">
                <a:solidFill>
                  <a:schemeClr val="accent6">
                    <a:lumMod val="50000"/>
                  </a:schemeClr>
                </a:solidFill>
              </a:rPr>
              <a:t>2:141 Thirdly, because at that period the more powerful and important body gives a portion of necessary assistance to the less important and weaker body; for, at the time of the new moon, the sun begins to illuminate the moon with a light which is visible to the outward senses, and then she displays her own beauty to the beholders. And this is, as it seems, an evident lesson of kindness and humanity to men, to teach them that they should never grudge to impart their own good things to others, but, imitating the heavenly bodies, should drive envy away and banish it from the soul.</a:t>
            </a:r>
            <a:endParaRPr lang="en-US" sz="1200" dirty="0">
              <a:solidFill>
                <a:schemeClr val="accent6">
                  <a:lumMod val="50000"/>
                </a:schemeClr>
              </a:solidFill>
            </a:endParaRPr>
          </a:p>
        </p:txBody>
      </p:sp>
      <p:sp>
        <p:nvSpPr>
          <p:cNvPr id="5" name="TextBox 4"/>
          <p:cNvSpPr txBox="1"/>
          <p:nvPr/>
        </p:nvSpPr>
        <p:spPr>
          <a:xfrm>
            <a:off x="381000" y="1066799"/>
            <a:ext cx="3200400" cy="1015663"/>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When Philo says that “nothing in the whole heaven [is] destitute of light” he is referring to the moon when it first becomes visible to the naked eye. Philo refers to the conjunction elsewhere and says that it is “dark.”</a:t>
            </a:r>
            <a:endParaRPr lang="en-US" sz="1200" dirty="0">
              <a:solidFill>
                <a:schemeClr val="bg1"/>
              </a:solidFill>
              <a:latin typeface="Times New Roman" pitchFamily="18" charset="0"/>
              <a:cs typeface="Times New Roman" pitchFamily="18" charset="0"/>
            </a:endParaRPr>
          </a:p>
        </p:txBody>
      </p:sp>
      <p:cxnSp>
        <p:nvCxnSpPr>
          <p:cNvPr id="7" name="Straight Arrow Connector 6"/>
          <p:cNvCxnSpPr>
            <a:stCxn id="5" idx="3"/>
          </p:cNvCxnSpPr>
          <p:nvPr/>
        </p:nvCxnSpPr>
        <p:spPr>
          <a:xfrm>
            <a:off x="3581400" y="1574631"/>
            <a:ext cx="2590800" cy="1625769"/>
          </a:xfrm>
          <a:prstGeom prst="curvedConnector3">
            <a:avLst>
              <a:gd name="adj1" fmla="val 79085"/>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600" y="2667000"/>
            <a:ext cx="3200400" cy="646331"/>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Notice that he synchronizes the new moon with both the time of the month’s beginning, and the numbering of the days.</a:t>
            </a:r>
            <a:endParaRPr lang="en-US" sz="1200" dirty="0">
              <a:solidFill>
                <a:schemeClr val="bg1"/>
              </a:solidFill>
              <a:latin typeface="Times New Roman" pitchFamily="18" charset="0"/>
              <a:cs typeface="Times New Roman" pitchFamily="18" charset="0"/>
            </a:endParaRPr>
          </a:p>
        </p:txBody>
      </p:sp>
      <p:cxnSp>
        <p:nvCxnSpPr>
          <p:cNvPr id="15" name="Straight Arrow Connector 14"/>
          <p:cNvCxnSpPr>
            <a:stCxn id="14" idx="3"/>
          </p:cNvCxnSpPr>
          <p:nvPr/>
        </p:nvCxnSpPr>
        <p:spPr>
          <a:xfrm>
            <a:off x="3810000" y="2990166"/>
            <a:ext cx="952500" cy="5783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9400" y="4038600"/>
            <a:ext cx="3200400" cy="1200329"/>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It is a scientific fact that at the conjunction the moon is “destitute of light” with respect to the ability of any human to perceive it. Philo would be misleading here if he did not mean the first visible new moon, for before it appears there is something “destitute of light,” namely the moon.</a:t>
            </a:r>
            <a:endParaRPr lang="en-US" sz="1200" dirty="0">
              <a:solidFill>
                <a:schemeClr val="bg1"/>
              </a:solidFill>
              <a:latin typeface="Times New Roman" pitchFamily="18" charset="0"/>
              <a:cs typeface="Times New Roman" pitchFamily="18" charset="0"/>
            </a:endParaRPr>
          </a:p>
        </p:txBody>
      </p:sp>
      <p:cxnSp>
        <p:nvCxnSpPr>
          <p:cNvPr id="18" name="Straight Arrow Connector 17"/>
          <p:cNvCxnSpPr>
            <a:stCxn id="17" idx="3"/>
          </p:cNvCxnSpPr>
          <p:nvPr/>
        </p:nvCxnSpPr>
        <p:spPr>
          <a:xfrm flipV="1">
            <a:off x="3479800" y="3505200"/>
            <a:ext cx="1397000" cy="113356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 y="6176088"/>
            <a:ext cx="2438400" cy="246221"/>
          </a:xfrm>
          <a:prstGeom prst="rect">
            <a:avLst/>
          </a:prstGeom>
          <a:noFill/>
        </p:spPr>
        <p:txBody>
          <a:bodyPr wrap="square" rtlCol="0">
            <a:spAutoFit/>
          </a:bodyPr>
          <a:lstStyle/>
          <a:p>
            <a:pPr algn="ctr"/>
            <a:r>
              <a:rPr lang="en-US" sz="1000" dirty="0" smtClean="0">
                <a:solidFill>
                  <a:schemeClr val="bg1"/>
                </a:solidFill>
              </a:rPr>
              <a:t>Scenes from the Movie Agora</a:t>
            </a:r>
            <a:endParaRPr lang="en-US" sz="1000" dirty="0">
              <a:solidFill>
                <a:schemeClr val="bg1"/>
              </a:solidFill>
            </a:endParaRPr>
          </a:p>
        </p:txBody>
      </p:sp>
    </p:spTree>
    <p:extLst>
      <p:ext uri="{BB962C8B-B14F-4D97-AF65-F5344CB8AC3E}">
        <p14:creationId xmlns:p14="http://schemas.microsoft.com/office/powerpoint/2010/main" val="427421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3"/>
                                        </p:tgtEl>
                                      </p:cBhvr>
                                    </p:animEffect>
                                    <p:set>
                                      <p:cBhvr>
                                        <p:cTn id="12" dur="1" fill="hold">
                                          <p:stCondLst>
                                            <p:cond delay="499"/>
                                          </p:stCondLst>
                                        </p:cTn>
                                        <p:tgtEl>
                                          <p:spTgt spid="205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14" grpId="0" animBg="1"/>
      <p:bldP spid="14" grpId="1"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152400" y="914400"/>
            <a:ext cx="5791200" cy="5355312"/>
          </a:xfrm>
          <a:prstGeom prst="rect">
            <a:avLst/>
          </a:prstGeom>
          <a:noFill/>
        </p:spPr>
        <p:txBody>
          <a:bodyPr wrap="square" rtlCol="0">
            <a:spAutoFit/>
          </a:bodyPr>
          <a:lstStyle/>
          <a:p>
            <a:pPr algn="just"/>
            <a:r>
              <a:rPr lang="en-US" sz="1200" dirty="0">
                <a:solidFill>
                  <a:schemeClr val="bg1"/>
                </a:solidFill>
              </a:rPr>
              <a:t>The following text is from the scholastic ”</a:t>
            </a:r>
            <a:r>
              <a:rPr lang="en-US" sz="1200" b="1" dirty="0">
                <a:solidFill>
                  <a:schemeClr val="bg1"/>
                </a:solidFill>
              </a:rPr>
              <a:t>Handbook of Biblical Chronology</a:t>
            </a:r>
            <a:r>
              <a:rPr lang="en-US" sz="1200" dirty="0">
                <a:solidFill>
                  <a:schemeClr val="bg1"/>
                </a:solidFill>
              </a:rPr>
              <a:t>“, Finegan, 1999, p. 106</a:t>
            </a:r>
            <a:r>
              <a:rPr lang="en-US" sz="1200" dirty="0" smtClean="0">
                <a:solidFill>
                  <a:schemeClr val="bg1"/>
                </a:solidFill>
              </a:rPr>
              <a:t>:</a:t>
            </a:r>
          </a:p>
          <a:p>
            <a:pPr algn="just"/>
            <a:endParaRPr lang="en-US" sz="1200" dirty="0" smtClean="0">
              <a:solidFill>
                <a:schemeClr val="bg1"/>
              </a:solidFill>
            </a:endParaRPr>
          </a:p>
          <a:p>
            <a:pPr algn="just"/>
            <a:r>
              <a:rPr lang="en-US" sz="1200" dirty="0">
                <a:solidFill>
                  <a:schemeClr val="bg1"/>
                </a:solidFill>
              </a:rPr>
              <a:t>“As to the month and day, the Jewish sources claim a striking identity between the destruction of the </a:t>
            </a:r>
            <a:r>
              <a:rPr lang="en-US" sz="1200" b="1" dirty="0">
                <a:solidFill>
                  <a:schemeClr val="bg1"/>
                </a:solidFill>
              </a:rPr>
              <a:t>Second Temple</a:t>
            </a:r>
            <a:r>
              <a:rPr lang="en-US" sz="1200" dirty="0">
                <a:solidFill>
                  <a:schemeClr val="bg1"/>
                </a:solidFill>
              </a:rPr>
              <a:t> and of the </a:t>
            </a:r>
            <a:r>
              <a:rPr lang="en-US" sz="1200" b="1" dirty="0">
                <a:solidFill>
                  <a:schemeClr val="bg1"/>
                </a:solidFill>
              </a:rPr>
              <a:t>First Temple</a:t>
            </a:r>
            <a:r>
              <a:rPr lang="en-US" sz="1200" dirty="0">
                <a:solidFill>
                  <a:schemeClr val="bg1"/>
                </a:solidFill>
              </a:rPr>
              <a:t>. </a:t>
            </a:r>
            <a:r>
              <a:rPr lang="en-US" sz="1200" b="1" dirty="0">
                <a:solidFill>
                  <a:schemeClr val="bg1"/>
                </a:solidFill>
              </a:rPr>
              <a:t> 2 Kings 25:8</a:t>
            </a:r>
            <a:r>
              <a:rPr lang="en-US" sz="1200" dirty="0">
                <a:solidFill>
                  <a:schemeClr val="bg1"/>
                </a:solidFill>
              </a:rPr>
              <a:t> states that the First Temple was burned by </a:t>
            </a:r>
            <a:r>
              <a:rPr lang="en-US" sz="1200" dirty="0" err="1">
                <a:solidFill>
                  <a:schemeClr val="bg1"/>
                </a:solidFill>
              </a:rPr>
              <a:t>Nebuzaradan</a:t>
            </a:r>
            <a:r>
              <a:rPr lang="en-US" sz="1200" dirty="0">
                <a:solidFill>
                  <a:schemeClr val="bg1"/>
                </a:solidFill>
              </a:rPr>
              <a:t> on the seventh day of the fifth month, while </a:t>
            </a:r>
            <a:r>
              <a:rPr lang="en-US" sz="1200" b="1" dirty="0">
                <a:solidFill>
                  <a:schemeClr val="bg1"/>
                </a:solidFill>
              </a:rPr>
              <a:t>Jeremiah 52:12</a:t>
            </a:r>
            <a:r>
              <a:rPr lang="en-US" sz="1200" dirty="0">
                <a:solidFill>
                  <a:schemeClr val="bg1"/>
                </a:solidFill>
              </a:rPr>
              <a:t> gives the tenth day of the fifth month.  The rabbis reconciled these data by explaining that the Babylonians entered the temple on the seventh day of </a:t>
            </a:r>
            <a:r>
              <a:rPr lang="en-US" sz="1200" dirty="0" err="1">
                <a:solidFill>
                  <a:schemeClr val="bg1"/>
                </a:solidFill>
              </a:rPr>
              <a:t>Ab</a:t>
            </a:r>
            <a:r>
              <a:rPr lang="en-US" sz="1200" dirty="0">
                <a:solidFill>
                  <a:schemeClr val="bg1"/>
                </a:solidFill>
              </a:rPr>
              <a:t> (which is the fifth month), ate and did damage to it on that day and the eighth, and on the ninth day toward dusk set fire to it; it then continued to burn through the whole of that day which is presumably extended through the tenth.  As to the reoccurrence of disaster at the identical time, they said, “The same thing too happened in the Second Temple.”  For a single day, the ninth of </a:t>
            </a:r>
            <a:r>
              <a:rPr lang="en-US" sz="1200" dirty="0" err="1">
                <a:solidFill>
                  <a:schemeClr val="bg1"/>
                </a:solidFill>
              </a:rPr>
              <a:t>Ab</a:t>
            </a:r>
            <a:r>
              <a:rPr lang="en-US" sz="1200" dirty="0">
                <a:solidFill>
                  <a:schemeClr val="bg1"/>
                </a:solidFill>
              </a:rPr>
              <a:t> was taken as the exact date: ”On the ninth of </a:t>
            </a:r>
            <a:r>
              <a:rPr lang="en-US" sz="1200" dirty="0" err="1">
                <a:solidFill>
                  <a:schemeClr val="bg1"/>
                </a:solidFill>
              </a:rPr>
              <a:t>Ab</a:t>
            </a:r>
            <a:r>
              <a:rPr lang="en-US" sz="1200" dirty="0">
                <a:solidFill>
                  <a:schemeClr val="bg1"/>
                </a:solidFill>
              </a:rPr>
              <a:t>…the Temple was destroyed the first and the second time”.”</a:t>
            </a:r>
            <a:endParaRPr lang="en-US" sz="1200" dirty="0" smtClean="0">
              <a:solidFill>
                <a:schemeClr val="bg1"/>
              </a:solidFill>
            </a:endParaRPr>
          </a:p>
          <a:p>
            <a:pPr algn="just"/>
            <a:r>
              <a:rPr lang="en-US" sz="1200" dirty="0">
                <a:solidFill>
                  <a:schemeClr val="bg1"/>
                </a:solidFill>
              </a:rPr>
              <a:t>“In his account of the second destruction</a:t>
            </a:r>
            <a:r>
              <a:rPr lang="en-US" sz="1200" b="1" dirty="0">
                <a:solidFill>
                  <a:schemeClr val="bg1"/>
                </a:solidFill>
              </a:rPr>
              <a:t> Josephus</a:t>
            </a:r>
            <a:r>
              <a:rPr lang="en-US" sz="1200" dirty="0">
                <a:solidFill>
                  <a:schemeClr val="bg1"/>
                </a:solidFill>
              </a:rPr>
              <a:t> gives the following sequence of events.  On </a:t>
            </a:r>
            <a:r>
              <a:rPr lang="en-US" sz="1200" dirty="0" err="1">
                <a:solidFill>
                  <a:schemeClr val="bg1"/>
                </a:solidFill>
              </a:rPr>
              <a:t>Xanthikos</a:t>
            </a:r>
            <a:r>
              <a:rPr lang="en-US" sz="1200" dirty="0">
                <a:solidFill>
                  <a:schemeClr val="bg1"/>
                </a:solidFill>
              </a:rPr>
              <a:t> 14 Titus encamped before the city (War 5.99; 5.133; 5.567).  On </a:t>
            </a:r>
            <a:r>
              <a:rPr lang="en-US" sz="1200" dirty="0" err="1">
                <a:solidFill>
                  <a:schemeClr val="bg1"/>
                </a:solidFill>
              </a:rPr>
              <a:t>Panemos</a:t>
            </a:r>
            <a:r>
              <a:rPr lang="en-US" sz="1200" dirty="0">
                <a:solidFill>
                  <a:schemeClr val="bg1"/>
                </a:solidFill>
              </a:rPr>
              <a:t> 17 the daily sacrifices ceased (6.94).  On Loos 8 the Roman armies completed their earthworks (6.220) and Titus ordered the gates of the temple area set afire (6.228).  On the following day, which was Loos 9, Titus resolved to spare the temple (6.241).  On yet the following day, which was Loos 10, amidst the fighting, a soldier cast a firebrand into the temple and it was burned (6.244, 252).  The date of the burning is stated explicitly by Josephus: “the tenth of the month Loos, the day on which of old it had been burnt by the king of Babylon” (6.250).  In the later correlation of the Macedonian calendar as it was used in Palestine, Loos was parallel to </a:t>
            </a:r>
            <a:r>
              <a:rPr lang="en-US" sz="1200" dirty="0" err="1">
                <a:solidFill>
                  <a:schemeClr val="bg1"/>
                </a:solidFill>
              </a:rPr>
              <a:t>Ab</a:t>
            </a:r>
            <a:r>
              <a:rPr lang="en-US" sz="1200" dirty="0">
                <a:solidFill>
                  <a:schemeClr val="bg1"/>
                </a:solidFill>
              </a:rPr>
              <a:t>, the fifth month.  Therefore </a:t>
            </a:r>
            <a:r>
              <a:rPr lang="en-US" sz="1200" b="1" dirty="0">
                <a:solidFill>
                  <a:schemeClr val="bg1"/>
                </a:solidFill>
              </a:rPr>
              <a:t>Josephus’s date</a:t>
            </a:r>
            <a:r>
              <a:rPr lang="en-US" sz="1200" dirty="0">
                <a:solidFill>
                  <a:schemeClr val="bg1"/>
                </a:solidFill>
              </a:rPr>
              <a:t> of Loos = </a:t>
            </a:r>
            <a:r>
              <a:rPr lang="en-US" sz="1200" b="1" dirty="0" err="1">
                <a:solidFill>
                  <a:schemeClr val="bg1"/>
                </a:solidFill>
              </a:rPr>
              <a:t>Ab</a:t>
            </a:r>
            <a:r>
              <a:rPr lang="en-US" sz="1200" b="1" dirty="0">
                <a:solidFill>
                  <a:schemeClr val="bg1"/>
                </a:solidFill>
              </a:rPr>
              <a:t> 10</a:t>
            </a:r>
            <a:r>
              <a:rPr lang="en-US" sz="1200" dirty="0">
                <a:solidFill>
                  <a:schemeClr val="bg1"/>
                </a:solidFill>
              </a:rPr>
              <a:t> is identical with </a:t>
            </a:r>
            <a:r>
              <a:rPr lang="en-US" sz="1200" b="1" dirty="0">
                <a:solidFill>
                  <a:schemeClr val="bg1"/>
                </a:solidFill>
              </a:rPr>
              <a:t>Jeremiah’s 52:12</a:t>
            </a:r>
            <a:r>
              <a:rPr lang="en-US" sz="1200" dirty="0">
                <a:solidFill>
                  <a:schemeClr val="bg1"/>
                </a:solidFill>
              </a:rPr>
              <a:t> </a:t>
            </a:r>
            <a:r>
              <a:rPr lang="en-US" sz="1200" b="1" dirty="0">
                <a:solidFill>
                  <a:schemeClr val="bg1"/>
                </a:solidFill>
              </a:rPr>
              <a:t>date</a:t>
            </a:r>
            <a:r>
              <a:rPr lang="en-US" sz="1200" dirty="0">
                <a:solidFill>
                  <a:schemeClr val="bg1"/>
                </a:solidFill>
              </a:rPr>
              <a:t> of the </a:t>
            </a:r>
            <a:r>
              <a:rPr lang="en-US" sz="1200" b="1" dirty="0">
                <a:solidFill>
                  <a:schemeClr val="bg1"/>
                </a:solidFill>
              </a:rPr>
              <a:t>tenth day</a:t>
            </a:r>
            <a:r>
              <a:rPr lang="en-US" sz="1200" dirty="0">
                <a:solidFill>
                  <a:schemeClr val="bg1"/>
                </a:solidFill>
              </a:rPr>
              <a:t> of the fifth month for the first destruction, and just one day later than the ninth day of </a:t>
            </a:r>
            <a:r>
              <a:rPr lang="en-US" sz="1200" dirty="0" err="1">
                <a:solidFill>
                  <a:schemeClr val="bg1"/>
                </a:solidFill>
              </a:rPr>
              <a:t>Ab</a:t>
            </a:r>
            <a:r>
              <a:rPr lang="en-US" sz="1200" dirty="0">
                <a:solidFill>
                  <a:schemeClr val="bg1"/>
                </a:solidFill>
              </a:rPr>
              <a:t> taken as the official date by the rabbis”.</a:t>
            </a:r>
            <a:r>
              <a:rPr lang="en-US" sz="1200" dirty="0" smtClean="0">
                <a:solidFill>
                  <a:schemeClr val="bg1"/>
                </a:solidFill>
              </a:rPr>
              <a:t> </a:t>
            </a:r>
          </a:p>
          <a:p>
            <a:endParaRPr lang="en-US" dirty="0"/>
          </a:p>
        </p:txBody>
      </p:sp>
      <p:sp>
        <p:nvSpPr>
          <p:cNvPr id="3" name="TextBox 2"/>
          <p:cNvSpPr txBox="1"/>
          <p:nvPr/>
        </p:nvSpPr>
        <p:spPr>
          <a:xfrm>
            <a:off x="5105400" y="6038879"/>
            <a:ext cx="3352800" cy="646331"/>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Thus the  Rabbis refer to when the destruction began, while other sources to the height of the fires.</a:t>
            </a:r>
          </a:p>
        </p:txBody>
      </p:sp>
    </p:spTree>
    <p:extLst>
      <p:ext uri="{BB962C8B-B14F-4D97-AF65-F5344CB8AC3E}">
        <p14:creationId xmlns:p14="http://schemas.microsoft.com/office/powerpoint/2010/main" val="363869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533400" y="990600"/>
            <a:ext cx="7772400" cy="4955203"/>
          </a:xfrm>
          <a:prstGeom prst="rect">
            <a:avLst/>
          </a:prstGeom>
          <a:solidFill>
            <a:schemeClr val="tx2">
              <a:lumMod val="75000"/>
            </a:schemeClr>
          </a:solidFill>
        </p:spPr>
        <p:txBody>
          <a:bodyPr wrap="square" rtlCol="0">
            <a:spAutoFit/>
          </a:bodyPr>
          <a:lstStyle/>
          <a:p>
            <a:pPr algn="ctr"/>
            <a:r>
              <a:rPr lang="en-US" sz="1200"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The Elephantine Papyri</a:t>
            </a:r>
            <a:endParaRPr lang="en-US" sz="1200" dirty="0" smtClean="0">
              <a:solidFill>
                <a:schemeClr val="bg1"/>
              </a:solidFill>
              <a:latin typeface="Times New Roman" pitchFamily="18" charset="0"/>
              <a:cs typeface="Times New Roman" pitchFamily="18" charset="0"/>
            </a:endParaRPr>
          </a:p>
          <a:p>
            <a:endParaRPr lang="en-US" sz="1200" dirty="0">
              <a:solidFill>
                <a:schemeClr val="bg1"/>
              </a:solidFill>
              <a:latin typeface="Times New Roman" pitchFamily="18" charset="0"/>
              <a:cs typeface="Times New Roman" pitchFamily="18" charset="0"/>
            </a:endParaRPr>
          </a:p>
          <a:p>
            <a:r>
              <a:rPr lang="en-US" sz="1200" dirty="0" smtClean="0">
                <a:solidFill>
                  <a:schemeClr val="bg1"/>
                </a:solidFill>
                <a:latin typeface="Times New Roman" pitchFamily="18" charset="0"/>
                <a:cs typeface="Times New Roman" pitchFamily="18" charset="0"/>
              </a:rPr>
              <a:t>    The </a:t>
            </a:r>
            <a:r>
              <a:rPr lang="en-US" sz="1200" b="1" dirty="0">
                <a:solidFill>
                  <a:schemeClr val="bg1"/>
                </a:solidFill>
                <a:latin typeface="Times New Roman" pitchFamily="18" charset="0"/>
                <a:cs typeface="Times New Roman" pitchFamily="18" charset="0"/>
              </a:rPr>
              <a:t>Elephantine Papyri</a:t>
            </a:r>
            <a:r>
              <a:rPr lang="en-US" sz="1200" dirty="0">
                <a:solidFill>
                  <a:schemeClr val="bg1"/>
                </a:solidFill>
                <a:latin typeface="Times New Roman" pitchFamily="18" charset="0"/>
                <a:cs typeface="Times New Roman" pitchFamily="18" charset="0"/>
              </a:rPr>
              <a:t> are a collection of ancient Jewish manuscripts dating from the 5th century BC. They come from a Jewish community at Elephantine, then called </a:t>
            </a:r>
            <a:r>
              <a:rPr lang="en-US" sz="1200" i="1" dirty="0" err="1">
                <a:solidFill>
                  <a:schemeClr val="bg1"/>
                </a:solidFill>
                <a:latin typeface="Times New Roman" pitchFamily="18" charset="0"/>
                <a:cs typeface="Times New Roman" pitchFamily="18" charset="0"/>
              </a:rPr>
              <a:t>Yeb</a:t>
            </a:r>
            <a:r>
              <a:rPr lang="en-US" sz="1200" dirty="0">
                <a:solidFill>
                  <a:schemeClr val="bg1"/>
                </a:solidFill>
                <a:latin typeface="Times New Roman" pitchFamily="18" charset="0"/>
                <a:cs typeface="Times New Roman" pitchFamily="18" charset="0"/>
              </a:rPr>
              <a:t>, the island in the Nile at the border of </a:t>
            </a:r>
            <a:r>
              <a:rPr lang="en-US" sz="1200" dirty="0" smtClean="0">
                <a:solidFill>
                  <a:schemeClr val="bg1"/>
                </a:solidFill>
                <a:latin typeface="Times New Roman" pitchFamily="18" charset="0"/>
                <a:cs typeface="Times New Roman" pitchFamily="18" charset="0"/>
              </a:rPr>
              <a:t>Nubia. The </a:t>
            </a:r>
            <a:r>
              <a:rPr lang="en-US" sz="1200" dirty="0">
                <a:solidFill>
                  <a:schemeClr val="bg1"/>
                </a:solidFill>
                <a:latin typeface="Times New Roman" pitchFamily="18" charset="0"/>
                <a:cs typeface="Times New Roman" pitchFamily="18" charset="0"/>
              </a:rPr>
              <a:t>largest number of papyri are written in Aramaic, the </a:t>
            </a:r>
            <a:r>
              <a:rPr lang="en-US" sz="1200" i="1" dirty="0">
                <a:solidFill>
                  <a:schemeClr val="bg1"/>
                </a:solidFill>
                <a:latin typeface="Times New Roman" pitchFamily="18" charset="0"/>
                <a:cs typeface="Times New Roman" pitchFamily="18" charset="0"/>
              </a:rPr>
              <a:t>lingua franca</a:t>
            </a:r>
            <a:r>
              <a:rPr lang="en-US" sz="1200" dirty="0">
                <a:solidFill>
                  <a:schemeClr val="bg1"/>
                </a:solidFill>
                <a:latin typeface="Times New Roman" pitchFamily="18" charset="0"/>
                <a:cs typeface="Times New Roman" pitchFamily="18" charset="0"/>
              </a:rPr>
              <a:t> of the Persian Empire, and document the Jewish community among soldiers stationed at Elephantine under Persian rule, 495-399 BCE. </a:t>
            </a:r>
            <a:r>
              <a:rPr lang="en-US" sz="1200" dirty="0" smtClean="0">
                <a:solidFill>
                  <a:schemeClr val="bg1"/>
                </a:solidFill>
                <a:latin typeface="Times New Roman" pitchFamily="18" charset="0"/>
                <a:cs typeface="Times New Roman" pitchFamily="18" charset="0"/>
              </a:rPr>
              <a:t> (wiki).</a:t>
            </a:r>
          </a:p>
          <a:p>
            <a:endParaRPr lang="en-US" sz="1200" dirty="0" smtClean="0">
              <a:solidFill>
                <a:schemeClr val="bg1"/>
              </a:solidFill>
              <a:latin typeface="Times New Roman" pitchFamily="18" charset="0"/>
              <a:cs typeface="Times New Roman" pitchFamily="18" charset="0"/>
            </a:endParaRPr>
          </a:p>
          <a:p>
            <a:r>
              <a:rPr lang="en-US" sz="1200" dirty="0">
                <a:solidFill>
                  <a:schemeClr val="bg1"/>
                </a:solidFill>
                <a:latin typeface="Times New Roman" pitchFamily="18" charset="0"/>
                <a:cs typeface="Times New Roman" pitchFamily="18" charset="0"/>
              </a:rPr>
              <a:t> </a:t>
            </a:r>
            <a:r>
              <a:rPr lang="en-US" sz="1200" dirty="0" smtClean="0">
                <a:solidFill>
                  <a:schemeClr val="bg1"/>
                </a:solidFill>
                <a:latin typeface="Times New Roman" pitchFamily="18" charset="0"/>
                <a:cs typeface="Times New Roman" pitchFamily="18" charset="0"/>
              </a:rPr>
              <a:t>   The scribes that wrote many of these Papyri double dated their letters. The put the year of the Persian king, the month and day in the Persian calendar, and then the month and day in the local Egyptian Calendar. The correlation of dates in the Papyri allow us to give exact dating to the day on which the scribe wrote the letter, and to tell which days they considered their new moon day.</a:t>
            </a:r>
          </a:p>
          <a:p>
            <a:endParaRPr lang="en-US" sz="1200" dirty="0">
              <a:solidFill>
                <a:schemeClr val="bg1"/>
              </a:solidFill>
              <a:latin typeface="Times New Roman" pitchFamily="18" charset="0"/>
              <a:cs typeface="Times New Roman" pitchFamily="18" charset="0"/>
            </a:endParaRPr>
          </a:p>
          <a:p>
            <a:r>
              <a:rPr lang="en-US" sz="1200" dirty="0" smtClean="0">
                <a:solidFill>
                  <a:schemeClr val="bg1"/>
                </a:solidFill>
                <a:latin typeface="Times New Roman" pitchFamily="18" charset="0"/>
                <a:cs typeface="Times New Roman" pitchFamily="18" charset="0"/>
              </a:rPr>
              <a:t>     The Egyptian calendar has 365 days per year, made up of 12 thirty day months, and a 5 day month called “</a:t>
            </a:r>
            <a:r>
              <a:rPr lang="en-US" sz="1200" dirty="0" err="1" smtClean="0">
                <a:solidFill>
                  <a:schemeClr val="bg1"/>
                </a:solidFill>
                <a:latin typeface="Times New Roman" pitchFamily="18" charset="0"/>
                <a:cs typeface="Times New Roman" pitchFamily="18" charset="0"/>
              </a:rPr>
              <a:t>Epagomenae</a:t>
            </a:r>
            <a:r>
              <a:rPr lang="en-US" sz="1200" dirty="0" smtClean="0">
                <a:solidFill>
                  <a:schemeClr val="bg1"/>
                </a:solidFill>
                <a:latin typeface="Times New Roman" pitchFamily="18" charset="0"/>
                <a:cs typeface="Times New Roman" pitchFamily="18" charset="0"/>
              </a:rPr>
              <a:t>.” The Egyptians never intercalated an extra month, or any other extra days. Like the Islamic calendar, which never has a 13</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month, they simply let their calendar wander the year, so that after 14 centuries the same days of the month begin to land on the same days of the actual solar year. Scholars have aligned this wandering calendar with the Julian dates, and the Julian day number so that a date stated in the Egyptian calendar can be exactly dated to sufficient precision to judge what method of determining the new moon these Jews used. Using the Egyptian date and reign year of the Persian king, the Julian date may be determined.  Then using the Julian date the new moon day used by the Jews may be figured. Not only this, but in some cases it may be determined whether the scribe wrote during daylight or night since the Egyptian day was from sunrise to sunrise, and the Jewish day was from sunset to sunset.</a:t>
            </a:r>
          </a:p>
          <a:p>
            <a:endParaRPr lang="en-US" sz="1200" dirty="0">
              <a:solidFill>
                <a:schemeClr val="bg1"/>
              </a:solidFill>
              <a:latin typeface="Times New Roman" pitchFamily="18" charset="0"/>
              <a:cs typeface="Times New Roman" pitchFamily="18" charset="0"/>
            </a:endParaRPr>
          </a:p>
          <a:p>
            <a:r>
              <a:rPr lang="en-US" sz="1200" dirty="0" smtClean="0">
                <a:solidFill>
                  <a:schemeClr val="bg1"/>
                </a:solidFill>
                <a:latin typeface="Times New Roman" pitchFamily="18" charset="0"/>
                <a:cs typeface="Times New Roman" pitchFamily="18" charset="0"/>
              </a:rPr>
              <a:t>    The Elephantine Papyri are analyzed in </a:t>
            </a:r>
            <a:r>
              <a:rPr lang="en-US" sz="1200" i="1" dirty="0" smtClean="0">
                <a:solidFill>
                  <a:schemeClr val="bg1"/>
                </a:solidFill>
                <a:latin typeface="Times New Roman" pitchFamily="18" charset="0"/>
                <a:cs typeface="Times New Roman" pitchFamily="18" charset="0"/>
              </a:rPr>
              <a:t>The Chronology of Ezra 7</a:t>
            </a:r>
            <a:r>
              <a:rPr lang="en-US" sz="1200" dirty="0" smtClean="0">
                <a:solidFill>
                  <a:schemeClr val="bg1"/>
                </a:solidFill>
                <a:latin typeface="Times New Roman" pitchFamily="18" charset="0"/>
                <a:cs typeface="Times New Roman" pitchFamily="18" charset="0"/>
              </a:rPr>
              <a:t>, by Siegfried H. Horn, </a:t>
            </a:r>
            <a:r>
              <a:rPr lang="en-US" sz="1200" dirty="0" err="1" smtClean="0">
                <a:solidFill>
                  <a:schemeClr val="bg1"/>
                </a:solidFill>
                <a:latin typeface="Times New Roman" pitchFamily="18" charset="0"/>
                <a:cs typeface="Times New Roman" pitchFamily="18" charset="0"/>
              </a:rPr>
              <a:t>Ph.d.</a:t>
            </a:r>
            <a:r>
              <a:rPr lang="en-US" sz="1200" dirty="0" smtClean="0">
                <a:solidFill>
                  <a:schemeClr val="bg1"/>
                </a:solidFill>
                <a:latin typeface="Times New Roman" pitchFamily="18" charset="0"/>
                <a:cs typeface="Times New Roman" pitchFamily="18" charset="0"/>
              </a:rPr>
              <a:t>, and Lynn H. Wood, </a:t>
            </a:r>
            <a:r>
              <a:rPr lang="en-US" sz="1200" dirty="0" err="1" smtClean="0">
                <a:solidFill>
                  <a:schemeClr val="bg1"/>
                </a:solidFill>
                <a:latin typeface="Times New Roman" pitchFamily="18" charset="0"/>
                <a:cs typeface="Times New Roman" pitchFamily="18" charset="0"/>
              </a:rPr>
              <a:t>Ph.d.</a:t>
            </a:r>
            <a:r>
              <a:rPr lang="en-US" sz="1200" dirty="0" smtClean="0">
                <a:solidFill>
                  <a:schemeClr val="bg1"/>
                </a:solidFill>
                <a:latin typeface="Times New Roman" pitchFamily="18" charset="0"/>
                <a:cs typeface="Times New Roman" pitchFamily="18" charset="0"/>
              </a:rPr>
              <a:t> In this presentation I will review the results.</a:t>
            </a:r>
          </a:p>
          <a:p>
            <a:endParaRPr lang="en-US" sz="1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758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557" r="16030"/>
          <a:stretch/>
        </p:blipFill>
        <p:spPr bwMode="auto">
          <a:xfrm>
            <a:off x="757646" y="371972"/>
            <a:ext cx="7611305" cy="614085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319451" y="2603863"/>
            <a:ext cx="1976846" cy="369332"/>
          </a:xfrm>
          <a:prstGeom prst="rect">
            <a:avLst/>
          </a:prstGeom>
          <a:noFill/>
        </p:spPr>
        <p:txBody>
          <a:bodyPr wrap="square" rtlCol="0">
            <a:spAutoFit/>
          </a:bodyPr>
          <a:lstStyle/>
          <a:p>
            <a:r>
              <a:rPr lang="en-US" dirty="0" smtClean="0">
                <a:solidFill>
                  <a:schemeClr val="bg1"/>
                </a:solidFill>
              </a:rPr>
              <a:t>Elephantine Island</a:t>
            </a:r>
            <a:endParaRPr lang="en-US" dirty="0">
              <a:solidFill>
                <a:schemeClr val="bg1"/>
              </a:solidFill>
            </a:endParaRPr>
          </a:p>
        </p:txBody>
      </p:sp>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67" r="35448" b="15608"/>
          <a:stretch/>
        </p:blipFill>
        <p:spPr bwMode="auto">
          <a:xfrm>
            <a:off x="5307874" y="4310743"/>
            <a:ext cx="1381262" cy="209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6087292" y="5503817"/>
            <a:ext cx="348341" cy="58347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1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180262"/>
            <a:ext cx="5986601" cy="452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8841"/>
          <a:stretch/>
        </p:blipFill>
        <p:spPr bwMode="auto">
          <a:xfrm>
            <a:off x="2786201" y="1371600"/>
            <a:ext cx="5715000" cy="614363"/>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p:cNvSpPr txBox="1"/>
          <p:nvPr/>
        </p:nvSpPr>
        <p:spPr>
          <a:xfrm>
            <a:off x="381000" y="75358"/>
            <a:ext cx="6781800" cy="523220"/>
          </a:xfrm>
          <a:prstGeom prst="rect">
            <a:avLst/>
          </a:prstGeom>
          <a:noFill/>
        </p:spPr>
        <p:txBody>
          <a:bodyPr wrap="square" rtlCol="0">
            <a:spAutoFit/>
          </a:bodyPr>
          <a:lstStyle/>
          <a:p>
            <a:r>
              <a:rPr lang="en-US" sz="2800" dirty="0" smtClean="0"/>
              <a:t>The Elephantine Papyri, </a:t>
            </a:r>
            <a:r>
              <a:rPr lang="en-US" sz="2800" dirty="0" err="1" smtClean="0"/>
              <a:t>Kraeling</a:t>
            </a:r>
            <a:r>
              <a:rPr lang="en-US" sz="2800" dirty="0" smtClean="0"/>
              <a:t> 1</a:t>
            </a:r>
            <a:endParaRPr lang="en-US" sz="2800" dirty="0"/>
          </a:p>
        </p:txBody>
      </p:sp>
      <p:sp>
        <p:nvSpPr>
          <p:cNvPr id="4" name="TextBox 3"/>
          <p:cNvSpPr txBox="1"/>
          <p:nvPr/>
        </p:nvSpPr>
        <p:spPr>
          <a:xfrm>
            <a:off x="190500" y="1293674"/>
            <a:ext cx="2324100" cy="1754326"/>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These Jews clearly added a 13</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month before its time, and the Egyptian date shows that the synchronism is according to the sighted new moon.  The Egyptian date started at sunrise on Jul 6</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and the Jewish date at sunset on Jul 6</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The two dates overlap in the night of Jul 6</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/7</a:t>
            </a:r>
            <a:r>
              <a:rPr lang="en-US" sz="1200" baseline="30000" dirty="0" smtClean="0">
                <a:solidFill>
                  <a:schemeClr val="bg1"/>
                </a:solidFill>
                <a:latin typeface="Times New Roman" pitchFamily="18" charset="0"/>
                <a:cs typeface="Times New Roman" pitchFamily="18" charset="0"/>
              </a:rPr>
              <a:t>th</a:t>
            </a:r>
            <a:r>
              <a:rPr lang="en-US" sz="1200" dirty="0">
                <a:solidFill>
                  <a:schemeClr val="bg1"/>
                </a:solidFill>
                <a:latin typeface="Times New Roman" pitchFamily="18" charset="0"/>
                <a:cs typeface="Times New Roman" pitchFamily="18" charset="0"/>
              </a:rPr>
              <a:t>.</a:t>
            </a:r>
            <a:endParaRPr lang="en-US" sz="1200" dirty="0" smtClean="0">
              <a:solidFill>
                <a:schemeClr val="bg1"/>
              </a:solidFill>
              <a:latin typeface="Times New Roman" pitchFamily="18" charset="0"/>
              <a:cs typeface="Times New Roman" pitchFamily="18" charset="0"/>
            </a:endParaRPr>
          </a:p>
        </p:txBody>
      </p:sp>
      <p:grpSp>
        <p:nvGrpSpPr>
          <p:cNvPr id="11" name="Group 10"/>
          <p:cNvGrpSpPr/>
          <p:nvPr/>
        </p:nvGrpSpPr>
        <p:grpSpPr>
          <a:xfrm>
            <a:off x="381000" y="3200400"/>
            <a:ext cx="1524000" cy="2320927"/>
            <a:chOff x="609600" y="3775073"/>
            <a:chExt cx="835025" cy="1304925"/>
          </a:xfrm>
        </p:grpSpPr>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132" t="18174" r="50000" b="4425"/>
            <a:stretch/>
          </p:blipFill>
          <p:spPr bwMode="auto">
            <a:xfrm>
              <a:off x="609600" y="3775073"/>
              <a:ext cx="1905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13492" r="2778"/>
            <a:stretch/>
          </p:blipFill>
          <p:spPr bwMode="auto">
            <a:xfrm>
              <a:off x="774700" y="3775073"/>
              <a:ext cx="66992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Straight Arrow Connector 12"/>
          <p:cNvCxnSpPr>
            <a:stCxn id="7170" idx="2"/>
          </p:cNvCxnSpPr>
          <p:nvPr/>
        </p:nvCxnSpPr>
        <p:spPr>
          <a:xfrm flipH="1">
            <a:off x="609600" y="1985963"/>
            <a:ext cx="5034101" cy="228123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743200" y="720177"/>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50000"/>
                </a:schemeClr>
              </a:solidFill>
            </a:endParaRPr>
          </a:p>
        </p:txBody>
      </p:sp>
      <p:sp>
        <p:nvSpPr>
          <p:cNvPr id="22" name="Rectangle 21"/>
          <p:cNvSpPr/>
          <p:nvPr/>
        </p:nvSpPr>
        <p:spPr>
          <a:xfrm>
            <a:off x="3962400" y="720177"/>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June 16, 451 BC</a:t>
            </a:r>
            <a:endParaRPr lang="en-US" sz="1200" dirty="0">
              <a:solidFill>
                <a:schemeClr val="bg2"/>
              </a:solidFill>
            </a:endParaRPr>
          </a:p>
        </p:txBody>
      </p:sp>
      <p:sp>
        <p:nvSpPr>
          <p:cNvPr id="23" name="Rectangle 22"/>
          <p:cNvSpPr/>
          <p:nvPr/>
        </p:nvSpPr>
        <p:spPr>
          <a:xfrm>
            <a:off x="5200650" y="720177"/>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schemeClr val="bg1"/>
              </a:solidFill>
            </a:endParaRPr>
          </a:p>
        </p:txBody>
      </p:sp>
      <p:sp>
        <p:nvSpPr>
          <p:cNvPr id="24" name="Rectangle 23"/>
          <p:cNvSpPr/>
          <p:nvPr/>
        </p:nvSpPr>
        <p:spPr>
          <a:xfrm>
            <a:off x="6419850" y="720177"/>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June 17, 451 BC</a:t>
            </a:r>
            <a:endParaRPr lang="en-US" sz="1200" dirty="0">
              <a:solidFill>
                <a:schemeClr val="bg2"/>
              </a:solidFill>
            </a:endParaRPr>
          </a:p>
        </p:txBody>
      </p:sp>
      <p:sp>
        <p:nvSpPr>
          <p:cNvPr id="25" name="Rectangle 24"/>
          <p:cNvSpPr/>
          <p:nvPr/>
        </p:nvSpPr>
        <p:spPr>
          <a:xfrm>
            <a:off x="304800" y="720177"/>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p:txBody>
      </p:sp>
      <p:sp>
        <p:nvSpPr>
          <p:cNvPr id="26" name="Rectangle 25"/>
          <p:cNvSpPr/>
          <p:nvPr/>
        </p:nvSpPr>
        <p:spPr>
          <a:xfrm>
            <a:off x="1524000" y="720177"/>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June 15, 451 BC</a:t>
            </a:r>
            <a:endParaRPr lang="en-US" sz="1200" dirty="0">
              <a:solidFill>
                <a:schemeClr val="bg2"/>
              </a:solidFill>
            </a:endParaRPr>
          </a:p>
        </p:txBody>
      </p:sp>
      <p:sp>
        <p:nvSpPr>
          <p:cNvPr id="27" name="Flowchart: Connector 26"/>
          <p:cNvSpPr/>
          <p:nvPr/>
        </p:nvSpPr>
        <p:spPr>
          <a:xfrm>
            <a:off x="4305300" y="417399"/>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31" name="Rectangle 30"/>
          <p:cNvSpPr/>
          <p:nvPr/>
        </p:nvSpPr>
        <p:spPr>
          <a:xfrm>
            <a:off x="7639050" y="720177"/>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2"/>
                </a:solidFill>
              </a:rPr>
              <a:t>1</a:t>
            </a:r>
            <a:endParaRPr lang="en-US" sz="1200" b="1" dirty="0">
              <a:solidFill>
                <a:schemeClr val="bg2"/>
              </a:solidFill>
            </a:endParaRPr>
          </a:p>
        </p:txBody>
      </p:sp>
      <p:grpSp>
        <p:nvGrpSpPr>
          <p:cNvPr id="28" name="Group 27"/>
          <p:cNvGrpSpPr/>
          <p:nvPr/>
        </p:nvGrpSpPr>
        <p:grpSpPr>
          <a:xfrm rot="3019548">
            <a:off x="7673707" y="400756"/>
            <a:ext cx="403303" cy="387955"/>
            <a:chOff x="5905500" y="390525"/>
            <a:chExt cx="342900" cy="285750"/>
          </a:xfrm>
        </p:grpSpPr>
        <p:sp>
          <p:nvSpPr>
            <p:cNvPr id="29" name="Flowchart: Connector 28"/>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2549524" y="4867275"/>
            <a:ext cx="803275" cy="533400"/>
          </a:xfrm>
          <a:prstGeom prst="rect">
            <a:avLst/>
          </a:prstGeom>
          <a:solidFill>
            <a:schemeClr val="tx2">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20th</a:t>
            </a:r>
            <a:endParaRPr lang="en-US" dirty="0">
              <a:solidFill>
                <a:schemeClr val="tx1"/>
              </a:solidFill>
            </a:endParaRPr>
          </a:p>
        </p:txBody>
      </p:sp>
      <p:sp>
        <p:nvSpPr>
          <p:cNvPr id="33" name="Rectangle 32">
            <a:hlinkClick r:id="rId6" tooltip="Egyptian date calendar converter"/>
          </p:cNvPr>
          <p:cNvSpPr/>
          <p:nvPr/>
        </p:nvSpPr>
        <p:spPr>
          <a:xfrm>
            <a:off x="7663634" y="4225836"/>
            <a:ext cx="803275" cy="533400"/>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a:t>
            </a:r>
            <a:r>
              <a:rPr lang="en-US" baseline="30000" dirty="0" smtClean="0">
                <a:solidFill>
                  <a:schemeClr val="tx1"/>
                </a:solidFill>
              </a:rPr>
              <a:t>th</a:t>
            </a:r>
            <a:r>
              <a:rPr lang="en-US" dirty="0" smtClean="0">
                <a:solidFill>
                  <a:schemeClr val="tx1"/>
                </a:solidFill>
              </a:rPr>
              <a:t> </a:t>
            </a:r>
            <a:endParaRPr lang="en-US" dirty="0">
              <a:solidFill>
                <a:schemeClr val="tx1"/>
              </a:solidFill>
            </a:endParaRPr>
          </a:p>
        </p:txBody>
      </p:sp>
      <p:sp>
        <p:nvSpPr>
          <p:cNvPr id="34" name="Rectangle 33"/>
          <p:cNvSpPr/>
          <p:nvPr/>
        </p:nvSpPr>
        <p:spPr>
          <a:xfrm>
            <a:off x="2107474" y="4648200"/>
            <a:ext cx="803275" cy="533400"/>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25th</a:t>
            </a:r>
            <a:endParaRPr lang="en-US" dirty="0">
              <a:solidFill>
                <a:schemeClr val="tx1"/>
              </a:solidFill>
            </a:endParaRPr>
          </a:p>
        </p:txBody>
      </p:sp>
      <p:sp>
        <p:nvSpPr>
          <p:cNvPr id="35" name="Rectangle 34"/>
          <p:cNvSpPr/>
          <p:nvPr/>
        </p:nvSpPr>
        <p:spPr>
          <a:xfrm>
            <a:off x="8113242" y="3962400"/>
            <a:ext cx="803275" cy="533400"/>
          </a:xfrm>
          <a:prstGeom prst="rect">
            <a:avLst/>
          </a:prstGeom>
          <a:solidFill>
            <a:schemeClr val="tx2">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20</a:t>
            </a:r>
            <a:r>
              <a:rPr lang="en-US" baseline="30000" dirty="0" smtClean="0">
                <a:solidFill>
                  <a:schemeClr val="tx1"/>
                </a:solidFill>
              </a:rPr>
              <a:t>th</a:t>
            </a:r>
            <a:r>
              <a:rPr lang="en-US" dirty="0" smtClean="0">
                <a:solidFill>
                  <a:schemeClr val="tx1"/>
                </a:solidFill>
              </a:rPr>
              <a:t> </a:t>
            </a:r>
            <a:endParaRPr lang="en-US" dirty="0">
              <a:solidFill>
                <a:schemeClr val="tx1"/>
              </a:solidFill>
            </a:endParaRPr>
          </a:p>
        </p:txBody>
      </p:sp>
      <p:cxnSp>
        <p:nvCxnSpPr>
          <p:cNvPr id="37" name="Straight Arrow Connector 36"/>
          <p:cNvCxnSpPr>
            <a:stCxn id="7170" idx="2"/>
          </p:cNvCxnSpPr>
          <p:nvPr/>
        </p:nvCxnSpPr>
        <p:spPr>
          <a:xfrm flipH="1">
            <a:off x="2743200" y="1985963"/>
            <a:ext cx="2900501" cy="314801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962400" y="5137531"/>
            <a:ext cx="4648200" cy="1569660"/>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The red shading = </a:t>
            </a:r>
            <a:r>
              <a:rPr lang="en-US" sz="1200" dirty="0" err="1" smtClean="0">
                <a:solidFill>
                  <a:schemeClr val="bg1"/>
                </a:solidFill>
                <a:latin typeface="Times New Roman" pitchFamily="18" charset="0"/>
                <a:cs typeface="Times New Roman" pitchFamily="18" charset="0"/>
              </a:rPr>
              <a:t>Phamenoth</a:t>
            </a:r>
            <a:r>
              <a:rPr lang="en-US" sz="1200" dirty="0" smtClean="0">
                <a:solidFill>
                  <a:schemeClr val="bg1"/>
                </a:solidFill>
                <a:latin typeface="Times New Roman" pitchFamily="18" charset="0"/>
                <a:cs typeface="Times New Roman" pitchFamily="18" charset="0"/>
              </a:rPr>
              <a:t> 25. The blue shading = the 20</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day of the Hebrew month. The double dated Papyri only agrees with the facts if we correctly assume the new moon was determined by naked eye sighting. Moving the lunar date 2 days back to the conjunction will completely miss the Egyptian date! (Note the chart repeats the night after the Sabbath on both ends of the week.  See my explanatory presentation.) The nature of the document is a legal withdrawal usually after litigation, making the day before (the Sabbath) all the more unlikely a time.</a:t>
            </a:r>
          </a:p>
        </p:txBody>
      </p:sp>
      <p:sp>
        <p:nvSpPr>
          <p:cNvPr id="41" name="TextBox 40"/>
          <p:cNvSpPr txBox="1"/>
          <p:nvPr/>
        </p:nvSpPr>
        <p:spPr>
          <a:xfrm>
            <a:off x="275950" y="5642472"/>
            <a:ext cx="1790700" cy="1015663"/>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Extracted from the Scroll Charts, Artaxerxes reign, BC years white column, Artaxerxes years olive green column.</a:t>
            </a:r>
          </a:p>
        </p:txBody>
      </p:sp>
      <p:cxnSp>
        <p:nvCxnSpPr>
          <p:cNvPr id="10" name="Straight Arrow Connector 9"/>
          <p:cNvCxnSpPr>
            <a:stCxn id="7170" idx="2"/>
          </p:cNvCxnSpPr>
          <p:nvPr/>
        </p:nvCxnSpPr>
        <p:spPr>
          <a:xfrm>
            <a:off x="5643701" y="1985963"/>
            <a:ext cx="2662099" cy="245595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456522" y="2322244"/>
            <a:ext cx="371168" cy="153888"/>
          </a:xfrm>
          <a:prstGeom prst="rect">
            <a:avLst/>
          </a:prstGeom>
          <a:solidFill>
            <a:schemeClr val="bg1"/>
          </a:solidFill>
        </p:spPr>
        <p:txBody>
          <a:bodyPr wrap="square" lIns="0" tIns="0" rIns="0" bIns="0" rtlCol="0">
            <a:spAutoFit/>
          </a:bodyPr>
          <a:lstStyle/>
          <a:p>
            <a:r>
              <a:rPr lang="en-US" sz="1000" b="1" dirty="0" smtClean="0"/>
              <a:t>3689</a:t>
            </a:r>
            <a:endParaRPr lang="en-US" sz="1000" b="1" dirty="0"/>
          </a:p>
        </p:txBody>
      </p:sp>
    </p:spTree>
    <p:extLst>
      <p:ext uri="{BB962C8B-B14F-4D97-AF65-F5344CB8AC3E}">
        <p14:creationId xmlns:p14="http://schemas.microsoft.com/office/powerpoint/2010/main" val="233153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0-#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0-#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0-#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0-#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0-#ppt_w/2"/>
                                          </p:val>
                                        </p:tav>
                                        <p:tav tm="100000">
                                          <p:val>
                                            <p:strVal val="#ppt_x"/>
                                          </p:val>
                                        </p:tav>
                                      </p:tavLst>
                                    </p:anim>
                                    <p:anim calcmode="lin" valueType="num">
                                      <p:cBhvr additive="base">
                                        <p:cTn id="53" dur="500" fill="hold"/>
                                        <p:tgtEl>
                                          <p:spTgt spid="31"/>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3" grpId="0" animBg="1"/>
      <p:bldP spid="24" grpId="0" animBg="1"/>
      <p:bldP spid="25" grpId="0" animBg="1"/>
      <p:bldP spid="26" grpId="0" animBg="1"/>
      <p:bldP spid="27" grpId="0" animBg="1"/>
      <p:bldP spid="31" grpId="0" animBg="1"/>
      <p:bldP spid="40"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151" y="2286000"/>
            <a:ext cx="5919649" cy="435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28800" y="0"/>
            <a:ext cx="5867400" cy="523220"/>
          </a:xfrm>
          <a:prstGeom prst="rect">
            <a:avLst/>
          </a:prstGeom>
          <a:noFill/>
        </p:spPr>
        <p:txBody>
          <a:bodyPr wrap="square" rtlCol="0">
            <a:spAutoFit/>
          </a:bodyPr>
          <a:lstStyle/>
          <a:p>
            <a:r>
              <a:rPr lang="en-US" sz="2800" dirty="0" smtClean="0"/>
              <a:t>The Elephantine Papyri, AP 14</a:t>
            </a:r>
            <a:endParaRPr lang="en-US" sz="2800" dirty="0"/>
          </a:p>
        </p:txBody>
      </p:sp>
      <p:sp>
        <p:nvSpPr>
          <p:cNvPr id="4" name="TextBox 3"/>
          <p:cNvSpPr txBox="1"/>
          <p:nvPr/>
        </p:nvSpPr>
        <p:spPr>
          <a:xfrm>
            <a:off x="219075" y="1369854"/>
            <a:ext cx="2324100" cy="1938992"/>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In Egypt on this date they could have seen the new moon one day earlier than in Israel, so the Papyri still agree with the sighted new moon. Horn and Wood remark that the conjunction day would be “unthinkable.” A look at a Yallop plot shows Egypt in zone “C” and as far as I can tell Israel in zone “D.”</a:t>
            </a:r>
          </a:p>
        </p:txBody>
      </p:sp>
      <p:sp>
        <p:nvSpPr>
          <p:cNvPr id="21" name="Rectangle 20"/>
          <p:cNvSpPr/>
          <p:nvPr/>
        </p:nvSpPr>
        <p:spPr>
          <a:xfrm>
            <a:off x="3345753"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50000"/>
                </a:schemeClr>
              </a:solidFill>
            </a:endParaRPr>
          </a:p>
        </p:txBody>
      </p:sp>
      <p:sp>
        <p:nvSpPr>
          <p:cNvPr id="22" name="Rectangle 21"/>
          <p:cNvSpPr/>
          <p:nvPr/>
        </p:nvSpPr>
        <p:spPr>
          <a:xfrm>
            <a:off x="4564953"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Aug 13, 440 BC</a:t>
            </a:r>
            <a:endParaRPr lang="en-US" sz="1200" dirty="0">
              <a:solidFill>
                <a:schemeClr val="bg2"/>
              </a:solidFill>
            </a:endParaRPr>
          </a:p>
        </p:txBody>
      </p:sp>
      <p:sp>
        <p:nvSpPr>
          <p:cNvPr id="23" name="Rectangle 22"/>
          <p:cNvSpPr/>
          <p:nvPr/>
        </p:nvSpPr>
        <p:spPr>
          <a:xfrm>
            <a:off x="5803203"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solidFill>
                  <a:schemeClr val="bg1"/>
                </a:solidFill>
              </a:rPr>
              <a:t>1</a:t>
            </a:r>
            <a:endParaRPr lang="en-US" dirty="0">
              <a:solidFill>
                <a:schemeClr val="bg1"/>
              </a:solidFill>
            </a:endParaRPr>
          </a:p>
        </p:txBody>
      </p:sp>
      <p:sp>
        <p:nvSpPr>
          <p:cNvPr id="24" name="Rectangle 23"/>
          <p:cNvSpPr/>
          <p:nvPr/>
        </p:nvSpPr>
        <p:spPr>
          <a:xfrm>
            <a:off x="7022403"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Aug 14, 440 BC</a:t>
            </a:r>
            <a:endParaRPr lang="en-US" sz="1200" dirty="0">
              <a:solidFill>
                <a:schemeClr val="bg2"/>
              </a:solidFill>
            </a:endParaRPr>
          </a:p>
        </p:txBody>
      </p:sp>
      <p:sp>
        <p:nvSpPr>
          <p:cNvPr id="25" name="Rectangle 24"/>
          <p:cNvSpPr/>
          <p:nvPr/>
        </p:nvSpPr>
        <p:spPr>
          <a:xfrm>
            <a:off x="907353"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p:txBody>
      </p:sp>
      <p:sp>
        <p:nvSpPr>
          <p:cNvPr id="26" name="Rectangle 25"/>
          <p:cNvSpPr/>
          <p:nvPr/>
        </p:nvSpPr>
        <p:spPr>
          <a:xfrm>
            <a:off x="2126553"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Aug 12, 440 BC</a:t>
            </a:r>
            <a:endParaRPr lang="en-US" sz="1200" dirty="0">
              <a:solidFill>
                <a:schemeClr val="bg2"/>
              </a:solidFill>
            </a:endParaRPr>
          </a:p>
        </p:txBody>
      </p:sp>
      <p:sp>
        <p:nvSpPr>
          <p:cNvPr id="27" name="Flowchart: Connector 26"/>
          <p:cNvSpPr/>
          <p:nvPr/>
        </p:nvSpPr>
        <p:spPr>
          <a:xfrm>
            <a:off x="3402903" y="482714"/>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33" name="Rectangle 32">
            <a:hlinkClick r:id="rId3" tooltip="Egyptian date calendar converter"/>
          </p:cNvPr>
          <p:cNvSpPr/>
          <p:nvPr/>
        </p:nvSpPr>
        <p:spPr>
          <a:xfrm>
            <a:off x="3954990" y="4219575"/>
            <a:ext cx="803275" cy="533400"/>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19</a:t>
            </a:r>
            <a:r>
              <a:rPr lang="en-US" baseline="30000" dirty="0" smtClean="0">
                <a:solidFill>
                  <a:schemeClr val="tx1"/>
                </a:solidFill>
              </a:rPr>
              <a:t>th</a:t>
            </a:r>
            <a:r>
              <a:rPr lang="en-US" dirty="0" smtClean="0">
                <a:solidFill>
                  <a:schemeClr val="tx1"/>
                </a:solidFill>
              </a:rPr>
              <a:t> </a:t>
            </a:r>
            <a:endParaRPr lang="en-US" dirty="0">
              <a:solidFill>
                <a:schemeClr val="tx1"/>
              </a:solidFill>
            </a:endParaRPr>
          </a:p>
        </p:txBody>
      </p:sp>
      <p:sp>
        <p:nvSpPr>
          <p:cNvPr id="35" name="Rectangle 34"/>
          <p:cNvSpPr/>
          <p:nvPr/>
        </p:nvSpPr>
        <p:spPr>
          <a:xfrm>
            <a:off x="4378325" y="4219575"/>
            <a:ext cx="803275" cy="533400"/>
          </a:xfrm>
          <a:prstGeom prst="rect">
            <a:avLst/>
          </a:prstGeom>
          <a:solidFill>
            <a:schemeClr val="tx2">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14</a:t>
            </a:r>
            <a:r>
              <a:rPr lang="en-US" baseline="30000" dirty="0" smtClean="0">
                <a:solidFill>
                  <a:schemeClr val="tx1"/>
                </a:solidFill>
              </a:rPr>
              <a:t>th</a:t>
            </a:r>
            <a:r>
              <a:rPr lang="en-US" dirty="0" smtClean="0">
                <a:solidFill>
                  <a:schemeClr val="tx1"/>
                </a:solidFill>
              </a:rPr>
              <a:t> </a:t>
            </a:r>
            <a:endParaRPr lang="en-US" dirty="0">
              <a:solidFill>
                <a:schemeClr val="tx1"/>
              </a:solidFill>
            </a:endParaRPr>
          </a:p>
        </p:txBody>
      </p:sp>
      <p:sp>
        <p:nvSpPr>
          <p:cNvPr id="40" name="TextBox 39"/>
          <p:cNvSpPr txBox="1"/>
          <p:nvPr/>
        </p:nvSpPr>
        <p:spPr>
          <a:xfrm>
            <a:off x="2762250" y="5529509"/>
            <a:ext cx="6000750" cy="646331"/>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The Egyptian date, 19 </a:t>
            </a:r>
            <a:r>
              <a:rPr lang="en-US" sz="1200" dirty="0" err="1" smtClean="0">
                <a:solidFill>
                  <a:schemeClr val="bg1"/>
                </a:solidFill>
                <a:latin typeface="Times New Roman" pitchFamily="18" charset="0"/>
                <a:cs typeface="Times New Roman" pitchFamily="18" charset="0"/>
              </a:rPr>
              <a:t>Pachons</a:t>
            </a:r>
            <a:r>
              <a:rPr lang="en-US" sz="1200" dirty="0" smtClean="0">
                <a:solidFill>
                  <a:schemeClr val="bg1"/>
                </a:solidFill>
                <a:latin typeface="Times New Roman" pitchFamily="18" charset="0"/>
                <a:cs typeface="Times New Roman" pitchFamily="18" charset="0"/>
              </a:rPr>
              <a:t> overlaps the Egyptian Jewish date for the 14</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of the month in the night between Aug 26</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and Aug 27</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The Egyptian Jews are here following the post equinox adding of the 13</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month per the Persian Empire.  This method was not used in Israel.</a:t>
            </a:r>
          </a:p>
        </p:txBody>
      </p:sp>
      <p:sp>
        <p:nvSpPr>
          <p:cNvPr id="41" name="TextBox 40"/>
          <p:cNvSpPr txBox="1"/>
          <p:nvPr/>
        </p:nvSpPr>
        <p:spPr>
          <a:xfrm>
            <a:off x="275950" y="5642472"/>
            <a:ext cx="1790700" cy="461665"/>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From the Scroll Charts, Artaxerxes reign.</a:t>
            </a:r>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0305"/>
          <a:stretch/>
        </p:blipFill>
        <p:spPr bwMode="auto">
          <a:xfrm>
            <a:off x="2862401" y="1433106"/>
            <a:ext cx="5562600" cy="55721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nvGrpSpPr>
          <p:cNvPr id="28" name="Group 27"/>
          <p:cNvGrpSpPr/>
          <p:nvPr/>
        </p:nvGrpSpPr>
        <p:grpSpPr>
          <a:xfrm rot="3019548">
            <a:off x="5895010" y="466071"/>
            <a:ext cx="403303" cy="387955"/>
            <a:chOff x="5905500" y="390525"/>
            <a:chExt cx="342900" cy="285750"/>
          </a:xfrm>
        </p:grpSpPr>
        <p:sp>
          <p:nvSpPr>
            <p:cNvPr id="29" name="Flowchart: Connector 28"/>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574562" y="3486148"/>
            <a:ext cx="1254238" cy="1543051"/>
            <a:chOff x="607219" y="3914774"/>
            <a:chExt cx="840581" cy="857251"/>
          </a:xfrm>
        </p:grpSpPr>
        <p:pic>
          <p:nvPicPr>
            <p:cNvPr id="819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8193" r="32446"/>
            <a:stretch/>
          </p:blipFill>
          <p:spPr bwMode="auto">
            <a:xfrm>
              <a:off x="607219" y="3914775"/>
              <a:ext cx="1762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1470" t="5001" r="6471" b="4999"/>
            <a:stretch/>
          </p:blipFill>
          <p:spPr bwMode="auto">
            <a:xfrm>
              <a:off x="783431" y="3914774"/>
              <a:ext cx="664369" cy="85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Straight Arrow Connector 12"/>
          <p:cNvCxnSpPr/>
          <p:nvPr/>
        </p:nvCxnSpPr>
        <p:spPr>
          <a:xfrm flipH="1">
            <a:off x="706025" y="1985963"/>
            <a:ext cx="4937677" cy="197643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648227" y="1990317"/>
            <a:ext cx="1052651" cy="235743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89759" y="2339340"/>
            <a:ext cx="371168" cy="153888"/>
          </a:xfrm>
          <a:prstGeom prst="rect">
            <a:avLst/>
          </a:prstGeom>
          <a:solidFill>
            <a:schemeClr val="bg1"/>
          </a:solidFill>
        </p:spPr>
        <p:txBody>
          <a:bodyPr wrap="square" lIns="0" tIns="0" rIns="0" bIns="0" rtlCol="0">
            <a:spAutoFit/>
          </a:bodyPr>
          <a:lstStyle/>
          <a:p>
            <a:pPr algn="ctr"/>
            <a:r>
              <a:rPr lang="en-US" sz="1000" b="1" dirty="0" smtClean="0"/>
              <a:t>3700</a:t>
            </a:r>
            <a:endParaRPr lang="en-US" sz="1000" b="1" dirty="0"/>
          </a:p>
        </p:txBody>
      </p:sp>
    </p:spTree>
    <p:extLst>
      <p:ext uri="{BB962C8B-B14F-4D97-AF65-F5344CB8AC3E}">
        <p14:creationId xmlns:p14="http://schemas.microsoft.com/office/powerpoint/2010/main" val="197516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0-#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0-#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0-#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0-#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3" grpId="0" animBg="1"/>
      <p:bldP spid="24" grpId="0" animBg="1"/>
      <p:bldP spid="25" grpId="0" animBg="1"/>
      <p:bldP spid="26" grpId="0" animBg="1"/>
      <p:bldP spid="27" grpId="0" animBg="1"/>
      <p:bldP spid="40" grpId="0" animBg="1"/>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83436" y="1092927"/>
            <a:ext cx="6658186" cy="4662429"/>
            <a:chOff x="944396" y="1206138"/>
            <a:chExt cx="6658186" cy="46624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396" y="1206138"/>
              <a:ext cx="6658186" cy="4662429"/>
            </a:xfrm>
            <a:prstGeom prst="rect">
              <a:avLst/>
            </a:prstGeom>
          </p:spPr>
        </p:pic>
        <p:sp>
          <p:nvSpPr>
            <p:cNvPr id="3" name="Rectangle 2"/>
            <p:cNvSpPr/>
            <p:nvPr/>
          </p:nvSpPr>
          <p:spPr>
            <a:xfrm>
              <a:off x="2926073" y="4641669"/>
              <a:ext cx="2246817" cy="687976"/>
            </a:xfrm>
            <a:prstGeom prst="rect">
              <a:avLst/>
            </a:prstGeom>
            <a:solidFill>
              <a:srgbClr val="0A0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100" b="1" dirty="0" smtClean="0"/>
                <a:t>Using the plotting system of</a:t>
              </a:r>
            </a:p>
            <a:p>
              <a:pPr algn="ctr"/>
              <a:r>
                <a:rPr lang="en-US" sz="1100" b="1" dirty="0" smtClean="0"/>
                <a:t>Bernard Yallop</a:t>
              </a:r>
            </a:p>
            <a:p>
              <a:pPr algn="ctr"/>
              <a:r>
                <a:rPr lang="en-US" sz="1100" b="1" dirty="0" smtClean="0"/>
                <a:t>HMS Nautical Office</a:t>
              </a:r>
              <a:endParaRPr lang="en-US" sz="1100" b="1" dirty="0"/>
            </a:p>
          </p:txBody>
        </p:sp>
        <p:sp>
          <p:nvSpPr>
            <p:cNvPr id="4" name="Rectangle 3"/>
            <p:cNvSpPr/>
            <p:nvPr/>
          </p:nvSpPr>
          <p:spPr>
            <a:xfrm>
              <a:off x="1075031" y="4619896"/>
              <a:ext cx="1598499" cy="718457"/>
            </a:xfrm>
            <a:prstGeom prst="rect">
              <a:avLst/>
            </a:prstGeom>
            <a:solidFill>
              <a:srgbClr val="0A0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100" b="1" dirty="0" smtClean="0"/>
                <a:t>Visibility Map</a:t>
              </a:r>
            </a:p>
            <a:p>
              <a:pPr algn="ctr"/>
              <a:r>
                <a:rPr lang="en-US" sz="1100" b="1" dirty="0" smtClean="0"/>
                <a:t>440 BC</a:t>
              </a:r>
            </a:p>
            <a:p>
              <a:pPr algn="ctr"/>
              <a:r>
                <a:rPr lang="en-US" sz="1100" b="1" dirty="0" smtClean="0"/>
                <a:t>Aug 13, Julian</a:t>
              </a:r>
              <a:endParaRPr lang="en-US" sz="1100" b="1" dirty="0"/>
            </a:p>
          </p:txBody>
        </p:sp>
        <p:sp>
          <p:nvSpPr>
            <p:cNvPr id="5" name="Flowchart: Connector 4"/>
            <p:cNvSpPr>
              <a:spLocks noChangeAspect="1"/>
            </p:cNvSpPr>
            <p:nvPr/>
          </p:nvSpPr>
          <p:spPr>
            <a:xfrm>
              <a:off x="4667826" y="2542995"/>
              <a:ext cx="55669" cy="61848"/>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056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2235081"/>
            <a:ext cx="6059666" cy="454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28800" y="0"/>
            <a:ext cx="5867400" cy="523220"/>
          </a:xfrm>
          <a:prstGeom prst="rect">
            <a:avLst/>
          </a:prstGeom>
          <a:noFill/>
        </p:spPr>
        <p:txBody>
          <a:bodyPr wrap="square" rtlCol="0">
            <a:spAutoFit/>
          </a:bodyPr>
          <a:lstStyle/>
          <a:p>
            <a:r>
              <a:rPr lang="en-US" sz="2800" dirty="0" smtClean="0"/>
              <a:t>The Elephantine Papyri, </a:t>
            </a:r>
            <a:r>
              <a:rPr lang="en-US" sz="2800" dirty="0" err="1" smtClean="0"/>
              <a:t>Kraeling</a:t>
            </a:r>
            <a:r>
              <a:rPr lang="en-US" sz="2800" dirty="0" smtClean="0"/>
              <a:t> 5</a:t>
            </a:r>
            <a:endParaRPr lang="en-US" sz="2800" dirty="0"/>
          </a:p>
        </p:txBody>
      </p:sp>
      <p:sp>
        <p:nvSpPr>
          <p:cNvPr id="4" name="TextBox 3"/>
          <p:cNvSpPr txBox="1"/>
          <p:nvPr/>
        </p:nvSpPr>
        <p:spPr>
          <a:xfrm>
            <a:off x="219074" y="1369854"/>
            <a:ext cx="2733676" cy="1384995"/>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Here the scribe wrote during the daytime, and the year is intercalated correctly.  The text contains a testamentary </a:t>
            </a:r>
            <a:r>
              <a:rPr lang="en-US" sz="1200" dirty="0" err="1" smtClean="0">
                <a:solidFill>
                  <a:schemeClr val="bg1"/>
                </a:solidFill>
                <a:latin typeface="Times New Roman" pitchFamily="18" charset="0"/>
                <a:cs typeface="Times New Roman" pitchFamily="18" charset="0"/>
              </a:rPr>
              <a:t>manu</a:t>
            </a:r>
            <a:r>
              <a:rPr lang="en-US" sz="1200" dirty="0" smtClean="0">
                <a:solidFill>
                  <a:schemeClr val="bg1"/>
                </a:solidFill>
                <a:latin typeface="Times New Roman" pitchFamily="18" charset="0"/>
                <a:cs typeface="Times New Roman" pitchFamily="18" charset="0"/>
              </a:rPr>
              <a:t>-mission (emancipation of a slave), which confirms the daytime writing, as the Sabbath would not be a proper time for this legal document to be written.</a:t>
            </a:r>
          </a:p>
        </p:txBody>
      </p:sp>
      <p:sp>
        <p:nvSpPr>
          <p:cNvPr id="21" name="Rectangle 20"/>
          <p:cNvSpPr/>
          <p:nvPr/>
        </p:nvSpPr>
        <p:spPr>
          <a:xfrm>
            <a:off x="3562350"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50000"/>
                </a:schemeClr>
              </a:solidFill>
            </a:endParaRPr>
          </a:p>
        </p:txBody>
      </p:sp>
      <p:sp>
        <p:nvSpPr>
          <p:cNvPr id="22" name="Rectangle 21"/>
          <p:cNvSpPr/>
          <p:nvPr/>
        </p:nvSpPr>
        <p:spPr>
          <a:xfrm>
            <a:off x="4781550"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23, 427 BC</a:t>
            </a:r>
            <a:endParaRPr lang="en-US" sz="1200" dirty="0">
              <a:solidFill>
                <a:schemeClr val="bg2"/>
              </a:solidFill>
            </a:endParaRPr>
          </a:p>
        </p:txBody>
      </p:sp>
      <p:sp>
        <p:nvSpPr>
          <p:cNvPr id="23" name="Rectangle 22"/>
          <p:cNvSpPr/>
          <p:nvPr/>
        </p:nvSpPr>
        <p:spPr>
          <a:xfrm>
            <a:off x="6019800"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schemeClr val="bg1"/>
              </a:solidFill>
            </a:endParaRPr>
          </a:p>
        </p:txBody>
      </p:sp>
      <p:sp>
        <p:nvSpPr>
          <p:cNvPr id="24" name="Rectangle 23"/>
          <p:cNvSpPr/>
          <p:nvPr/>
        </p:nvSpPr>
        <p:spPr>
          <a:xfrm>
            <a:off x="7239000"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24, 42</a:t>
            </a:r>
            <a:r>
              <a:rPr lang="en-US" sz="1200" dirty="0">
                <a:solidFill>
                  <a:schemeClr val="bg2"/>
                </a:solidFill>
              </a:rPr>
              <a:t>7</a:t>
            </a:r>
            <a:r>
              <a:rPr lang="en-US" sz="1200" dirty="0" smtClean="0">
                <a:solidFill>
                  <a:schemeClr val="bg2"/>
                </a:solidFill>
              </a:rPr>
              <a:t> BC</a:t>
            </a:r>
            <a:endParaRPr lang="en-US" sz="1200" dirty="0">
              <a:solidFill>
                <a:schemeClr val="bg2"/>
              </a:solidFill>
            </a:endParaRPr>
          </a:p>
        </p:txBody>
      </p:sp>
      <p:sp>
        <p:nvSpPr>
          <p:cNvPr id="25" name="Rectangle 24"/>
          <p:cNvSpPr/>
          <p:nvPr/>
        </p:nvSpPr>
        <p:spPr>
          <a:xfrm>
            <a:off x="1123950"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p:txBody>
      </p:sp>
      <p:sp>
        <p:nvSpPr>
          <p:cNvPr id="26" name="Rectangle 25"/>
          <p:cNvSpPr/>
          <p:nvPr/>
        </p:nvSpPr>
        <p:spPr>
          <a:xfrm>
            <a:off x="2343150"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22, 427 BC</a:t>
            </a:r>
            <a:endParaRPr lang="en-US" sz="1200" dirty="0">
              <a:solidFill>
                <a:schemeClr val="bg2"/>
              </a:solidFill>
            </a:endParaRPr>
          </a:p>
        </p:txBody>
      </p:sp>
      <p:sp>
        <p:nvSpPr>
          <p:cNvPr id="27" name="Flowchart: Connector 26"/>
          <p:cNvSpPr/>
          <p:nvPr/>
        </p:nvSpPr>
        <p:spPr>
          <a:xfrm>
            <a:off x="1866900" y="482714"/>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2:39</a:t>
            </a:r>
          </a:p>
          <a:p>
            <a:pPr algn="ctr"/>
            <a:r>
              <a:rPr lang="en-US" sz="1200" b="1" dirty="0" smtClean="0"/>
              <a:t>UT</a:t>
            </a:r>
            <a:endParaRPr lang="en-US" sz="1200" b="1" dirty="0"/>
          </a:p>
        </p:txBody>
      </p:sp>
      <p:sp>
        <p:nvSpPr>
          <p:cNvPr id="33" name="Rectangle 32">
            <a:hlinkClick r:id="rId3" tooltip="Egyptian date calendar converter"/>
          </p:cNvPr>
          <p:cNvSpPr/>
          <p:nvPr/>
        </p:nvSpPr>
        <p:spPr>
          <a:xfrm>
            <a:off x="7374469" y="4267200"/>
            <a:ext cx="803275" cy="533400"/>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r>
              <a:rPr lang="en-US" baseline="30000" dirty="0" smtClean="0">
                <a:solidFill>
                  <a:schemeClr val="tx1"/>
                </a:solidFill>
              </a:rPr>
              <a:t>th</a:t>
            </a:r>
            <a:r>
              <a:rPr lang="en-US" dirty="0" smtClean="0">
                <a:solidFill>
                  <a:schemeClr val="tx1"/>
                </a:solidFill>
              </a:rPr>
              <a:t> </a:t>
            </a:r>
            <a:endParaRPr lang="en-US" dirty="0">
              <a:solidFill>
                <a:schemeClr val="tx1"/>
              </a:solidFill>
            </a:endParaRPr>
          </a:p>
        </p:txBody>
      </p:sp>
      <p:sp>
        <p:nvSpPr>
          <p:cNvPr id="35" name="Rectangle 34"/>
          <p:cNvSpPr/>
          <p:nvPr/>
        </p:nvSpPr>
        <p:spPr>
          <a:xfrm>
            <a:off x="7028391" y="4270377"/>
            <a:ext cx="803275" cy="533400"/>
          </a:xfrm>
          <a:prstGeom prst="rect">
            <a:avLst/>
          </a:prstGeom>
          <a:solidFill>
            <a:schemeClr val="tx2">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20</a:t>
            </a:r>
            <a:r>
              <a:rPr lang="en-US" baseline="30000" dirty="0" smtClean="0">
                <a:solidFill>
                  <a:schemeClr val="tx1"/>
                </a:solidFill>
              </a:rPr>
              <a:t>th</a:t>
            </a:r>
            <a:r>
              <a:rPr lang="en-US" dirty="0" smtClean="0">
                <a:solidFill>
                  <a:schemeClr val="tx1"/>
                </a:solidFill>
              </a:rPr>
              <a:t> </a:t>
            </a:r>
            <a:endParaRPr lang="en-US" dirty="0">
              <a:solidFill>
                <a:schemeClr val="tx1"/>
              </a:solidFill>
            </a:endParaRPr>
          </a:p>
        </p:txBody>
      </p:sp>
      <p:sp>
        <p:nvSpPr>
          <p:cNvPr id="40" name="TextBox 39"/>
          <p:cNvSpPr txBox="1"/>
          <p:nvPr/>
        </p:nvSpPr>
        <p:spPr>
          <a:xfrm>
            <a:off x="2743200" y="5638800"/>
            <a:ext cx="6000750" cy="1015663"/>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The 7</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of </a:t>
            </a:r>
            <a:r>
              <a:rPr lang="en-US" sz="1200" dirty="0" err="1" smtClean="0">
                <a:solidFill>
                  <a:schemeClr val="bg1"/>
                </a:solidFill>
                <a:latin typeface="Times New Roman" pitchFamily="18" charset="0"/>
                <a:cs typeface="Times New Roman" pitchFamily="18" charset="0"/>
              </a:rPr>
              <a:t>Phamenoth</a:t>
            </a:r>
            <a:r>
              <a:rPr lang="en-US" sz="1200" dirty="0" smtClean="0">
                <a:solidFill>
                  <a:schemeClr val="bg1"/>
                </a:solidFill>
                <a:latin typeface="Times New Roman" pitchFamily="18" charset="0"/>
                <a:cs typeface="Times New Roman" pitchFamily="18" charset="0"/>
              </a:rPr>
              <a:t> cannot be moved back a day at all due to the fixed nature of the Egyptian calendar each year. The 20</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of Sivan cannot be moved forward without causing the first sighted moon to be missed OR the writing of a legal document to happen on the Sabbath. This makes it 99.99% likely that the document was written Friday afternoon according to the date given by the first visible new moon.</a:t>
            </a:r>
          </a:p>
        </p:txBody>
      </p:sp>
      <p:sp>
        <p:nvSpPr>
          <p:cNvPr id="41" name="TextBox 40"/>
          <p:cNvSpPr txBox="1"/>
          <p:nvPr/>
        </p:nvSpPr>
        <p:spPr>
          <a:xfrm>
            <a:off x="381000" y="4572944"/>
            <a:ext cx="2209800" cy="1200329"/>
          </a:xfrm>
          <a:prstGeom prst="rect">
            <a:avLst/>
          </a:prstGeom>
          <a:solidFill>
            <a:schemeClr val="tx2">
              <a:lumMod val="75000"/>
            </a:schemeClr>
          </a:solidFill>
        </p:spPr>
        <p:txBody>
          <a:bodyPr wrap="square" rtlCol="0">
            <a:spAutoFit/>
          </a:bodyPr>
          <a:lstStyle/>
          <a:p>
            <a:pPr algn="just"/>
            <a:r>
              <a:rPr lang="en-US" sz="1200" dirty="0" err="1" smtClean="0">
                <a:solidFill>
                  <a:schemeClr val="bg1"/>
                </a:solidFill>
                <a:latin typeface="Times New Roman" pitchFamily="18" charset="0"/>
                <a:cs typeface="Times New Roman" pitchFamily="18" charset="0"/>
              </a:rPr>
              <a:t>Sreen</a:t>
            </a:r>
            <a:r>
              <a:rPr lang="en-US" sz="1200" dirty="0" smtClean="0">
                <a:solidFill>
                  <a:schemeClr val="bg1"/>
                </a:solidFill>
                <a:latin typeface="Times New Roman" pitchFamily="18" charset="0"/>
                <a:cs typeface="Times New Roman" pitchFamily="18" charset="0"/>
              </a:rPr>
              <a:t> shot from the Scroll Charts, Artaxerxes reign. The year matches are also very important to confirming the reign of this king, and also the dating of Daniel 9.</a:t>
            </a:r>
          </a:p>
        </p:txBody>
      </p:sp>
      <p:grpSp>
        <p:nvGrpSpPr>
          <p:cNvPr id="28" name="Group 27"/>
          <p:cNvGrpSpPr/>
          <p:nvPr/>
        </p:nvGrpSpPr>
        <p:grpSpPr>
          <a:xfrm rot="3019548">
            <a:off x="6058090" y="466071"/>
            <a:ext cx="403303" cy="387955"/>
            <a:chOff x="5905500" y="390525"/>
            <a:chExt cx="342900" cy="285750"/>
          </a:xfrm>
        </p:grpSpPr>
        <p:sp>
          <p:nvSpPr>
            <p:cNvPr id="29" name="Flowchart: Connector 28"/>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235" r="20892" b="74870"/>
          <a:stretch/>
        </p:blipFill>
        <p:spPr bwMode="auto">
          <a:xfrm>
            <a:off x="3793066" y="1521619"/>
            <a:ext cx="4207934" cy="45958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grpSp>
        <p:nvGrpSpPr>
          <p:cNvPr id="9" name="Group 8"/>
          <p:cNvGrpSpPr/>
          <p:nvPr/>
        </p:nvGrpSpPr>
        <p:grpSpPr>
          <a:xfrm>
            <a:off x="381000" y="3241675"/>
            <a:ext cx="682626" cy="1190625"/>
            <a:chOff x="381000" y="3241675"/>
            <a:chExt cx="682626" cy="1190625"/>
          </a:xfrm>
        </p:grpSpPr>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5277" r="29445"/>
            <a:stretch/>
          </p:blipFill>
          <p:spPr bwMode="auto">
            <a:xfrm>
              <a:off x="381000" y="3241675"/>
              <a:ext cx="26881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4280" t="11051" r="19876" b="21744"/>
            <a:stretch/>
          </p:blipFill>
          <p:spPr bwMode="auto">
            <a:xfrm>
              <a:off x="654050" y="3241675"/>
              <a:ext cx="409576"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Straight Arrow Connector 12"/>
          <p:cNvCxnSpPr>
            <a:stCxn id="1027" idx="2"/>
          </p:cNvCxnSpPr>
          <p:nvPr/>
        </p:nvCxnSpPr>
        <p:spPr>
          <a:xfrm flipH="1">
            <a:off x="1063626" y="1981200"/>
            <a:ext cx="4833407" cy="1600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027" idx="2"/>
          </p:cNvCxnSpPr>
          <p:nvPr/>
        </p:nvCxnSpPr>
        <p:spPr>
          <a:xfrm>
            <a:off x="5897033" y="1981200"/>
            <a:ext cx="1646767" cy="2209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10739" y="2293620"/>
            <a:ext cx="371168" cy="184666"/>
          </a:xfrm>
          <a:prstGeom prst="rect">
            <a:avLst/>
          </a:prstGeom>
          <a:solidFill>
            <a:schemeClr val="bg1"/>
          </a:solidFill>
        </p:spPr>
        <p:txBody>
          <a:bodyPr wrap="square" lIns="0" tIns="0" rIns="0" bIns="0" rtlCol="0">
            <a:spAutoFit/>
          </a:bodyPr>
          <a:lstStyle/>
          <a:p>
            <a:pPr algn="ctr"/>
            <a:r>
              <a:rPr lang="en-US" sz="1200" b="1" dirty="0" smtClean="0"/>
              <a:t>3713</a:t>
            </a:r>
            <a:endParaRPr lang="en-US" sz="1200" b="1" dirty="0"/>
          </a:p>
        </p:txBody>
      </p:sp>
    </p:spTree>
    <p:extLst>
      <p:ext uri="{BB962C8B-B14F-4D97-AF65-F5344CB8AC3E}">
        <p14:creationId xmlns:p14="http://schemas.microsoft.com/office/powerpoint/2010/main" val="153699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0-#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0-#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0-#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0-#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3" grpId="0" animBg="1"/>
      <p:bldP spid="24" grpId="0" animBg="1"/>
      <p:bldP spid="25" grpId="0" animBg="1"/>
      <p:bldP spid="26" grpId="0" animBg="1"/>
      <p:bldP spid="27" grpId="0" animBg="1"/>
      <p:bldP spid="40" grpId="0" animBg="1"/>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0"/>
            <a:ext cx="5867400" cy="523220"/>
          </a:xfrm>
          <a:prstGeom prst="rect">
            <a:avLst/>
          </a:prstGeom>
          <a:noFill/>
        </p:spPr>
        <p:txBody>
          <a:bodyPr wrap="square" rtlCol="0">
            <a:spAutoFit/>
          </a:bodyPr>
          <a:lstStyle/>
          <a:p>
            <a:r>
              <a:rPr lang="en-US" sz="2800" dirty="0" smtClean="0"/>
              <a:t>The Elephantine Papyri, </a:t>
            </a:r>
            <a:r>
              <a:rPr lang="en-US" sz="2800" dirty="0" err="1" smtClean="0"/>
              <a:t>Kraeling</a:t>
            </a:r>
            <a:r>
              <a:rPr lang="en-US" sz="2800" dirty="0" smtClean="0"/>
              <a:t> 5</a:t>
            </a:r>
            <a:endParaRPr lang="en-US" sz="2800" dirty="0"/>
          </a:p>
        </p:txBody>
      </p:sp>
      <p:sp>
        <p:nvSpPr>
          <p:cNvPr id="21" name="Rectangle 20"/>
          <p:cNvSpPr/>
          <p:nvPr/>
        </p:nvSpPr>
        <p:spPr>
          <a:xfrm>
            <a:off x="3562350"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50000"/>
                </a:schemeClr>
              </a:solidFill>
            </a:endParaRPr>
          </a:p>
        </p:txBody>
      </p:sp>
      <p:sp>
        <p:nvSpPr>
          <p:cNvPr id="22" name="Rectangle 21"/>
          <p:cNvSpPr/>
          <p:nvPr/>
        </p:nvSpPr>
        <p:spPr>
          <a:xfrm>
            <a:off x="4781550"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23, 427 BC</a:t>
            </a:r>
            <a:endParaRPr lang="en-US" sz="1200" dirty="0">
              <a:solidFill>
                <a:schemeClr val="bg2"/>
              </a:solidFill>
            </a:endParaRPr>
          </a:p>
        </p:txBody>
      </p:sp>
      <p:sp>
        <p:nvSpPr>
          <p:cNvPr id="23" name="Rectangle 22"/>
          <p:cNvSpPr/>
          <p:nvPr/>
        </p:nvSpPr>
        <p:spPr>
          <a:xfrm>
            <a:off x="6019800"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schemeClr val="bg1"/>
              </a:solidFill>
            </a:endParaRPr>
          </a:p>
        </p:txBody>
      </p:sp>
      <p:sp>
        <p:nvSpPr>
          <p:cNvPr id="24" name="Rectangle 23"/>
          <p:cNvSpPr/>
          <p:nvPr/>
        </p:nvSpPr>
        <p:spPr>
          <a:xfrm>
            <a:off x="7239000"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24, 42</a:t>
            </a:r>
            <a:r>
              <a:rPr lang="en-US" sz="1200" dirty="0">
                <a:solidFill>
                  <a:schemeClr val="bg2"/>
                </a:solidFill>
              </a:rPr>
              <a:t>7</a:t>
            </a:r>
            <a:r>
              <a:rPr lang="en-US" sz="1200" dirty="0" smtClean="0">
                <a:solidFill>
                  <a:schemeClr val="bg2"/>
                </a:solidFill>
              </a:rPr>
              <a:t> BC</a:t>
            </a:r>
            <a:endParaRPr lang="en-US" sz="1200" dirty="0">
              <a:solidFill>
                <a:schemeClr val="bg2"/>
              </a:solidFill>
            </a:endParaRPr>
          </a:p>
        </p:txBody>
      </p:sp>
      <p:sp>
        <p:nvSpPr>
          <p:cNvPr id="25" name="Rectangle 24"/>
          <p:cNvSpPr/>
          <p:nvPr/>
        </p:nvSpPr>
        <p:spPr>
          <a:xfrm>
            <a:off x="1123950"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p:txBody>
      </p:sp>
      <p:sp>
        <p:nvSpPr>
          <p:cNvPr id="26" name="Rectangle 25"/>
          <p:cNvSpPr/>
          <p:nvPr/>
        </p:nvSpPr>
        <p:spPr>
          <a:xfrm>
            <a:off x="2343150"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22, 427 BC</a:t>
            </a:r>
            <a:endParaRPr lang="en-US" sz="1200" dirty="0">
              <a:solidFill>
                <a:schemeClr val="bg2"/>
              </a:solidFill>
            </a:endParaRPr>
          </a:p>
        </p:txBody>
      </p:sp>
      <p:sp>
        <p:nvSpPr>
          <p:cNvPr id="27" name="Flowchart: Connector 26"/>
          <p:cNvSpPr/>
          <p:nvPr/>
        </p:nvSpPr>
        <p:spPr>
          <a:xfrm>
            <a:off x="1866900" y="482714"/>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2:39</a:t>
            </a:r>
          </a:p>
          <a:p>
            <a:pPr algn="ctr"/>
            <a:r>
              <a:rPr lang="en-US" sz="1200" b="1" dirty="0" smtClean="0"/>
              <a:t>UT</a:t>
            </a:r>
            <a:endParaRPr lang="en-US" sz="1200" b="1" dirty="0"/>
          </a:p>
        </p:txBody>
      </p:sp>
      <p:sp>
        <p:nvSpPr>
          <p:cNvPr id="41" name="TextBox 40"/>
          <p:cNvSpPr txBox="1"/>
          <p:nvPr/>
        </p:nvSpPr>
        <p:spPr>
          <a:xfrm>
            <a:off x="381000" y="4572944"/>
            <a:ext cx="2209800" cy="1200329"/>
          </a:xfrm>
          <a:prstGeom prst="rect">
            <a:avLst/>
          </a:prstGeom>
          <a:solidFill>
            <a:schemeClr val="tx2">
              <a:lumMod val="75000"/>
            </a:schemeClr>
          </a:solidFill>
        </p:spPr>
        <p:txBody>
          <a:bodyPr wrap="square" rtlCol="0">
            <a:spAutoFit/>
          </a:bodyPr>
          <a:lstStyle/>
          <a:p>
            <a:pPr algn="just"/>
            <a:r>
              <a:rPr lang="en-US" sz="1200" dirty="0" err="1" smtClean="0">
                <a:solidFill>
                  <a:schemeClr val="bg1"/>
                </a:solidFill>
                <a:latin typeface="Times New Roman" pitchFamily="18" charset="0"/>
                <a:cs typeface="Times New Roman" pitchFamily="18" charset="0"/>
              </a:rPr>
              <a:t>Sreen</a:t>
            </a:r>
            <a:r>
              <a:rPr lang="en-US" sz="1200" dirty="0" smtClean="0">
                <a:solidFill>
                  <a:schemeClr val="bg1"/>
                </a:solidFill>
                <a:latin typeface="Times New Roman" pitchFamily="18" charset="0"/>
                <a:cs typeface="Times New Roman" pitchFamily="18" charset="0"/>
              </a:rPr>
              <a:t> shot from the Scroll Charts, Artaxerxes reign. The year matches are also very important to confirming the reign of this king, and also the dating of Daniel 9.</a:t>
            </a:r>
          </a:p>
        </p:txBody>
      </p:sp>
      <p:grpSp>
        <p:nvGrpSpPr>
          <p:cNvPr id="28" name="Group 27"/>
          <p:cNvGrpSpPr/>
          <p:nvPr/>
        </p:nvGrpSpPr>
        <p:grpSpPr>
          <a:xfrm rot="3019548">
            <a:off x="6058090" y="466071"/>
            <a:ext cx="403303" cy="387955"/>
            <a:chOff x="5905500" y="390525"/>
            <a:chExt cx="342900" cy="285750"/>
          </a:xfrm>
        </p:grpSpPr>
        <p:sp>
          <p:nvSpPr>
            <p:cNvPr id="29" name="Flowchart: Connector 28"/>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276224" y="1490109"/>
            <a:ext cx="8467726" cy="4524315"/>
          </a:xfrm>
          <a:prstGeom prst="rect">
            <a:avLst/>
          </a:prstGeom>
          <a:solidFill>
            <a:schemeClr val="tx2">
              <a:lumMod val="75000"/>
            </a:schemeClr>
          </a:solidFill>
        </p:spPr>
        <p:txBody>
          <a:bodyPr wrap="square" rtlCol="0">
            <a:spAutoFit/>
          </a:bodyPr>
          <a:lstStyle/>
          <a:p>
            <a:pPr algn="just"/>
            <a:r>
              <a:rPr lang="en-US" sz="1200" dirty="0">
                <a:solidFill>
                  <a:schemeClr val="bg1"/>
                </a:solidFill>
                <a:latin typeface="Times New Roman" pitchFamily="18" charset="0"/>
                <a:cs typeface="Times New Roman" pitchFamily="18" charset="0"/>
              </a:rPr>
              <a:t>1 On the 20th of </a:t>
            </a:r>
            <a:r>
              <a:rPr lang="en-US" sz="1200" dirty="0" err="1">
                <a:solidFill>
                  <a:schemeClr val="bg1"/>
                </a:solidFill>
                <a:latin typeface="Times New Roman" pitchFamily="18" charset="0"/>
                <a:cs typeface="Times New Roman" pitchFamily="18" charset="0"/>
              </a:rPr>
              <a:t>Siwan</a:t>
            </a:r>
            <a:r>
              <a:rPr lang="en-US" sz="1200" dirty="0">
                <a:solidFill>
                  <a:schemeClr val="bg1"/>
                </a:solidFill>
                <a:latin typeface="Times New Roman" pitchFamily="18" charset="0"/>
                <a:cs typeface="Times New Roman" pitchFamily="18" charset="0"/>
              </a:rPr>
              <a:t>, that is the 7th day of </a:t>
            </a:r>
            <a:r>
              <a:rPr lang="en-US" sz="1200" dirty="0" err="1">
                <a:solidFill>
                  <a:schemeClr val="bg1"/>
                </a:solidFill>
                <a:latin typeface="Times New Roman" pitchFamily="18" charset="0"/>
                <a:cs typeface="Times New Roman" pitchFamily="18" charset="0"/>
              </a:rPr>
              <a:t>Phamenoth</a:t>
            </a:r>
            <a:r>
              <a:rPr lang="en-US" sz="1200" dirty="0">
                <a:solidFill>
                  <a:schemeClr val="bg1"/>
                </a:solidFill>
                <a:latin typeface="Times New Roman" pitchFamily="18" charset="0"/>
                <a:cs typeface="Times New Roman" pitchFamily="18" charset="0"/>
              </a:rPr>
              <a:t>, the year 38 of King Artaxerxes - at that time, 2 </a:t>
            </a:r>
            <a:r>
              <a:rPr lang="en-US" sz="1200" dirty="0" err="1">
                <a:solidFill>
                  <a:schemeClr val="bg1"/>
                </a:solidFill>
                <a:latin typeface="Times New Roman" pitchFamily="18" charset="0"/>
                <a:cs typeface="Times New Roman" pitchFamily="18" charset="0"/>
              </a:rPr>
              <a:t>Meshullam</a:t>
            </a:r>
            <a:r>
              <a:rPr lang="en-US" sz="1200" dirty="0">
                <a:solidFill>
                  <a:schemeClr val="bg1"/>
                </a:solidFill>
                <a:latin typeface="Times New Roman" pitchFamily="18" charset="0"/>
                <a:cs typeface="Times New Roman" pitchFamily="18" charset="0"/>
              </a:rPr>
              <a:t> son of </a:t>
            </a:r>
            <a:r>
              <a:rPr lang="en-US" sz="1200" dirty="0" err="1">
                <a:solidFill>
                  <a:schemeClr val="bg1"/>
                </a:solidFill>
                <a:latin typeface="Times New Roman" pitchFamily="18" charset="0"/>
                <a:cs typeface="Times New Roman" pitchFamily="18" charset="0"/>
              </a:rPr>
              <a:t>Zakkur</a:t>
            </a:r>
            <a:r>
              <a:rPr lang="en-US" sz="1200" dirty="0">
                <a:solidFill>
                  <a:schemeClr val="bg1"/>
                </a:solidFill>
                <a:latin typeface="Times New Roman" pitchFamily="18" charset="0"/>
                <a:cs typeface="Times New Roman" pitchFamily="18" charset="0"/>
              </a:rPr>
              <a:t>, a Jew of the fortress Elephantine, of the detachment of </a:t>
            </a:r>
            <a:r>
              <a:rPr lang="en-US" sz="1200" dirty="0" err="1">
                <a:solidFill>
                  <a:schemeClr val="bg1"/>
                </a:solidFill>
                <a:latin typeface="Times New Roman" pitchFamily="18" charset="0"/>
                <a:cs typeface="Times New Roman" pitchFamily="18" charset="0"/>
              </a:rPr>
              <a:t>Arpakhu</a:t>
            </a:r>
            <a:r>
              <a:rPr lang="en-US" sz="1200" dirty="0">
                <a:solidFill>
                  <a:schemeClr val="bg1"/>
                </a:solidFill>
                <a:latin typeface="Times New Roman" pitchFamily="18" charset="0"/>
                <a:cs typeface="Times New Roman" pitchFamily="18" charset="0"/>
              </a:rPr>
              <a:t> said to the woman </a:t>
            </a:r>
            <a:r>
              <a:rPr lang="en-US" sz="1200" dirty="0" err="1">
                <a:solidFill>
                  <a:schemeClr val="bg1"/>
                </a:solidFill>
                <a:latin typeface="Times New Roman" pitchFamily="18" charset="0"/>
                <a:cs typeface="Times New Roman" pitchFamily="18" charset="0"/>
              </a:rPr>
              <a:t>Tapmut</a:t>
            </a:r>
            <a:r>
              <a:rPr lang="en-US" sz="1200" dirty="0">
                <a:solidFill>
                  <a:schemeClr val="bg1"/>
                </a:solidFill>
                <a:latin typeface="Times New Roman" pitchFamily="18" charset="0"/>
                <a:cs typeface="Times New Roman" pitchFamily="18" charset="0"/>
              </a:rPr>
              <a:t> (as she is called), 3 his slave, who has on her right hand the marking "Of </a:t>
            </a:r>
            <a:r>
              <a:rPr lang="en-US" sz="1200" dirty="0" err="1">
                <a:solidFill>
                  <a:schemeClr val="bg1"/>
                </a:solidFill>
                <a:latin typeface="Times New Roman" pitchFamily="18" charset="0"/>
                <a:cs typeface="Times New Roman" pitchFamily="18" charset="0"/>
              </a:rPr>
              <a:t>Meshullam</a:t>
            </a:r>
            <a:r>
              <a:rPr lang="en-US" sz="1200" dirty="0">
                <a:solidFill>
                  <a:schemeClr val="bg1"/>
                </a:solidFill>
                <a:latin typeface="Times New Roman" pitchFamily="18" charset="0"/>
                <a:cs typeface="Times New Roman" pitchFamily="18" charset="0"/>
              </a:rPr>
              <a:t>", as follows: I have taken kindly thought of you 4 in my lifetime. I hereby declare you released at my death and likewise declare released the daughter </a:t>
            </a:r>
            <a:r>
              <a:rPr lang="en-US" sz="1200" dirty="0" err="1">
                <a:solidFill>
                  <a:schemeClr val="bg1"/>
                </a:solidFill>
                <a:latin typeface="Times New Roman" pitchFamily="18" charset="0"/>
                <a:cs typeface="Times New Roman" pitchFamily="18" charset="0"/>
              </a:rPr>
              <a:t>Yehoyishma</a:t>
            </a:r>
            <a:r>
              <a:rPr lang="en-US" sz="1200" dirty="0">
                <a:solidFill>
                  <a:schemeClr val="bg1"/>
                </a:solidFill>
                <a:latin typeface="Times New Roman" pitchFamily="18" charset="0"/>
                <a:cs typeface="Times New Roman" pitchFamily="18" charset="0"/>
              </a:rPr>
              <a:t>' (as she is called) whom 5 you have borne to me.</a:t>
            </a:r>
          </a:p>
          <a:p>
            <a:pPr algn="just"/>
            <a:r>
              <a:rPr lang="en-US" sz="1200" dirty="0">
                <a:solidFill>
                  <a:schemeClr val="bg1"/>
                </a:solidFill>
                <a:latin typeface="Times New Roman" pitchFamily="18" charset="0"/>
                <a:cs typeface="Times New Roman" pitchFamily="18" charset="0"/>
              </a:rPr>
              <a:t>No son or daughter, close or distant relative, kinsman, or clansman of mine 6 has any right to you or to the daughter </a:t>
            </a:r>
            <a:r>
              <a:rPr lang="en-US" sz="1200" dirty="0" err="1">
                <a:solidFill>
                  <a:schemeClr val="bg1"/>
                </a:solidFill>
                <a:latin typeface="Times New Roman" pitchFamily="18" charset="0"/>
                <a:cs typeface="Times New Roman" pitchFamily="18" charset="0"/>
              </a:rPr>
              <a:t>Yehoyishma</a:t>
            </a:r>
            <a:r>
              <a:rPr lang="en-US" sz="1200" dirty="0">
                <a:solidFill>
                  <a:schemeClr val="bg1"/>
                </a:solidFill>
                <a:latin typeface="Times New Roman" pitchFamily="18" charset="0"/>
                <a:cs typeface="Times New Roman" pitchFamily="18" charset="0"/>
              </a:rPr>
              <a:t>' whom you have borne to me; none has any right 7 to mark you or to deliver you as a payment of money. Whoever attempts such action against you or the daughter </a:t>
            </a:r>
            <a:r>
              <a:rPr lang="en-US" sz="1200" dirty="0" err="1">
                <a:solidFill>
                  <a:schemeClr val="bg1"/>
                </a:solidFill>
                <a:latin typeface="Times New Roman" pitchFamily="18" charset="0"/>
                <a:cs typeface="Times New Roman" pitchFamily="18" charset="0"/>
              </a:rPr>
              <a:t>Yehoyishma</a:t>
            </a:r>
            <a:r>
              <a:rPr lang="en-US" sz="1200" dirty="0">
                <a:solidFill>
                  <a:schemeClr val="bg1"/>
                </a:solidFill>
                <a:latin typeface="Times New Roman" pitchFamily="18" charset="0"/>
                <a:cs typeface="Times New Roman" pitchFamily="18" charset="0"/>
              </a:rPr>
              <a:t>' 8 whom you have borne to me must pay you a fine of 50 </a:t>
            </a:r>
            <a:r>
              <a:rPr lang="en-US" sz="1200" dirty="0" err="1">
                <a:solidFill>
                  <a:schemeClr val="bg1"/>
                </a:solidFill>
                <a:latin typeface="Times New Roman" pitchFamily="18" charset="0"/>
                <a:cs typeface="Times New Roman" pitchFamily="18" charset="0"/>
              </a:rPr>
              <a:t>karsh</a:t>
            </a:r>
            <a:r>
              <a:rPr lang="en-US" sz="1200" dirty="0">
                <a:solidFill>
                  <a:schemeClr val="bg1"/>
                </a:solidFill>
                <a:latin typeface="Times New Roman" pitchFamily="18" charset="0"/>
                <a:cs typeface="Times New Roman" pitchFamily="18" charset="0"/>
              </a:rPr>
              <a:t> of silver by the king's weights. You are released, with your daughter </a:t>
            </a:r>
            <a:r>
              <a:rPr lang="en-US" sz="1200" dirty="0" err="1">
                <a:solidFill>
                  <a:schemeClr val="bg1"/>
                </a:solidFill>
                <a:latin typeface="Times New Roman" pitchFamily="18" charset="0"/>
                <a:cs typeface="Times New Roman" pitchFamily="18" charset="0"/>
              </a:rPr>
              <a:t>Yehoyishma</a:t>
            </a:r>
            <a:r>
              <a:rPr lang="en-US" sz="1200" dirty="0">
                <a:solidFill>
                  <a:schemeClr val="bg1"/>
                </a:solidFill>
                <a:latin typeface="Times New Roman" pitchFamily="18" charset="0"/>
                <a:cs typeface="Times New Roman" pitchFamily="18" charset="0"/>
              </a:rPr>
              <a:t>', from the shade for the sun, and no other man is master 10 of you or your daughter </a:t>
            </a:r>
            <a:r>
              <a:rPr lang="en-US" sz="1200" dirty="0" err="1">
                <a:solidFill>
                  <a:schemeClr val="bg1"/>
                </a:solidFill>
                <a:latin typeface="Times New Roman" pitchFamily="18" charset="0"/>
                <a:cs typeface="Times New Roman" pitchFamily="18" charset="0"/>
              </a:rPr>
              <a:t>Yehoyishma</a:t>
            </a:r>
            <a:r>
              <a:rPr lang="en-US" sz="1200" dirty="0">
                <a:solidFill>
                  <a:schemeClr val="bg1"/>
                </a:solidFill>
                <a:latin typeface="Times New Roman" pitchFamily="18" charset="0"/>
                <a:cs typeface="Times New Roman" pitchFamily="18" charset="0"/>
              </a:rPr>
              <a:t>'. You are released for God. 	</a:t>
            </a:r>
          </a:p>
          <a:p>
            <a:pPr algn="just"/>
            <a:r>
              <a:rPr lang="en-US" sz="1200" dirty="0">
                <a:solidFill>
                  <a:schemeClr val="bg1"/>
                </a:solidFill>
                <a:latin typeface="Times New Roman" pitchFamily="18" charset="0"/>
                <a:cs typeface="Times New Roman" pitchFamily="18" charset="0"/>
              </a:rPr>
              <a:t>	</a:t>
            </a:r>
          </a:p>
          <a:p>
            <a:pPr algn="just"/>
            <a:r>
              <a:rPr lang="en-US" sz="1200" dirty="0">
                <a:solidFill>
                  <a:schemeClr val="bg1"/>
                </a:solidFill>
                <a:latin typeface="Times New Roman" pitchFamily="18" charset="0"/>
                <a:cs typeface="Times New Roman" pitchFamily="18" charset="0"/>
              </a:rPr>
              <a:t>11 And </a:t>
            </a:r>
            <a:r>
              <a:rPr lang="en-US" sz="1200" dirty="0" err="1">
                <a:solidFill>
                  <a:schemeClr val="bg1"/>
                </a:solidFill>
                <a:latin typeface="Times New Roman" pitchFamily="18" charset="0"/>
                <a:cs typeface="Times New Roman" pitchFamily="18" charset="0"/>
              </a:rPr>
              <a:t>Tapmut</a:t>
            </a:r>
            <a:r>
              <a:rPr lang="en-US" sz="1200" dirty="0">
                <a:solidFill>
                  <a:schemeClr val="bg1"/>
                </a:solidFill>
                <a:latin typeface="Times New Roman" pitchFamily="18" charset="0"/>
                <a:cs typeface="Times New Roman" pitchFamily="18" charset="0"/>
              </a:rPr>
              <a:t> and her daughter </a:t>
            </a:r>
            <a:r>
              <a:rPr lang="en-US" sz="1200" dirty="0" err="1">
                <a:solidFill>
                  <a:schemeClr val="bg1"/>
                </a:solidFill>
                <a:latin typeface="Times New Roman" pitchFamily="18" charset="0"/>
                <a:cs typeface="Times New Roman" pitchFamily="18" charset="0"/>
              </a:rPr>
              <a:t>Yehoyishma</a:t>
            </a:r>
            <a:r>
              <a:rPr lang="en-US" sz="1200" dirty="0">
                <a:solidFill>
                  <a:schemeClr val="bg1"/>
                </a:solidFill>
                <a:latin typeface="Times New Roman" pitchFamily="18" charset="0"/>
                <a:cs typeface="Times New Roman" pitchFamily="18" charset="0"/>
              </a:rPr>
              <a:t>' declared: We shall serve you [a]s a son or daughter supports his or her father 12 as long as you live; and when you die, we shall support your son </a:t>
            </a:r>
            <a:r>
              <a:rPr lang="en-US" sz="1200" dirty="0" err="1">
                <a:solidFill>
                  <a:schemeClr val="bg1"/>
                </a:solidFill>
                <a:latin typeface="Times New Roman" pitchFamily="18" charset="0"/>
                <a:cs typeface="Times New Roman" pitchFamily="18" charset="0"/>
              </a:rPr>
              <a:t>Zakkur</a:t>
            </a:r>
            <a:r>
              <a:rPr lang="en-US" sz="1200" dirty="0">
                <a:solidFill>
                  <a:schemeClr val="bg1"/>
                </a:solidFill>
                <a:latin typeface="Times New Roman" pitchFamily="18" charset="0"/>
                <a:cs typeface="Times New Roman" pitchFamily="18" charset="0"/>
              </a:rPr>
              <a:t> like a son who supports his father, just as we shall have been doing 13 for you while you were alive. (....) If we ever say, "We will not support you as a son supports 14 his father, and your son </a:t>
            </a:r>
            <a:r>
              <a:rPr lang="en-US" sz="1200" dirty="0" err="1">
                <a:solidFill>
                  <a:schemeClr val="bg1"/>
                </a:solidFill>
                <a:latin typeface="Times New Roman" pitchFamily="18" charset="0"/>
                <a:cs typeface="Times New Roman" pitchFamily="18" charset="0"/>
              </a:rPr>
              <a:t>Zakkur</a:t>
            </a:r>
            <a:r>
              <a:rPr lang="en-US" sz="1200" dirty="0">
                <a:solidFill>
                  <a:schemeClr val="bg1"/>
                </a:solidFill>
                <a:latin typeface="Times New Roman" pitchFamily="18" charset="0"/>
                <a:cs typeface="Times New Roman" pitchFamily="18" charset="0"/>
              </a:rPr>
              <a:t> after your death," we shall be liable to you and your son </a:t>
            </a:r>
            <a:r>
              <a:rPr lang="en-US" sz="1200" dirty="0" err="1">
                <a:solidFill>
                  <a:schemeClr val="bg1"/>
                </a:solidFill>
                <a:latin typeface="Times New Roman" pitchFamily="18" charset="0"/>
                <a:cs typeface="Times New Roman" pitchFamily="18" charset="0"/>
              </a:rPr>
              <a:t>Zakkur</a:t>
            </a:r>
            <a:r>
              <a:rPr lang="en-US" sz="1200" dirty="0">
                <a:solidFill>
                  <a:schemeClr val="bg1"/>
                </a:solidFill>
                <a:latin typeface="Times New Roman" pitchFamily="18" charset="0"/>
                <a:cs typeface="Times New Roman" pitchFamily="18" charset="0"/>
              </a:rPr>
              <a:t> for a fine 15 in the amount of 50 </a:t>
            </a:r>
            <a:r>
              <a:rPr lang="en-US" sz="1200" dirty="0" err="1">
                <a:solidFill>
                  <a:schemeClr val="bg1"/>
                </a:solidFill>
                <a:latin typeface="Times New Roman" pitchFamily="18" charset="0"/>
                <a:cs typeface="Times New Roman" pitchFamily="18" charset="0"/>
              </a:rPr>
              <a:t>karsh</a:t>
            </a:r>
            <a:r>
              <a:rPr lang="en-US" sz="1200" dirty="0">
                <a:solidFill>
                  <a:schemeClr val="bg1"/>
                </a:solidFill>
                <a:latin typeface="Times New Roman" pitchFamily="18" charset="0"/>
                <a:cs typeface="Times New Roman" pitchFamily="18" charset="0"/>
              </a:rPr>
              <a:t> of refined silver by the king's weights without suit or process.</a:t>
            </a:r>
          </a:p>
          <a:p>
            <a:pPr algn="just"/>
            <a:r>
              <a:rPr lang="en-US" sz="1200" dirty="0">
                <a:solidFill>
                  <a:schemeClr val="bg1"/>
                </a:solidFill>
                <a:latin typeface="Times New Roman" pitchFamily="18" charset="0"/>
                <a:cs typeface="Times New Roman" pitchFamily="18" charset="0"/>
              </a:rPr>
              <a:t>Written by Haggai 16 the scribe, at Elephantine, at the dictation of </a:t>
            </a:r>
            <a:r>
              <a:rPr lang="en-US" sz="1200" dirty="0" err="1">
                <a:solidFill>
                  <a:schemeClr val="bg1"/>
                </a:solidFill>
                <a:latin typeface="Times New Roman" pitchFamily="18" charset="0"/>
                <a:cs typeface="Times New Roman" pitchFamily="18" charset="0"/>
              </a:rPr>
              <a:t>Meshullam</a:t>
            </a:r>
            <a:r>
              <a:rPr lang="en-US" sz="1200" dirty="0">
                <a:solidFill>
                  <a:schemeClr val="bg1"/>
                </a:solidFill>
                <a:latin typeface="Times New Roman" pitchFamily="18" charset="0"/>
                <a:cs typeface="Times New Roman" pitchFamily="18" charset="0"/>
              </a:rPr>
              <a:t> son of </a:t>
            </a:r>
            <a:r>
              <a:rPr lang="en-US" sz="1200" dirty="0" err="1">
                <a:solidFill>
                  <a:schemeClr val="bg1"/>
                </a:solidFill>
                <a:latin typeface="Times New Roman" pitchFamily="18" charset="0"/>
                <a:cs typeface="Times New Roman" pitchFamily="18" charset="0"/>
              </a:rPr>
              <a:t>Zakkur</a:t>
            </a:r>
            <a:r>
              <a:rPr lang="en-US" sz="1200" dirty="0">
                <a:solidFill>
                  <a:schemeClr val="bg1"/>
                </a:solidFill>
                <a:latin typeface="Times New Roman" pitchFamily="18" charset="0"/>
                <a:cs typeface="Times New Roman" pitchFamily="18" charset="0"/>
              </a:rPr>
              <a:t>, the witnesses herein being: </a:t>
            </a:r>
            <a:r>
              <a:rPr lang="en-US" sz="1200" dirty="0" err="1">
                <a:solidFill>
                  <a:schemeClr val="bg1"/>
                </a:solidFill>
                <a:latin typeface="Times New Roman" pitchFamily="18" charset="0"/>
                <a:cs typeface="Times New Roman" pitchFamily="18" charset="0"/>
              </a:rPr>
              <a:t>Atarparan</a:t>
            </a:r>
            <a:r>
              <a:rPr lang="en-US" sz="1200" dirty="0">
                <a:solidFill>
                  <a:schemeClr val="bg1"/>
                </a:solidFill>
                <a:latin typeface="Times New Roman" pitchFamily="18" charset="0"/>
                <a:cs typeface="Times New Roman" pitchFamily="18" charset="0"/>
              </a:rPr>
              <a:t> son of </a:t>
            </a:r>
            <a:r>
              <a:rPr lang="en-US" sz="1200" dirty="0" err="1">
                <a:solidFill>
                  <a:schemeClr val="bg1"/>
                </a:solidFill>
                <a:latin typeface="Times New Roman" pitchFamily="18" charset="0"/>
                <a:cs typeface="Times New Roman" pitchFamily="18" charset="0"/>
              </a:rPr>
              <a:t>Nisai</a:t>
            </a:r>
            <a:r>
              <a:rPr lang="en-US" sz="1200" dirty="0">
                <a:solidFill>
                  <a:schemeClr val="bg1"/>
                </a:solidFill>
                <a:latin typeface="Times New Roman" pitchFamily="18" charset="0"/>
                <a:cs typeface="Times New Roman" pitchFamily="18" charset="0"/>
              </a:rPr>
              <a:t> 17 the Mede; witness </a:t>
            </a:r>
            <a:r>
              <a:rPr lang="en-US" sz="1200" dirty="0" err="1">
                <a:solidFill>
                  <a:schemeClr val="bg1"/>
                </a:solidFill>
                <a:latin typeface="Times New Roman" pitchFamily="18" charset="0"/>
                <a:cs typeface="Times New Roman" pitchFamily="18" charset="0"/>
              </a:rPr>
              <a:t>Micaiah</a:t>
            </a:r>
            <a:r>
              <a:rPr lang="en-US" sz="1200" dirty="0">
                <a:solidFill>
                  <a:schemeClr val="bg1"/>
                </a:solidFill>
                <a:latin typeface="Times New Roman" pitchFamily="18" charset="0"/>
                <a:cs typeface="Times New Roman" pitchFamily="18" charset="0"/>
              </a:rPr>
              <a:t> son of </a:t>
            </a:r>
            <a:r>
              <a:rPr lang="en-US" sz="1200" dirty="0" err="1">
                <a:solidFill>
                  <a:schemeClr val="bg1"/>
                </a:solidFill>
                <a:latin typeface="Times New Roman" pitchFamily="18" charset="0"/>
                <a:cs typeface="Times New Roman" pitchFamily="18" charset="0"/>
              </a:rPr>
              <a:t>Ahio</a:t>
            </a:r>
            <a:r>
              <a:rPr lang="en-US" sz="1200" dirty="0">
                <a:solidFill>
                  <a:schemeClr val="bg1"/>
                </a:solidFill>
                <a:latin typeface="Times New Roman" pitchFamily="18" charset="0"/>
                <a:cs typeface="Times New Roman" pitchFamily="18" charset="0"/>
              </a:rPr>
              <a:t>; witness </a:t>
            </a:r>
            <a:r>
              <a:rPr lang="en-US" sz="1200" dirty="0" err="1">
                <a:solidFill>
                  <a:schemeClr val="bg1"/>
                </a:solidFill>
                <a:latin typeface="Times New Roman" pitchFamily="18" charset="0"/>
                <a:cs typeface="Times New Roman" pitchFamily="18" charset="0"/>
              </a:rPr>
              <a:t>Berechiah</a:t>
            </a:r>
            <a:r>
              <a:rPr lang="en-US" sz="1200" dirty="0">
                <a:solidFill>
                  <a:schemeClr val="bg1"/>
                </a:solidFill>
                <a:latin typeface="Times New Roman" pitchFamily="18" charset="0"/>
                <a:cs typeface="Times New Roman" pitchFamily="18" charset="0"/>
              </a:rPr>
              <a:t> son of </a:t>
            </a:r>
            <a:r>
              <a:rPr lang="en-US" sz="1200" dirty="0" err="1">
                <a:solidFill>
                  <a:schemeClr val="bg1"/>
                </a:solidFill>
                <a:latin typeface="Times New Roman" pitchFamily="18" charset="0"/>
                <a:cs typeface="Times New Roman" pitchFamily="18" charset="0"/>
              </a:rPr>
              <a:t>Miptah</a:t>
            </a:r>
            <a:r>
              <a:rPr lang="en-US" sz="1200" dirty="0">
                <a:solidFill>
                  <a:schemeClr val="bg1"/>
                </a:solidFill>
                <a:latin typeface="Times New Roman" pitchFamily="18" charset="0"/>
                <a:cs typeface="Times New Roman" pitchFamily="18" charset="0"/>
              </a:rPr>
              <a:t>; witness </a:t>
            </a:r>
            <a:r>
              <a:rPr lang="en-US" sz="1200" dirty="0" err="1">
                <a:solidFill>
                  <a:schemeClr val="bg1"/>
                </a:solidFill>
                <a:latin typeface="Times New Roman" pitchFamily="18" charset="0"/>
                <a:cs typeface="Times New Roman" pitchFamily="18" charset="0"/>
              </a:rPr>
              <a:t>Dalah</a:t>
            </a:r>
            <a:r>
              <a:rPr lang="en-US" sz="1200" dirty="0">
                <a:solidFill>
                  <a:schemeClr val="bg1"/>
                </a:solidFill>
                <a:latin typeface="Times New Roman" pitchFamily="18" charset="0"/>
                <a:cs typeface="Times New Roman" pitchFamily="18" charset="0"/>
              </a:rPr>
              <a:t> son of </a:t>
            </a:r>
            <a:r>
              <a:rPr lang="en-US" sz="1200" dirty="0" err="1">
                <a:solidFill>
                  <a:schemeClr val="bg1"/>
                </a:solidFill>
                <a:latin typeface="Times New Roman" pitchFamily="18" charset="0"/>
                <a:cs typeface="Times New Roman" pitchFamily="18" charset="0"/>
              </a:rPr>
              <a:t>Gaddul</a:t>
            </a:r>
            <a:r>
              <a:rPr lang="en-US" sz="1200" dirty="0">
                <a:solidFill>
                  <a:schemeClr val="bg1"/>
                </a:solidFill>
                <a:latin typeface="Times New Roman" pitchFamily="18" charset="0"/>
                <a:cs typeface="Times New Roman" pitchFamily="18" charset="0"/>
              </a:rPr>
              <a:t>.</a:t>
            </a:r>
          </a:p>
          <a:p>
            <a:pPr algn="just"/>
            <a:r>
              <a:rPr lang="en-US" sz="1200" dirty="0">
                <a:solidFill>
                  <a:schemeClr val="bg1"/>
                </a:solidFill>
                <a:latin typeface="Times New Roman" pitchFamily="18" charset="0"/>
                <a:cs typeface="Times New Roman" pitchFamily="18" charset="0"/>
              </a:rPr>
              <a:t> </a:t>
            </a:r>
          </a:p>
          <a:p>
            <a:pPr algn="just"/>
            <a:r>
              <a:rPr lang="en-US" sz="1200" dirty="0">
                <a:solidFill>
                  <a:schemeClr val="bg1"/>
                </a:solidFill>
                <a:latin typeface="Times New Roman" pitchFamily="18" charset="0"/>
                <a:cs typeface="Times New Roman" pitchFamily="18" charset="0"/>
              </a:rPr>
              <a:t>(Endorsement) Quit-claim written by </a:t>
            </a:r>
            <a:r>
              <a:rPr lang="en-US" sz="1200" dirty="0" err="1">
                <a:solidFill>
                  <a:schemeClr val="bg1"/>
                </a:solidFill>
                <a:latin typeface="Times New Roman" pitchFamily="18" charset="0"/>
                <a:cs typeface="Times New Roman" pitchFamily="18" charset="0"/>
              </a:rPr>
              <a:t>Meshullam</a:t>
            </a:r>
            <a:r>
              <a:rPr lang="en-US" sz="1200" dirty="0">
                <a:solidFill>
                  <a:schemeClr val="bg1"/>
                </a:solidFill>
                <a:latin typeface="Times New Roman" pitchFamily="18" charset="0"/>
                <a:cs typeface="Times New Roman" pitchFamily="18" charset="0"/>
              </a:rPr>
              <a:t> son of </a:t>
            </a:r>
            <a:r>
              <a:rPr lang="en-US" sz="1200" dirty="0" err="1">
                <a:solidFill>
                  <a:schemeClr val="bg1"/>
                </a:solidFill>
                <a:latin typeface="Times New Roman" pitchFamily="18" charset="0"/>
                <a:cs typeface="Times New Roman" pitchFamily="18" charset="0"/>
              </a:rPr>
              <a:t>Zakkur</a:t>
            </a:r>
            <a:r>
              <a:rPr lang="en-US" sz="1200" dirty="0">
                <a:solidFill>
                  <a:schemeClr val="bg1"/>
                </a:solidFill>
                <a:latin typeface="Times New Roman" pitchFamily="18" charset="0"/>
                <a:cs typeface="Times New Roman" pitchFamily="18" charset="0"/>
              </a:rPr>
              <a:t> to </a:t>
            </a:r>
            <a:r>
              <a:rPr lang="en-US" sz="1200" dirty="0" err="1">
                <a:solidFill>
                  <a:schemeClr val="bg1"/>
                </a:solidFill>
                <a:latin typeface="Times New Roman" pitchFamily="18" charset="0"/>
                <a:cs typeface="Times New Roman" pitchFamily="18" charset="0"/>
              </a:rPr>
              <a:t>Tapmut</a:t>
            </a:r>
            <a:r>
              <a:rPr lang="en-US" sz="1200" dirty="0">
                <a:solidFill>
                  <a:schemeClr val="bg1"/>
                </a:solidFill>
                <a:latin typeface="Times New Roman" pitchFamily="18" charset="0"/>
                <a:cs typeface="Times New Roman" pitchFamily="18" charset="0"/>
              </a:rPr>
              <a:t> and </a:t>
            </a:r>
            <a:r>
              <a:rPr lang="en-US" sz="1200" dirty="0" err="1">
                <a:solidFill>
                  <a:schemeClr val="bg1"/>
                </a:solidFill>
                <a:latin typeface="Times New Roman" pitchFamily="18" charset="0"/>
                <a:cs typeface="Times New Roman" pitchFamily="18" charset="0"/>
              </a:rPr>
              <a:t>Yehoyishma</a:t>
            </a:r>
            <a:r>
              <a:rPr lang="en-US" sz="1200" dirty="0">
                <a:solidFill>
                  <a:schemeClr val="bg1"/>
                </a:solidFill>
                <a:latin typeface="Times New Roman" pitchFamily="18" charset="0"/>
                <a:cs typeface="Times New Roman" pitchFamily="18" charset="0"/>
              </a:rPr>
              <a:t>['].</a:t>
            </a:r>
          </a:p>
          <a:p>
            <a:pPr algn="just"/>
            <a:r>
              <a:rPr lang="en-US" sz="1200" dirty="0">
                <a:solidFill>
                  <a:schemeClr val="bg1"/>
                </a:solidFill>
                <a:latin typeface="Times New Roman" pitchFamily="18" charset="0"/>
                <a:cs typeface="Times New Roman" pitchFamily="18" charset="0"/>
              </a:rPr>
              <a:t>Translated by H. L. Ginsberg</a:t>
            </a:r>
          </a:p>
          <a:p>
            <a:pPr algn="just"/>
            <a:r>
              <a:rPr lang="en-US" sz="1200" dirty="0">
                <a:solidFill>
                  <a:schemeClr val="bg1"/>
                </a:solidFill>
                <a:latin typeface="Times New Roman" pitchFamily="18" charset="0"/>
                <a:cs typeface="Times New Roman" pitchFamily="18" charset="0"/>
              </a:rPr>
              <a:t>Pritchard, James B. ; Ancient Near Eastern Texts, p. 548</a:t>
            </a:r>
            <a:r>
              <a:rPr lang="en-US" sz="1200" dirty="0" smtClean="0">
                <a:solidFill>
                  <a:schemeClr val="bg1"/>
                </a:solidFill>
                <a:latin typeface="Times New Roman" pitchFamily="18" charset="0"/>
                <a:cs typeface="Times New Roman" pitchFamily="18" charset="0"/>
              </a:rPr>
              <a:t>.</a:t>
            </a:r>
          </a:p>
          <a:p>
            <a:pPr algn="just"/>
            <a:endParaRPr lang="en-US" sz="1200" dirty="0" smtClean="0">
              <a:solidFill>
                <a:schemeClr val="bg1"/>
              </a:solidFill>
              <a:latin typeface="Times New Roman" pitchFamily="18" charset="0"/>
              <a:cs typeface="Times New Roman" pitchFamily="18" charset="0"/>
            </a:endParaRPr>
          </a:p>
          <a:p>
            <a:pPr algn="just"/>
            <a:r>
              <a:rPr lang="en-US" sz="1200" dirty="0">
                <a:solidFill>
                  <a:schemeClr val="bg1"/>
                </a:solidFill>
                <a:latin typeface="Times New Roman" pitchFamily="18" charset="0"/>
                <a:cs typeface="Times New Roman" pitchFamily="18" charset="0"/>
              </a:rPr>
              <a:t>http://www.reshafim.org.il/ad/egypt/texts/mibtahiah.htm</a:t>
            </a:r>
          </a:p>
          <a:p>
            <a:pPr algn="just"/>
            <a:endParaRPr lang="en-US" sz="12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948858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95062"/>
            <a:ext cx="6172200" cy="462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80583" y="0"/>
            <a:ext cx="7177617" cy="523220"/>
          </a:xfrm>
          <a:prstGeom prst="rect">
            <a:avLst/>
          </a:prstGeom>
          <a:noFill/>
        </p:spPr>
        <p:txBody>
          <a:bodyPr wrap="square" rtlCol="0">
            <a:spAutoFit/>
          </a:bodyPr>
          <a:lstStyle/>
          <a:p>
            <a:r>
              <a:rPr lang="en-US" sz="2800" dirty="0" smtClean="0"/>
              <a:t>The Elephantine Papyri, AP 8, Bequest of house</a:t>
            </a:r>
            <a:endParaRPr lang="en-US" sz="2800" dirty="0"/>
          </a:p>
        </p:txBody>
      </p:sp>
      <p:sp>
        <p:nvSpPr>
          <p:cNvPr id="4" name="TextBox 3"/>
          <p:cNvSpPr txBox="1"/>
          <p:nvPr/>
        </p:nvSpPr>
        <p:spPr>
          <a:xfrm>
            <a:off x="219074" y="1245327"/>
            <a:ext cx="2733676" cy="1754326"/>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This is the Papyri that Horn and Wood thought could not be made to agree as written. </a:t>
            </a:r>
            <a:r>
              <a:rPr lang="en-US" sz="1200" u="sng" dirty="0" smtClean="0">
                <a:solidFill>
                  <a:schemeClr val="bg1"/>
                </a:solidFill>
                <a:latin typeface="Times New Roman" pitchFamily="18" charset="0"/>
                <a:cs typeface="Times New Roman" pitchFamily="18" charset="0"/>
              </a:rPr>
              <a:t>But it can be</a:t>
            </a:r>
            <a:r>
              <a:rPr lang="en-US" sz="1200" dirty="0" smtClean="0">
                <a:solidFill>
                  <a:schemeClr val="bg1"/>
                </a:solidFill>
                <a:latin typeface="Times New Roman" pitchFamily="18" charset="0"/>
                <a:cs typeface="Times New Roman" pitchFamily="18" charset="0"/>
              </a:rPr>
              <a:t>. Xerxes was slain in his 21</a:t>
            </a:r>
            <a:r>
              <a:rPr lang="en-US" sz="1200" baseline="30000" dirty="0" smtClean="0">
                <a:solidFill>
                  <a:schemeClr val="bg1"/>
                </a:solidFill>
                <a:latin typeface="Times New Roman" pitchFamily="18" charset="0"/>
                <a:cs typeface="Times New Roman" pitchFamily="18" charset="0"/>
              </a:rPr>
              <a:t>st</a:t>
            </a:r>
            <a:r>
              <a:rPr lang="en-US" sz="1200" dirty="0" smtClean="0">
                <a:solidFill>
                  <a:schemeClr val="bg1"/>
                </a:solidFill>
                <a:latin typeface="Times New Roman" pitchFamily="18" charset="0"/>
                <a:cs typeface="Times New Roman" pitchFamily="18" charset="0"/>
              </a:rPr>
              <a:t> year before Tishri 1, 465 BC. The Jewish year for kings began on Tishri 1, thus a consistent conversion between the Persian year and the Jewish year would begin the 6</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year of Artaxerxes in Tishri 460 BC.</a:t>
            </a:r>
          </a:p>
        </p:txBody>
      </p:sp>
      <p:sp>
        <p:nvSpPr>
          <p:cNvPr id="21" name="Rectangle 20"/>
          <p:cNvSpPr/>
          <p:nvPr/>
        </p:nvSpPr>
        <p:spPr>
          <a:xfrm>
            <a:off x="3562350"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50000"/>
                </a:schemeClr>
              </a:solidFill>
            </a:endParaRPr>
          </a:p>
        </p:txBody>
      </p:sp>
      <p:sp>
        <p:nvSpPr>
          <p:cNvPr id="22" name="Rectangle 21"/>
          <p:cNvSpPr/>
          <p:nvPr/>
        </p:nvSpPr>
        <p:spPr>
          <a:xfrm>
            <a:off x="4781550"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Oct 22, 460 BC</a:t>
            </a:r>
            <a:endParaRPr lang="en-US" sz="1200" dirty="0">
              <a:solidFill>
                <a:schemeClr val="bg2"/>
              </a:solidFill>
            </a:endParaRPr>
          </a:p>
        </p:txBody>
      </p:sp>
      <p:sp>
        <p:nvSpPr>
          <p:cNvPr id="23" name="Rectangle 22"/>
          <p:cNvSpPr/>
          <p:nvPr/>
        </p:nvSpPr>
        <p:spPr>
          <a:xfrm>
            <a:off x="6019800"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schemeClr val="bg1"/>
              </a:solidFill>
            </a:endParaRPr>
          </a:p>
        </p:txBody>
      </p:sp>
      <p:sp>
        <p:nvSpPr>
          <p:cNvPr id="24" name="Rectangle 23"/>
          <p:cNvSpPr/>
          <p:nvPr/>
        </p:nvSpPr>
        <p:spPr>
          <a:xfrm>
            <a:off x="7239000"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Oct 23, 460 BC</a:t>
            </a:r>
            <a:endParaRPr lang="en-US" sz="1200" dirty="0">
              <a:solidFill>
                <a:schemeClr val="bg2"/>
              </a:solidFill>
            </a:endParaRPr>
          </a:p>
        </p:txBody>
      </p:sp>
      <p:sp>
        <p:nvSpPr>
          <p:cNvPr id="25" name="Rectangle 24"/>
          <p:cNvSpPr/>
          <p:nvPr/>
        </p:nvSpPr>
        <p:spPr>
          <a:xfrm>
            <a:off x="1123950"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p:txBody>
      </p:sp>
      <p:sp>
        <p:nvSpPr>
          <p:cNvPr id="26" name="Rectangle 25"/>
          <p:cNvSpPr/>
          <p:nvPr/>
        </p:nvSpPr>
        <p:spPr>
          <a:xfrm>
            <a:off x="2343150"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Oct 21, 460 BC</a:t>
            </a:r>
            <a:endParaRPr lang="en-US" sz="1200" dirty="0">
              <a:solidFill>
                <a:schemeClr val="bg2"/>
              </a:solidFill>
            </a:endParaRPr>
          </a:p>
        </p:txBody>
      </p:sp>
      <p:sp>
        <p:nvSpPr>
          <p:cNvPr id="27" name="Flowchart: Connector 26"/>
          <p:cNvSpPr/>
          <p:nvPr/>
        </p:nvSpPr>
        <p:spPr>
          <a:xfrm>
            <a:off x="1562100" y="482714"/>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0:10</a:t>
            </a:r>
          </a:p>
          <a:p>
            <a:pPr algn="ctr"/>
            <a:r>
              <a:rPr lang="en-US" sz="1200" b="1" dirty="0" smtClean="0"/>
              <a:t>UT</a:t>
            </a:r>
            <a:endParaRPr lang="en-US" sz="1200" b="1" dirty="0"/>
          </a:p>
        </p:txBody>
      </p:sp>
      <p:sp>
        <p:nvSpPr>
          <p:cNvPr id="33" name="Rectangle 32">
            <a:hlinkClick r:id="rId3" tooltip="Egyptian date calendar converter"/>
          </p:cNvPr>
          <p:cNvSpPr/>
          <p:nvPr/>
        </p:nvSpPr>
        <p:spPr>
          <a:xfrm>
            <a:off x="6493934" y="4906408"/>
            <a:ext cx="803275" cy="533400"/>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r>
              <a:rPr lang="en-US" baseline="30000" dirty="0" smtClean="0">
                <a:solidFill>
                  <a:schemeClr val="tx1"/>
                </a:solidFill>
              </a:rPr>
              <a:t>st</a:t>
            </a:r>
            <a:r>
              <a:rPr lang="en-US" dirty="0" smtClean="0">
                <a:solidFill>
                  <a:schemeClr val="tx1"/>
                </a:solidFill>
              </a:rPr>
              <a:t> </a:t>
            </a:r>
            <a:endParaRPr lang="en-US" dirty="0">
              <a:solidFill>
                <a:schemeClr val="tx1"/>
              </a:solidFill>
            </a:endParaRPr>
          </a:p>
        </p:txBody>
      </p:sp>
      <p:sp>
        <p:nvSpPr>
          <p:cNvPr id="35" name="Rectangle 34"/>
          <p:cNvSpPr/>
          <p:nvPr/>
        </p:nvSpPr>
        <p:spPr>
          <a:xfrm>
            <a:off x="6952191" y="4902201"/>
            <a:ext cx="803275" cy="533400"/>
          </a:xfrm>
          <a:prstGeom prst="rect">
            <a:avLst/>
          </a:prstGeom>
          <a:solidFill>
            <a:schemeClr val="tx2">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21</a:t>
            </a:r>
            <a:r>
              <a:rPr lang="en-US" baseline="30000" dirty="0" smtClean="0">
                <a:solidFill>
                  <a:schemeClr val="tx1"/>
                </a:solidFill>
              </a:rPr>
              <a:t>st</a:t>
            </a:r>
            <a:r>
              <a:rPr lang="en-US" dirty="0" smtClean="0">
                <a:solidFill>
                  <a:schemeClr val="tx1"/>
                </a:solidFill>
              </a:rPr>
              <a:t> </a:t>
            </a:r>
            <a:endParaRPr lang="en-US" dirty="0">
              <a:solidFill>
                <a:schemeClr val="tx1"/>
              </a:solidFill>
            </a:endParaRPr>
          </a:p>
        </p:txBody>
      </p:sp>
      <p:sp>
        <p:nvSpPr>
          <p:cNvPr id="40" name="TextBox 39"/>
          <p:cNvSpPr txBox="1"/>
          <p:nvPr/>
        </p:nvSpPr>
        <p:spPr>
          <a:xfrm>
            <a:off x="2237136" y="5410146"/>
            <a:ext cx="6754464" cy="1384995"/>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The Jews of </a:t>
            </a:r>
            <a:r>
              <a:rPr lang="en-US" sz="1200" dirty="0" err="1" smtClean="0">
                <a:solidFill>
                  <a:schemeClr val="bg1"/>
                </a:solidFill>
                <a:latin typeface="Times New Roman" pitchFamily="18" charset="0"/>
                <a:cs typeface="Times New Roman" pitchFamily="18" charset="0"/>
              </a:rPr>
              <a:t>Yeb</a:t>
            </a:r>
            <a:r>
              <a:rPr lang="en-US" sz="1200" dirty="0" smtClean="0">
                <a:solidFill>
                  <a:schemeClr val="bg1"/>
                </a:solidFill>
                <a:latin typeface="Times New Roman" pitchFamily="18" charset="0"/>
                <a:cs typeface="Times New Roman" pitchFamily="18" charset="0"/>
              </a:rPr>
              <a:t> failed to add a 13</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month in the spring of 460 BC. Also it is evident that they used the Jewish Tishri method of dating the Persian king (as in Nehemiah 1). This way the date on Aramaic Papyrus 8 can be exactly calculated. It also proves the Jews backdated the Tishri year instead of forward dating. This was because Xerxes died before Tishri 1, 465 </a:t>
            </a:r>
            <a:r>
              <a:rPr lang="en-US" sz="1200" dirty="0">
                <a:solidFill>
                  <a:schemeClr val="bg1"/>
                </a:solidFill>
                <a:latin typeface="Times New Roman" pitchFamily="18" charset="0"/>
                <a:cs typeface="Times New Roman" pitchFamily="18" charset="0"/>
              </a:rPr>
              <a:t>BC. Horn and Wood were not willing to draw this conclusion because Seventh Day Adventist prophetical teaching does not agree with </a:t>
            </a:r>
            <a:r>
              <a:rPr lang="en-US" sz="1200" dirty="0" smtClean="0">
                <a:solidFill>
                  <a:schemeClr val="bg1"/>
                </a:solidFill>
                <a:latin typeface="Times New Roman" pitchFamily="18" charset="0"/>
                <a:cs typeface="Times New Roman" pitchFamily="18" charset="0"/>
              </a:rPr>
              <a:t>the year, but </a:t>
            </a:r>
            <a:r>
              <a:rPr lang="en-US" sz="1200" dirty="0">
                <a:solidFill>
                  <a:schemeClr val="bg1"/>
                </a:solidFill>
                <a:latin typeface="Times New Roman" pitchFamily="18" charset="0"/>
                <a:cs typeface="Times New Roman" pitchFamily="18" charset="0"/>
              </a:rPr>
              <a:t>o</a:t>
            </a:r>
            <a:r>
              <a:rPr lang="en-US" sz="1200" dirty="0" smtClean="0">
                <a:solidFill>
                  <a:schemeClr val="bg1"/>
                </a:solidFill>
                <a:latin typeface="Times New Roman" pitchFamily="18" charset="0"/>
                <a:cs typeface="Times New Roman" pitchFamily="18" charset="0"/>
              </a:rPr>
              <a:t>nce again, </a:t>
            </a:r>
            <a:r>
              <a:rPr lang="en-US" sz="1200" u="sng" dirty="0" smtClean="0">
                <a:solidFill>
                  <a:schemeClr val="bg1"/>
                </a:solidFill>
                <a:latin typeface="Times New Roman" pitchFamily="18" charset="0"/>
                <a:cs typeface="Times New Roman" pitchFamily="18" charset="0"/>
              </a:rPr>
              <a:t>the date proves to be according to the sighted moon and not the conjunction</a:t>
            </a:r>
            <a:r>
              <a:rPr lang="en-US" sz="1200" dirty="0" smtClean="0">
                <a:solidFill>
                  <a:schemeClr val="bg1"/>
                </a:solidFill>
                <a:latin typeface="Times New Roman" pitchFamily="18" charset="0"/>
                <a:cs typeface="Times New Roman" pitchFamily="18" charset="0"/>
              </a:rPr>
              <a:t>, with which Horn and Wood do agree.</a:t>
            </a:r>
          </a:p>
        </p:txBody>
      </p:sp>
      <p:grpSp>
        <p:nvGrpSpPr>
          <p:cNvPr id="28" name="Group 27"/>
          <p:cNvGrpSpPr/>
          <p:nvPr/>
        </p:nvGrpSpPr>
        <p:grpSpPr>
          <a:xfrm rot="3019548">
            <a:off x="6058090" y="466071"/>
            <a:ext cx="403303" cy="387955"/>
            <a:chOff x="5905500" y="390525"/>
            <a:chExt cx="342900" cy="285750"/>
          </a:xfrm>
        </p:grpSpPr>
        <p:sp>
          <p:nvSpPr>
            <p:cNvPr id="29" name="Flowchart: Connector 28"/>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841" r="12693" b="75432"/>
          <a:stretch/>
        </p:blipFill>
        <p:spPr bwMode="auto">
          <a:xfrm>
            <a:off x="4038600" y="1447800"/>
            <a:ext cx="3886200" cy="46566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cxnSp>
        <p:nvCxnSpPr>
          <p:cNvPr id="10" name="Straight Arrow Connector 9"/>
          <p:cNvCxnSpPr>
            <a:stCxn id="2051" idx="2"/>
          </p:cNvCxnSpPr>
          <p:nvPr/>
        </p:nvCxnSpPr>
        <p:spPr>
          <a:xfrm>
            <a:off x="5981700" y="1913467"/>
            <a:ext cx="1104900" cy="288713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051" idx="2"/>
          </p:cNvCxnSpPr>
          <p:nvPr/>
        </p:nvCxnSpPr>
        <p:spPr>
          <a:xfrm flipH="1">
            <a:off x="1393371" y="1913467"/>
            <a:ext cx="4588329" cy="175284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787107" y="1913467"/>
            <a:ext cx="2209800" cy="2123658"/>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Kislev according to the Jews of </a:t>
            </a:r>
            <a:r>
              <a:rPr lang="en-US" sz="1200" dirty="0" err="1" smtClean="0">
                <a:solidFill>
                  <a:schemeClr val="bg1"/>
                </a:solidFill>
                <a:latin typeface="Times New Roman" pitchFamily="18" charset="0"/>
                <a:cs typeface="Times New Roman" pitchFamily="18" charset="0"/>
              </a:rPr>
              <a:t>Yeb</a:t>
            </a:r>
            <a:r>
              <a:rPr lang="en-US" sz="1200" dirty="0" smtClean="0">
                <a:solidFill>
                  <a:schemeClr val="bg1"/>
                </a:solidFill>
                <a:latin typeface="Times New Roman" pitchFamily="18" charset="0"/>
                <a:cs typeface="Times New Roman" pitchFamily="18" charset="0"/>
              </a:rPr>
              <a:t>, one month ahead of the proper intercalation for this year. The Persian and Judean method agreed in this year, but due to the Inaros revolt communication was cut off from both Persia and Jerusalem. The </a:t>
            </a:r>
            <a:r>
              <a:rPr lang="en-US" sz="1200" dirty="0" err="1" smtClean="0">
                <a:solidFill>
                  <a:schemeClr val="bg1"/>
                </a:solidFill>
                <a:latin typeface="Times New Roman" pitchFamily="18" charset="0"/>
                <a:cs typeface="Times New Roman" pitchFamily="18" charset="0"/>
              </a:rPr>
              <a:t>Yeb</a:t>
            </a:r>
            <a:r>
              <a:rPr lang="en-US" sz="1200" dirty="0" smtClean="0">
                <a:solidFill>
                  <a:schemeClr val="bg1"/>
                </a:solidFill>
                <a:latin typeface="Times New Roman" pitchFamily="18" charset="0"/>
                <a:cs typeface="Times New Roman" pitchFamily="18" charset="0"/>
              </a:rPr>
              <a:t> Jews Nisan 15 fell 10 days before the spring equinox this year, too early, but not an impossible error.</a:t>
            </a:r>
          </a:p>
        </p:txBody>
      </p:sp>
      <p:cxnSp>
        <p:nvCxnSpPr>
          <p:cNvPr id="39" name="Straight Arrow Connector 38"/>
          <p:cNvCxnSpPr>
            <a:stCxn id="38" idx="1"/>
          </p:cNvCxnSpPr>
          <p:nvPr/>
        </p:nvCxnSpPr>
        <p:spPr>
          <a:xfrm flipH="1" flipV="1">
            <a:off x="5981700" y="2438400"/>
            <a:ext cx="805407" cy="53689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66" name="Picture 18"/>
          <p:cNvPicPr>
            <a:picLocks noChangeAspect="1" noChangeArrowheads="1"/>
          </p:cNvPicPr>
          <p:nvPr/>
        </p:nvPicPr>
        <p:blipFill rotWithShape="1">
          <a:blip r:embed="rId5">
            <a:extLst>
              <a:ext uri="{28A0092B-C50C-407E-A947-70E740481C1C}">
                <a14:useLocalDpi xmlns:a14="http://schemas.microsoft.com/office/drawing/2010/main" val="0"/>
              </a:ext>
            </a:extLst>
          </a:blip>
          <a:srcRect t="17395" b="13835"/>
          <a:stretch/>
        </p:blipFill>
        <p:spPr bwMode="auto">
          <a:xfrm>
            <a:off x="403601" y="3572075"/>
            <a:ext cx="1440697" cy="266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3799676" y="2261429"/>
            <a:ext cx="371168" cy="184666"/>
          </a:xfrm>
          <a:prstGeom prst="rect">
            <a:avLst/>
          </a:prstGeom>
          <a:solidFill>
            <a:schemeClr val="bg1"/>
          </a:solidFill>
        </p:spPr>
        <p:txBody>
          <a:bodyPr wrap="square" lIns="0" tIns="0" rIns="0" bIns="0" rtlCol="0">
            <a:spAutoFit/>
          </a:bodyPr>
          <a:lstStyle/>
          <a:p>
            <a:pPr algn="ctr"/>
            <a:r>
              <a:rPr lang="en-US" sz="1200" b="1" dirty="0" smtClean="0"/>
              <a:t>3680</a:t>
            </a:r>
            <a:endParaRPr lang="en-US" sz="1200" b="1" dirty="0"/>
          </a:p>
        </p:txBody>
      </p:sp>
    </p:spTree>
    <p:extLst>
      <p:ext uri="{BB962C8B-B14F-4D97-AF65-F5344CB8AC3E}">
        <p14:creationId xmlns:p14="http://schemas.microsoft.com/office/powerpoint/2010/main" val="4119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0-#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0-#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0-#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0-#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4"/>
                                        </p:tgtEl>
                                      </p:cBhvr>
                                    </p:animEffect>
                                    <p:set>
                                      <p:cBhvr>
                                        <p:cTn id="59" dur="1" fill="hold">
                                          <p:stCondLst>
                                            <p:cond delay="499"/>
                                          </p:stCondLst>
                                        </p:cTn>
                                        <p:tgtEl>
                                          <p:spTgt spid="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40"/>
                                        </p:tgtEl>
                                      </p:cBhvr>
                                    </p:animEffect>
                                    <p:set>
                                      <p:cBhvr>
                                        <p:cTn id="68" dur="1" fill="hold">
                                          <p:stCondLst>
                                            <p:cond delay="499"/>
                                          </p:stCondLst>
                                        </p:cTn>
                                        <p:tgtEl>
                                          <p:spTgt spid="40"/>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childTnLst>
                                </p:cTn>
                              </p:par>
                            </p:childTnLst>
                          </p:cTn>
                        </p:par>
                        <p:par>
                          <p:cTn id="72" fill="hold">
                            <p:stCondLst>
                              <p:cond delay="1000"/>
                            </p:stCondLst>
                            <p:childTnLst>
                              <p:par>
                                <p:cTn id="73" presetID="22" presetClass="entr" presetSubtype="2" fill="hold"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right)">
                                      <p:cBhvr>
                                        <p:cTn id="75"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1" grpId="0" animBg="1"/>
      <p:bldP spid="22" grpId="0" animBg="1"/>
      <p:bldP spid="23" grpId="0" animBg="1"/>
      <p:bldP spid="24" grpId="0" animBg="1"/>
      <p:bldP spid="25" grpId="0" animBg="1"/>
      <p:bldP spid="26" grpId="0" animBg="1"/>
      <p:bldP spid="27" grpId="0" animBg="1"/>
      <p:bldP spid="40" grpId="0" animBg="1"/>
      <p:bldP spid="40" grpId="1" animBg="1"/>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95062"/>
            <a:ext cx="6172200" cy="462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80583" y="0"/>
            <a:ext cx="7177617" cy="523220"/>
          </a:xfrm>
          <a:prstGeom prst="rect">
            <a:avLst/>
          </a:prstGeom>
          <a:noFill/>
        </p:spPr>
        <p:txBody>
          <a:bodyPr wrap="square" rtlCol="0">
            <a:spAutoFit/>
          </a:bodyPr>
          <a:lstStyle/>
          <a:p>
            <a:r>
              <a:rPr lang="en-US" sz="2800" dirty="0" smtClean="0"/>
              <a:t>The Elephantine Papyri, AP 8, Bequest of house</a:t>
            </a:r>
            <a:endParaRPr lang="en-US" sz="2800" dirty="0"/>
          </a:p>
        </p:txBody>
      </p:sp>
      <p:sp>
        <p:nvSpPr>
          <p:cNvPr id="21" name="Rectangle 20"/>
          <p:cNvSpPr/>
          <p:nvPr/>
        </p:nvSpPr>
        <p:spPr>
          <a:xfrm>
            <a:off x="3562350"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50000"/>
                </a:schemeClr>
              </a:solidFill>
            </a:endParaRPr>
          </a:p>
        </p:txBody>
      </p:sp>
      <p:sp>
        <p:nvSpPr>
          <p:cNvPr id="22" name="Rectangle 21"/>
          <p:cNvSpPr/>
          <p:nvPr/>
        </p:nvSpPr>
        <p:spPr>
          <a:xfrm>
            <a:off x="4781550"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Oct 22, 460 BC</a:t>
            </a:r>
            <a:endParaRPr lang="en-US" sz="1200" dirty="0">
              <a:solidFill>
                <a:schemeClr val="bg2"/>
              </a:solidFill>
            </a:endParaRPr>
          </a:p>
        </p:txBody>
      </p:sp>
      <p:sp>
        <p:nvSpPr>
          <p:cNvPr id="23" name="Rectangle 22"/>
          <p:cNvSpPr/>
          <p:nvPr/>
        </p:nvSpPr>
        <p:spPr>
          <a:xfrm>
            <a:off x="6019800"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schemeClr val="bg1"/>
              </a:solidFill>
            </a:endParaRPr>
          </a:p>
        </p:txBody>
      </p:sp>
      <p:sp>
        <p:nvSpPr>
          <p:cNvPr id="24" name="Rectangle 23"/>
          <p:cNvSpPr/>
          <p:nvPr/>
        </p:nvSpPr>
        <p:spPr>
          <a:xfrm>
            <a:off x="7239000"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Oct 23, 460 BC</a:t>
            </a:r>
            <a:endParaRPr lang="en-US" sz="1200" dirty="0">
              <a:solidFill>
                <a:schemeClr val="bg2"/>
              </a:solidFill>
            </a:endParaRPr>
          </a:p>
        </p:txBody>
      </p:sp>
      <p:sp>
        <p:nvSpPr>
          <p:cNvPr id="25" name="Rectangle 24"/>
          <p:cNvSpPr/>
          <p:nvPr/>
        </p:nvSpPr>
        <p:spPr>
          <a:xfrm>
            <a:off x="1123950" y="78549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p:txBody>
      </p:sp>
      <p:sp>
        <p:nvSpPr>
          <p:cNvPr id="26" name="Rectangle 25"/>
          <p:cNvSpPr/>
          <p:nvPr/>
        </p:nvSpPr>
        <p:spPr>
          <a:xfrm>
            <a:off x="2343150" y="78549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Oct 21, 460 BC</a:t>
            </a:r>
            <a:endParaRPr lang="en-US" sz="1200" dirty="0">
              <a:solidFill>
                <a:schemeClr val="bg2"/>
              </a:solidFill>
            </a:endParaRPr>
          </a:p>
        </p:txBody>
      </p:sp>
      <p:sp>
        <p:nvSpPr>
          <p:cNvPr id="27" name="Flowchart: Connector 26"/>
          <p:cNvSpPr/>
          <p:nvPr/>
        </p:nvSpPr>
        <p:spPr>
          <a:xfrm>
            <a:off x="1562100" y="482714"/>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t>0:10</a:t>
            </a:r>
          </a:p>
          <a:p>
            <a:pPr algn="ctr"/>
            <a:r>
              <a:rPr lang="en-US" sz="1200" b="1" dirty="0" smtClean="0"/>
              <a:t>UT</a:t>
            </a:r>
            <a:endParaRPr lang="en-US" sz="1200" b="1" dirty="0"/>
          </a:p>
        </p:txBody>
      </p:sp>
      <p:sp>
        <p:nvSpPr>
          <p:cNvPr id="33" name="Rectangle 32"/>
          <p:cNvSpPr/>
          <p:nvPr/>
        </p:nvSpPr>
        <p:spPr>
          <a:xfrm>
            <a:off x="6493934" y="4906408"/>
            <a:ext cx="803275" cy="533400"/>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r>
              <a:rPr lang="en-US" baseline="30000" dirty="0" smtClean="0">
                <a:solidFill>
                  <a:schemeClr val="tx1"/>
                </a:solidFill>
              </a:rPr>
              <a:t>st</a:t>
            </a:r>
            <a:r>
              <a:rPr lang="en-US" dirty="0" smtClean="0">
                <a:solidFill>
                  <a:schemeClr val="tx1"/>
                </a:solidFill>
              </a:rPr>
              <a:t> </a:t>
            </a:r>
            <a:endParaRPr lang="en-US" dirty="0">
              <a:solidFill>
                <a:schemeClr val="tx1"/>
              </a:solidFill>
            </a:endParaRPr>
          </a:p>
        </p:txBody>
      </p:sp>
      <p:sp>
        <p:nvSpPr>
          <p:cNvPr id="35" name="Rectangle 34"/>
          <p:cNvSpPr/>
          <p:nvPr/>
        </p:nvSpPr>
        <p:spPr>
          <a:xfrm>
            <a:off x="6952191" y="4902201"/>
            <a:ext cx="803275" cy="533400"/>
          </a:xfrm>
          <a:prstGeom prst="rect">
            <a:avLst/>
          </a:prstGeom>
          <a:solidFill>
            <a:schemeClr val="tx2">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21</a:t>
            </a:r>
            <a:r>
              <a:rPr lang="en-US" baseline="30000" dirty="0" smtClean="0">
                <a:solidFill>
                  <a:schemeClr val="tx1"/>
                </a:solidFill>
              </a:rPr>
              <a:t>st</a:t>
            </a:r>
            <a:r>
              <a:rPr lang="en-US" dirty="0" smtClean="0">
                <a:solidFill>
                  <a:schemeClr val="tx1"/>
                </a:solidFill>
              </a:rPr>
              <a:t> </a:t>
            </a:r>
            <a:endParaRPr lang="en-US" dirty="0">
              <a:solidFill>
                <a:schemeClr val="tx1"/>
              </a:solidFill>
            </a:endParaRPr>
          </a:p>
        </p:txBody>
      </p:sp>
      <p:grpSp>
        <p:nvGrpSpPr>
          <p:cNvPr id="28" name="Group 27"/>
          <p:cNvGrpSpPr/>
          <p:nvPr/>
        </p:nvGrpSpPr>
        <p:grpSpPr>
          <a:xfrm rot="3019548">
            <a:off x="6058090" y="466071"/>
            <a:ext cx="403303" cy="387955"/>
            <a:chOff x="5905500" y="390525"/>
            <a:chExt cx="342900" cy="285750"/>
          </a:xfrm>
        </p:grpSpPr>
        <p:sp>
          <p:nvSpPr>
            <p:cNvPr id="29" name="Flowchart: Connector 28"/>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275543" y="1746633"/>
            <a:ext cx="8608485" cy="3785652"/>
          </a:xfrm>
          <a:prstGeom prst="rect">
            <a:avLst/>
          </a:prstGeom>
          <a:solidFill>
            <a:schemeClr val="tx2">
              <a:lumMod val="75000"/>
            </a:schemeClr>
          </a:solidFill>
        </p:spPr>
        <p:txBody>
          <a:bodyPr wrap="square" rtlCol="0">
            <a:spAutoFit/>
          </a:bodyPr>
          <a:lstStyle/>
          <a:p>
            <a:pPr algn="just"/>
            <a:r>
              <a:rPr lang="en-US" sz="1200" dirty="0">
                <a:solidFill>
                  <a:schemeClr val="bg1"/>
                </a:solidFill>
                <a:latin typeface="Times New Roman" pitchFamily="18" charset="0"/>
                <a:cs typeface="Times New Roman" pitchFamily="18" charset="0"/>
              </a:rPr>
              <a:t>On the 21st of </a:t>
            </a:r>
            <a:r>
              <a:rPr lang="en-US" sz="1200" dirty="0" err="1">
                <a:solidFill>
                  <a:schemeClr val="bg1"/>
                </a:solidFill>
                <a:latin typeface="Times New Roman" pitchFamily="18" charset="0"/>
                <a:cs typeface="Times New Roman" pitchFamily="18" charset="0"/>
              </a:rPr>
              <a:t>Chisleu</a:t>
            </a:r>
            <a:r>
              <a:rPr lang="en-US" sz="1200" dirty="0">
                <a:solidFill>
                  <a:schemeClr val="bg1"/>
                </a:solidFill>
                <a:latin typeface="Times New Roman" pitchFamily="18" charset="0"/>
                <a:cs typeface="Times New Roman" pitchFamily="18" charset="0"/>
              </a:rPr>
              <a:t>, that is the 1st of </a:t>
            </a:r>
            <a:r>
              <a:rPr lang="en-US" sz="1200" dirty="0" err="1">
                <a:solidFill>
                  <a:schemeClr val="bg1"/>
                </a:solidFill>
                <a:latin typeface="Times New Roman" pitchFamily="18" charset="0"/>
                <a:cs typeface="Times New Roman" pitchFamily="18" charset="0"/>
              </a:rPr>
              <a:t>Mesore</a:t>
            </a:r>
            <a:r>
              <a:rPr lang="en-US" sz="1200" dirty="0">
                <a:solidFill>
                  <a:schemeClr val="bg1"/>
                </a:solidFill>
                <a:latin typeface="Times New Roman" pitchFamily="18" charset="0"/>
                <a:cs typeface="Times New Roman" pitchFamily="18" charset="0"/>
              </a:rPr>
              <a:t>, year 6 of King Artaxerxes, </a:t>
            </a:r>
            <a:r>
              <a:rPr lang="en-US" sz="1200" dirty="0" err="1">
                <a:solidFill>
                  <a:schemeClr val="bg1"/>
                </a:solidFill>
                <a:latin typeface="Times New Roman" pitchFamily="18" charset="0"/>
                <a:cs typeface="Times New Roman" pitchFamily="18" charset="0"/>
              </a:rPr>
              <a:t>Mahseiah</a:t>
            </a:r>
            <a:r>
              <a:rPr lang="en-US" sz="1200" dirty="0">
                <a:solidFill>
                  <a:schemeClr val="bg1"/>
                </a:solidFill>
                <a:latin typeface="Times New Roman" pitchFamily="18" charset="0"/>
                <a:cs typeface="Times New Roman" pitchFamily="18" charset="0"/>
              </a:rPr>
              <a:t> son of </a:t>
            </a:r>
            <a:r>
              <a:rPr lang="en-US" sz="1200" dirty="0" err="1">
                <a:solidFill>
                  <a:schemeClr val="bg1"/>
                </a:solidFill>
                <a:latin typeface="Times New Roman" pitchFamily="18" charset="0"/>
                <a:cs typeface="Times New Roman" pitchFamily="18" charset="0"/>
              </a:rPr>
              <a:t>Yedoniah</a:t>
            </a:r>
            <a:r>
              <a:rPr lang="en-US" sz="1200" dirty="0">
                <a:solidFill>
                  <a:schemeClr val="bg1"/>
                </a:solidFill>
                <a:latin typeface="Times New Roman" pitchFamily="18" charset="0"/>
                <a:cs typeface="Times New Roman" pitchFamily="18" charset="0"/>
              </a:rPr>
              <a:t>, a Jew of Elephantine, of the detachment of </a:t>
            </a:r>
            <a:r>
              <a:rPr lang="en-US" sz="1200" dirty="0" err="1">
                <a:solidFill>
                  <a:schemeClr val="bg1"/>
                </a:solidFill>
                <a:latin typeface="Times New Roman" pitchFamily="18" charset="0"/>
                <a:cs typeface="Times New Roman" pitchFamily="18" charset="0"/>
              </a:rPr>
              <a:t>Haumadata</a:t>
            </a:r>
            <a:r>
              <a:rPr lang="en-US" sz="1200" dirty="0">
                <a:solidFill>
                  <a:schemeClr val="bg1"/>
                </a:solidFill>
                <a:latin typeface="Times New Roman" pitchFamily="18" charset="0"/>
                <a:cs typeface="Times New Roman" pitchFamily="18" charset="0"/>
              </a:rPr>
              <a:t>, said to </a:t>
            </a:r>
            <a:r>
              <a:rPr lang="en-US" sz="1200" dirty="0" err="1">
                <a:solidFill>
                  <a:schemeClr val="bg1"/>
                </a:solidFill>
                <a:latin typeface="Times New Roman" pitchFamily="18" charset="0"/>
                <a:cs typeface="Times New Roman" pitchFamily="18" charset="0"/>
              </a:rPr>
              <a:t>Jezaniah</a:t>
            </a:r>
            <a:r>
              <a:rPr lang="en-US" sz="1200" dirty="0">
                <a:solidFill>
                  <a:schemeClr val="bg1"/>
                </a:solidFill>
                <a:latin typeface="Times New Roman" pitchFamily="18" charset="0"/>
                <a:cs typeface="Times New Roman" pitchFamily="18" charset="0"/>
              </a:rPr>
              <a:t> son of Uriah of the said detachment as follows: There is the site of a house belonging to me, west of the house belonging to you, which I have given to your wife, my daughter </a:t>
            </a:r>
            <a:r>
              <a:rPr lang="en-US" sz="1200" dirty="0" err="1">
                <a:solidFill>
                  <a:schemeClr val="bg1"/>
                </a:solidFill>
                <a:latin typeface="Times New Roman" pitchFamily="18" charset="0"/>
                <a:cs typeface="Times New Roman" pitchFamily="18" charset="0"/>
              </a:rPr>
              <a:t>Mibtahiah</a:t>
            </a:r>
            <a:r>
              <a:rPr lang="en-US" sz="1200" dirty="0">
                <a:solidFill>
                  <a:schemeClr val="bg1"/>
                </a:solidFill>
                <a:latin typeface="Times New Roman" pitchFamily="18" charset="0"/>
                <a:cs typeface="Times New Roman" pitchFamily="18" charset="0"/>
              </a:rPr>
              <a:t>, and in respect of which I have written her a deed. The measurements of the house in question are 8 cubits and a handbreadth 5 by 11, by the measuring-rod. 	</a:t>
            </a:r>
            <a:endParaRPr lang="en-US" sz="1200" dirty="0" smtClean="0">
              <a:solidFill>
                <a:schemeClr val="bg1"/>
              </a:solidFill>
              <a:latin typeface="Times New Roman" pitchFamily="18" charset="0"/>
              <a:cs typeface="Times New Roman" pitchFamily="18" charset="0"/>
            </a:endParaRPr>
          </a:p>
          <a:p>
            <a:pPr algn="just"/>
            <a:endParaRPr lang="en-US" sz="1200" dirty="0">
              <a:solidFill>
                <a:schemeClr val="bg1"/>
              </a:solidFill>
              <a:latin typeface="Times New Roman" pitchFamily="18" charset="0"/>
              <a:cs typeface="Times New Roman" pitchFamily="18" charset="0"/>
            </a:endParaRPr>
          </a:p>
          <a:p>
            <a:pPr algn="just"/>
            <a:r>
              <a:rPr lang="en-US" sz="1200" dirty="0" smtClean="0">
                <a:solidFill>
                  <a:schemeClr val="bg1"/>
                </a:solidFill>
                <a:latin typeface="Times New Roman" pitchFamily="18" charset="0"/>
                <a:cs typeface="Times New Roman" pitchFamily="18" charset="0"/>
              </a:rPr>
              <a:t>Now </a:t>
            </a:r>
            <a:r>
              <a:rPr lang="en-US" sz="1200" dirty="0">
                <a:solidFill>
                  <a:schemeClr val="bg1"/>
                </a:solidFill>
                <a:latin typeface="Times New Roman" pitchFamily="18" charset="0"/>
                <a:cs typeface="Times New Roman" pitchFamily="18" charset="0"/>
              </a:rPr>
              <a:t>do I, </a:t>
            </a:r>
            <a:r>
              <a:rPr lang="en-US" sz="1200" dirty="0" err="1">
                <a:solidFill>
                  <a:schemeClr val="bg1"/>
                </a:solidFill>
                <a:latin typeface="Times New Roman" pitchFamily="18" charset="0"/>
                <a:cs typeface="Times New Roman" pitchFamily="18" charset="0"/>
              </a:rPr>
              <a:t>Mahseiah</a:t>
            </a:r>
            <a:r>
              <a:rPr lang="en-US" sz="1200" dirty="0">
                <a:solidFill>
                  <a:schemeClr val="bg1"/>
                </a:solidFill>
                <a:latin typeface="Times New Roman" pitchFamily="18" charset="0"/>
                <a:cs typeface="Times New Roman" pitchFamily="18" charset="0"/>
              </a:rPr>
              <a:t>, say to you: Build and equip that site . . . and dwell thereon with your wife. But you may not sell that house or give it as a present to others; only your children by my daughter </a:t>
            </a:r>
            <a:r>
              <a:rPr lang="en-US" sz="1200" dirty="0" err="1">
                <a:solidFill>
                  <a:schemeClr val="bg1"/>
                </a:solidFill>
                <a:latin typeface="Times New Roman" pitchFamily="18" charset="0"/>
                <a:cs typeface="Times New Roman" pitchFamily="18" charset="0"/>
              </a:rPr>
              <a:t>Mibtahiah</a:t>
            </a:r>
            <a:r>
              <a:rPr lang="en-US" sz="1200" dirty="0">
                <a:solidFill>
                  <a:schemeClr val="bg1"/>
                </a:solidFill>
                <a:latin typeface="Times New Roman" pitchFamily="18" charset="0"/>
                <a:cs typeface="Times New Roman" pitchFamily="18" charset="0"/>
              </a:rPr>
              <a:t> shall have power over it after you two. If tomorrow or some other day you build upon this land, and then my daughter divorces you and leaves you, she shall have no power to take it or give it to others; only your children by 10 </a:t>
            </a:r>
            <a:r>
              <a:rPr lang="en-US" sz="1200" dirty="0" err="1">
                <a:solidFill>
                  <a:schemeClr val="bg1"/>
                </a:solidFill>
                <a:latin typeface="Times New Roman" pitchFamily="18" charset="0"/>
                <a:cs typeface="Times New Roman" pitchFamily="18" charset="0"/>
              </a:rPr>
              <a:t>Mibtahiah</a:t>
            </a:r>
            <a:r>
              <a:rPr lang="en-US" sz="1200" dirty="0">
                <a:solidFill>
                  <a:schemeClr val="bg1"/>
                </a:solidFill>
                <a:latin typeface="Times New Roman" pitchFamily="18" charset="0"/>
                <a:cs typeface="Times New Roman" pitchFamily="18" charset="0"/>
              </a:rPr>
              <a:t> shall have power over it, in return for the work which you shall have done. If, on the other hand, she recovers from you, she [may] take half of the house, and [the] </a:t>
            </a:r>
            <a:r>
              <a:rPr lang="en-US" sz="1200" dirty="0" err="1">
                <a:solidFill>
                  <a:schemeClr val="bg1"/>
                </a:solidFill>
                <a:latin typeface="Times New Roman" pitchFamily="18" charset="0"/>
                <a:cs typeface="Times New Roman" pitchFamily="18" charset="0"/>
              </a:rPr>
              <a:t>othe</a:t>
            </a:r>
            <a:r>
              <a:rPr lang="en-US" sz="1200" dirty="0">
                <a:solidFill>
                  <a:schemeClr val="bg1"/>
                </a:solidFill>
                <a:latin typeface="Times New Roman" pitchFamily="18" charset="0"/>
                <a:cs typeface="Times New Roman" pitchFamily="18" charset="0"/>
              </a:rPr>
              <a:t>[r] half shall be at you; disposal in return for the building which you will have done on that house. And again as to that half, your children by </a:t>
            </a:r>
            <a:r>
              <a:rPr lang="en-US" sz="1200" dirty="0" err="1">
                <a:solidFill>
                  <a:schemeClr val="bg1"/>
                </a:solidFill>
                <a:latin typeface="Times New Roman" pitchFamily="18" charset="0"/>
                <a:cs typeface="Times New Roman" pitchFamily="18" charset="0"/>
              </a:rPr>
              <a:t>Mibtahiah</a:t>
            </a:r>
            <a:r>
              <a:rPr lang="en-US" sz="1200" dirty="0">
                <a:solidFill>
                  <a:schemeClr val="bg1"/>
                </a:solidFill>
                <a:latin typeface="Times New Roman" pitchFamily="18" charset="0"/>
                <a:cs typeface="Times New Roman" pitchFamily="18" charset="0"/>
              </a:rPr>
              <a:t> shall have power over it after you. If tomorrow or another day I should institute suit or process against you and say I did not give you this land to build on and did not draw up this deed for you, I 15 shall give you a sum of 10 </a:t>
            </a:r>
            <a:r>
              <a:rPr lang="en-US" sz="1200" dirty="0" err="1">
                <a:solidFill>
                  <a:schemeClr val="bg1"/>
                </a:solidFill>
                <a:latin typeface="Times New Roman" pitchFamily="18" charset="0"/>
                <a:cs typeface="Times New Roman" pitchFamily="18" charset="0"/>
              </a:rPr>
              <a:t>karshin</a:t>
            </a:r>
            <a:r>
              <a:rPr lang="en-US" sz="1200" dirty="0">
                <a:solidFill>
                  <a:schemeClr val="bg1"/>
                </a:solidFill>
                <a:latin typeface="Times New Roman" pitchFamily="18" charset="0"/>
                <a:cs typeface="Times New Roman" pitchFamily="18" charset="0"/>
              </a:rPr>
              <a:t> by royal weight, at the rate of 2 R to the ten, and no suit or process shall lie.</a:t>
            </a:r>
          </a:p>
          <a:p>
            <a:pPr algn="just"/>
            <a:r>
              <a:rPr lang="en-US" sz="1200" dirty="0">
                <a:solidFill>
                  <a:schemeClr val="bg1"/>
                </a:solidFill>
                <a:latin typeface="Times New Roman" pitchFamily="18" charset="0"/>
                <a:cs typeface="Times New Roman" pitchFamily="18" charset="0"/>
              </a:rPr>
              <a:t>This deed was written by '</a:t>
            </a:r>
            <a:r>
              <a:rPr lang="en-US" sz="1200" dirty="0" err="1">
                <a:solidFill>
                  <a:schemeClr val="bg1"/>
                </a:solidFill>
                <a:latin typeface="Times New Roman" pitchFamily="18" charset="0"/>
                <a:cs typeface="Times New Roman" pitchFamily="18" charset="0"/>
              </a:rPr>
              <a:t>Atharshuri</a:t>
            </a:r>
            <a:r>
              <a:rPr lang="en-US" sz="1200" dirty="0">
                <a:solidFill>
                  <a:schemeClr val="bg1"/>
                </a:solidFill>
                <a:latin typeface="Times New Roman" pitchFamily="18" charset="0"/>
                <a:cs typeface="Times New Roman" pitchFamily="18" charset="0"/>
              </a:rPr>
              <a:t> son of </a:t>
            </a:r>
            <a:r>
              <a:rPr lang="en-US" sz="1200" dirty="0" err="1">
                <a:solidFill>
                  <a:schemeClr val="bg1"/>
                </a:solidFill>
                <a:latin typeface="Times New Roman" pitchFamily="18" charset="0"/>
                <a:cs typeface="Times New Roman" pitchFamily="18" charset="0"/>
              </a:rPr>
              <a:t>Nabuzeribni</a:t>
            </a:r>
            <a:r>
              <a:rPr lang="en-US" sz="1200" dirty="0">
                <a:solidFill>
                  <a:schemeClr val="bg1"/>
                </a:solidFill>
                <a:latin typeface="Times New Roman" pitchFamily="18" charset="0"/>
                <a:cs typeface="Times New Roman" pitchFamily="18" charset="0"/>
              </a:rPr>
              <a:t> in the fortress of </a:t>
            </a:r>
            <a:r>
              <a:rPr lang="en-US" sz="1200" dirty="0" err="1">
                <a:solidFill>
                  <a:schemeClr val="bg1"/>
                </a:solidFill>
                <a:latin typeface="Times New Roman" pitchFamily="18" charset="0"/>
                <a:cs typeface="Times New Roman" pitchFamily="18" charset="0"/>
              </a:rPr>
              <a:t>Syene</a:t>
            </a:r>
            <a:r>
              <a:rPr lang="en-US" sz="1200" dirty="0">
                <a:solidFill>
                  <a:schemeClr val="bg1"/>
                </a:solidFill>
                <a:latin typeface="Times New Roman" pitchFamily="18" charset="0"/>
                <a:cs typeface="Times New Roman" pitchFamily="18" charset="0"/>
              </a:rPr>
              <a:t> at the dictation of </a:t>
            </a:r>
            <a:r>
              <a:rPr lang="en-US" sz="1200" dirty="0" err="1">
                <a:solidFill>
                  <a:schemeClr val="bg1"/>
                </a:solidFill>
                <a:latin typeface="Times New Roman" pitchFamily="18" charset="0"/>
                <a:cs typeface="Times New Roman" pitchFamily="18" charset="0"/>
              </a:rPr>
              <a:t>Mahseiah</a:t>
            </a:r>
            <a:r>
              <a:rPr lang="en-US" sz="1200" dirty="0">
                <a:solidFill>
                  <a:schemeClr val="bg1"/>
                </a:solidFill>
                <a:latin typeface="Times New Roman" pitchFamily="18" charset="0"/>
                <a:cs typeface="Times New Roman" pitchFamily="18" charset="0"/>
              </a:rPr>
              <a:t>.</a:t>
            </a:r>
          </a:p>
          <a:p>
            <a:pPr algn="just"/>
            <a:r>
              <a:rPr lang="en-US" sz="1200" dirty="0">
                <a:solidFill>
                  <a:schemeClr val="bg1"/>
                </a:solidFill>
                <a:latin typeface="Times New Roman" pitchFamily="18" charset="0"/>
                <a:cs typeface="Times New Roman" pitchFamily="18" charset="0"/>
              </a:rPr>
              <a:t>Witnesses hereto (signatures</a:t>
            </a:r>
            <a:r>
              <a:rPr lang="en-US" sz="1200" dirty="0" smtClean="0">
                <a:solidFill>
                  <a:schemeClr val="bg1"/>
                </a:solidFill>
                <a:latin typeface="Times New Roman" pitchFamily="18" charset="0"/>
                <a:cs typeface="Times New Roman" pitchFamily="18" charset="0"/>
              </a:rPr>
              <a:t>).</a:t>
            </a:r>
          </a:p>
          <a:p>
            <a:pPr algn="just"/>
            <a:endParaRPr lang="en-US" sz="1200" dirty="0">
              <a:solidFill>
                <a:schemeClr val="bg1"/>
              </a:solidFill>
              <a:latin typeface="Times New Roman" pitchFamily="18" charset="0"/>
              <a:cs typeface="Times New Roman" pitchFamily="18" charset="0"/>
            </a:endParaRPr>
          </a:p>
          <a:p>
            <a:pPr algn="just"/>
            <a:r>
              <a:rPr lang="en-US" sz="1200" dirty="0">
                <a:solidFill>
                  <a:schemeClr val="bg1"/>
                </a:solidFill>
                <a:latin typeface="Times New Roman" pitchFamily="18" charset="0"/>
                <a:cs typeface="Times New Roman" pitchFamily="18" charset="0"/>
              </a:rPr>
              <a:t>Translator: H. L. Ginsberg</a:t>
            </a:r>
          </a:p>
          <a:p>
            <a:pPr algn="just"/>
            <a:r>
              <a:rPr lang="en-US" sz="1200" dirty="0">
                <a:solidFill>
                  <a:schemeClr val="bg1"/>
                </a:solidFill>
                <a:latin typeface="Times New Roman" pitchFamily="18" charset="0"/>
                <a:cs typeface="Times New Roman" pitchFamily="18" charset="0"/>
              </a:rPr>
              <a:t>Pritchard, James B. ; Ancient Near Eastern Texts, pp. </a:t>
            </a:r>
            <a:r>
              <a:rPr lang="en-US" sz="1200" dirty="0" smtClean="0">
                <a:solidFill>
                  <a:schemeClr val="bg1"/>
                </a:solidFill>
                <a:latin typeface="Times New Roman" pitchFamily="18" charset="0"/>
                <a:cs typeface="Times New Roman" pitchFamily="18" charset="0"/>
              </a:rPr>
              <a:t>222</a:t>
            </a:r>
          </a:p>
          <a:p>
            <a:pPr algn="just"/>
            <a:endParaRPr lang="en-US" sz="1200" dirty="0">
              <a:solidFill>
                <a:schemeClr val="bg1"/>
              </a:solidFill>
              <a:latin typeface="Times New Roman" pitchFamily="18" charset="0"/>
              <a:cs typeface="Times New Roman" pitchFamily="18" charset="0"/>
            </a:endParaRPr>
          </a:p>
          <a:p>
            <a:pPr algn="just"/>
            <a:r>
              <a:rPr lang="en-US" sz="1200" dirty="0">
                <a:solidFill>
                  <a:schemeClr val="bg1"/>
                </a:solidFill>
                <a:latin typeface="Times New Roman" pitchFamily="18" charset="0"/>
                <a:cs typeface="Times New Roman" pitchFamily="18" charset="0"/>
              </a:rPr>
              <a:t>http://www.reshafim.org.il/ad/egypt/texts/mibtahiah.htm</a:t>
            </a:r>
            <a:endParaRPr lang="en-US" sz="12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306744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095"/>
            <a:ext cx="9144000" cy="609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30480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Vertical Scroll 3"/>
          <p:cNvSpPr/>
          <p:nvPr/>
        </p:nvSpPr>
        <p:spPr>
          <a:xfrm>
            <a:off x="3581400" y="1066800"/>
            <a:ext cx="5334000" cy="4627721"/>
          </a:xfrm>
          <a:prstGeom prst="verticalScroll">
            <a:avLst/>
          </a:prstGeom>
          <a:blipFill>
            <a:blip r:embed="rId4"/>
            <a:tile tx="0" ty="0" sx="100000" sy="100000" flip="none" algn="tl"/>
          </a:blipFill>
          <a:ln>
            <a:solidFill>
              <a:srgbClr val="74534E"/>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solidFill>
                  <a:schemeClr val="accent6">
                    <a:lumMod val="50000"/>
                  </a:schemeClr>
                </a:solidFill>
              </a:rPr>
              <a:t>     Philo of Alexandria, a great Jewish philosopher, and prolific writer and commentator on Torah:</a:t>
            </a:r>
          </a:p>
          <a:p>
            <a:pPr algn="just"/>
            <a:endParaRPr lang="en-US" sz="1200" b="1" dirty="0">
              <a:solidFill>
                <a:schemeClr val="accent6">
                  <a:lumMod val="50000"/>
                </a:schemeClr>
              </a:solidFill>
            </a:endParaRPr>
          </a:p>
          <a:p>
            <a:pPr algn="just"/>
            <a:r>
              <a:rPr lang="en-US" sz="1200" b="1" dirty="0" smtClean="0">
                <a:solidFill>
                  <a:schemeClr val="accent6">
                    <a:lumMod val="50000"/>
                  </a:schemeClr>
                </a:solidFill>
              </a:rPr>
              <a:t> </a:t>
            </a:r>
            <a:r>
              <a:rPr lang="en-US" sz="1200" i="1" dirty="0" smtClean="0">
                <a:solidFill>
                  <a:schemeClr val="accent6">
                    <a:lumMod val="50000"/>
                  </a:schemeClr>
                </a:solidFill>
              </a:rPr>
              <a:t>De specialibus legibus 2:140 </a:t>
            </a:r>
            <a:r>
              <a:rPr lang="en-US" sz="1200" dirty="0" smtClean="0">
                <a:solidFill>
                  <a:schemeClr val="accent6">
                    <a:lumMod val="50000"/>
                  </a:schemeClr>
                </a:solidFill>
              </a:rPr>
              <a:t>Following the order which we have adopted, we proceed to speak of the third festival, that of the new moon. First of all, because it is the beginning of the month, and the beginning, whether of number or of time, is honorable. Secondly, because at this time there is nothing in the whole of heaven destitute of light.</a:t>
            </a:r>
          </a:p>
          <a:p>
            <a:pPr algn="just"/>
            <a:endParaRPr lang="en-US" sz="1200" dirty="0">
              <a:solidFill>
                <a:schemeClr val="accent6">
                  <a:lumMod val="50000"/>
                </a:schemeClr>
              </a:solidFill>
            </a:endParaRPr>
          </a:p>
          <a:p>
            <a:pPr algn="just"/>
            <a:r>
              <a:rPr lang="en-US" sz="1200" dirty="0" smtClean="0">
                <a:solidFill>
                  <a:schemeClr val="accent6">
                    <a:lumMod val="50000"/>
                  </a:schemeClr>
                </a:solidFill>
              </a:rPr>
              <a:t>2:141 Thirdly, because </a:t>
            </a:r>
            <a:r>
              <a:rPr lang="en-US" sz="1200" u="sng" dirty="0" smtClean="0">
                <a:solidFill>
                  <a:schemeClr val="accent6">
                    <a:lumMod val="50000"/>
                  </a:schemeClr>
                </a:solidFill>
              </a:rPr>
              <a:t>at that period</a:t>
            </a:r>
            <a:r>
              <a:rPr lang="en-US" sz="1200" dirty="0" smtClean="0">
                <a:solidFill>
                  <a:schemeClr val="accent6">
                    <a:lumMod val="50000"/>
                  </a:schemeClr>
                </a:solidFill>
              </a:rPr>
              <a:t> the more powerful and important body gives a portion of necessary assistance to the less important and weaker body; for, </a:t>
            </a:r>
            <a:r>
              <a:rPr lang="en-US" sz="1200" u="sng" dirty="0" smtClean="0">
                <a:solidFill>
                  <a:schemeClr val="accent6">
                    <a:lumMod val="50000"/>
                  </a:schemeClr>
                </a:solidFill>
              </a:rPr>
              <a:t>at the time of the new moon, the sun begins to illuminate the moon with a light which is visible to the outward senses</a:t>
            </a:r>
            <a:r>
              <a:rPr lang="en-US" sz="1200" dirty="0" smtClean="0">
                <a:solidFill>
                  <a:schemeClr val="accent6">
                    <a:lumMod val="50000"/>
                  </a:schemeClr>
                </a:solidFill>
              </a:rPr>
              <a:t>, </a:t>
            </a:r>
            <a:r>
              <a:rPr lang="en-US" sz="1200" u="sng" dirty="0" smtClean="0">
                <a:solidFill>
                  <a:schemeClr val="accent6">
                    <a:lumMod val="50000"/>
                  </a:schemeClr>
                </a:solidFill>
              </a:rPr>
              <a:t>and then she displays her own beauty to the beholders</a:t>
            </a:r>
            <a:r>
              <a:rPr lang="en-US" sz="1200" dirty="0" smtClean="0">
                <a:solidFill>
                  <a:schemeClr val="accent6">
                    <a:lumMod val="50000"/>
                  </a:schemeClr>
                </a:solidFill>
              </a:rPr>
              <a:t>. And this is, as it seems, an evident lesson of kindness and humanity to men, to teach them that they should never grudge to impart their own good things to others, but, imitating the heavenly bodies, should drive envy away and banish it from the soul.</a:t>
            </a:r>
            <a:endParaRPr lang="en-US" sz="1200" dirty="0">
              <a:solidFill>
                <a:schemeClr val="accent6">
                  <a:lumMod val="50000"/>
                </a:schemeClr>
              </a:solidFill>
            </a:endParaRPr>
          </a:p>
        </p:txBody>
      </p:sp>
      <p:sp>
        <p:nvSpPr>
          <p:cNvPr id="12" name="TextBox 11"/>
          <p:cNvSpPr txBox="1"/>
          <p:nvPr/>
        </p:nvSpPr>
        <p:spPr>
          <a:xfrm>
            <a:off x="381000" y="1484504"/>
            <a:ext cx="3200400" cy="461665"/>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Again, speaking of the Sun, Philo says that at the new moon it lights the moon.</a:t>
            </a:r>
            <a:endParaRPr lang="en-US" sz="1200" dirty="0">
              <a:solidFill>
                <a:schemeClr val="bg1"/>
              </a:solidFill>
              <a:latin typeface="Times New Roman" pitchFamily="18" charset="0"/>
              <a:cs typeface="Times New Roman" pitchFamily="18" charset="0"/>
            </a:endParaRPr>
          </a:p>
        </p:txBody>
      </p:sp>
      <p:cxnSp>
        <p:nvCxnSpPr>
          <p:cNvPr id="13" name="Straight Arrow Connector 12"/>
          <p:cNvCxnSpPr>
            <a:stCxn id="12" idx="3"/>
          </p:cNvCxnSpPr>
          <p:nvPr/>
        </p:nvCxnSpPr>
        <p:spPr>
          <a:xfrm>
            <a:off x="3581400" y="1715337"/>
            <a:ext cx="2590800" cy="175036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2311315"/>
            <a:ext cx="3200400" cy="646331"/>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Philo says “visible to the outward senses.” This is his way of saying the moon is visible to the naked eye.</a:t>
            </a:r>
            <a:endParaRPr lang="en-US" sz="1200" dirty="0">
              <a:solidFill>
                <a:schemeClr val="bg1"/>
              </a:solidFill>
              <a:latin typeface="Times New Roman" pitchFamily="18" charset="0"/>
              <a:cs typeface="Times New Roman" pitchFamily="18" charset="0"/>
            </a:endParaRPr>
          </a:p>
        </p:txBody>
      </p:sp>
      <p:cxnSp>
        <p:nvCxnSpPr>
          <p:cNvPr id="19" name="Straight Arrow Connector 18"/>
          <p:cNvCxnSpPr>
            <a:stCxn id="16" idx="3"/>
          </p:cNvCxnSpPr>
          <p:nvPr/>
        </p:nvCxnSpPr>
        <p:spPr>
          <a:xfrm>
            <a:off x="3505200" y="2634481"/>
            <a:ext cx="2590800" cy="165803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60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3"/>
                                        </p:tgtEl>
                                      </p:cBhvr>
                                    </p:animEffect>
                                    <p:set>
                                      <p:cBhvr>
                                        <p:cTn id="12" dur="1" fill="hold">
                                          <p:stCondLst>
                                            <p:cond delay="499"/>
                                          </p:stCondLst>
                                        </p:cTn>
                                        <p:tgtEl>
                                          <p:spTgt spid="205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2" grpId="1"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0582" y="184666"/>
            <a:ext cx="7177617" cy="369332"/>
          </a:xfrm>
          <a:prstGeom prst="rect">
            <a:avLst/>
          </a:prstGeom>
          <a:noFill/>
        </p:spPr>
        <p:txBody>
          <a:bodyPr wrap="square" rtlCol="0">
            <a:spAutoFit/>
          </a:bodyPr>
          <a:lstStyle/>
          <a:p>
            <a:pPr algn="ctr"/>
            <a:r>
              <a:rPr lang="en-US" dirty="0" smtClean="0"/>
              <a:t>The Cairo Sandstone </a:t>
            </a:r>
            <a:r>
              <a:rPr lang="en-US" dirty="0" err="1" smtClean="0"/>
              <a:t>Stela</a:t>
            </a:r>
            <a:r>
              <a:rPr lang="en-US" dirty="0" smtClean="0"/>
              <a:t>, Sivan = </a:t>
            </a:r>
            <a:r>
              <a:rPr lang="en-US" dirty="0" err="1" smtClean="0"/>
              <a:t>Mechir</a:t>
            </a:r>
            <a:r>
              <a:rPr lang="en-US" dirty="0" smtClean="0"/>
              <a:t>, year 7 of Artaxerxes</a:t>
            </a:r>
            <a:endParaRPr lang="en-US" dirty="0"/>
          </a:p>
        </p:txBody>
      </p:sp>
      <p:sp>
        <p:nvSpPr>
          <p:cNvPr id="40" name="TextBox 39"/>
          <p:cNvSpPr txBox="1"/>
          <p:nvPr/>
        </p:nvSpPr>
        <p:spPr>
          <a:xfrm>
            <a:off x="947055" y="614192"/>
            <a:ext cx="7230294" cy="830997"/>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This dating ranges over two months of the Jewish/Persian calendar at Elephantine, due to the lack of day numbers on the monument, and also due to the possibility of irregular calculation. However, the Sivan overlap is more likely due to the possibility of local equinox observation (there was a war on with Persia) and the agreement of the Biblical intercalation method with the Persian method for this month.</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59836"/>
            <a:ext cx="4344110" cy="323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44097"/>
            <a:ext cx="4312937" cy="3180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947055" y="2514600"/>
            <a:ext cx="3396345" cy="381000"/>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Mechir</a:t>
            </a:r>
            <a:endParaRPr lang="en-US" dirty="0">
              <a:solidFill>
                <a:schemeClr val="tx1"/>
              </a:solidFill>
            </a:endParaRPr>
          </a:p>
        </p:txBody>
      </p:sp>
      <p:sp>
        <p:nvSpPr>
          <p:cNvPr id="31" name="Rectangle 30"/>
          <p:cNvSpPr/>
          <p:nvPr/>
        </p:nvSpPr>
        <p:spPr>
          <a:xfrm>
            <a:off x="381000" y="2952756"/>
            <a:ext cx="3962400" cy="381000"/>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Mechir</a:t>
            </a:r>
            <a:endParaRPr lang="en-US" dirty="0">
              <a:solidFill>
                <a:schemeClr val="tx1"/>
              </a:solidFill>
            </a:endParaRPr>
          </a:p>
        </p:txBody>
      </p:sp>
      <p:sp>
        <p:nvSpPr>
          <p:cNvPr id="32" name="Rectangle 31"/>
          <p:cNvSpPr/>
          <p:nvPr/>
        </p:nvSpPr>
        <p:spPr>
          <a:xfrm>
            <a:off x="380984" y="3395699"/>
            <a:ext cx="3962400" cy="381000"/>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Mechir</a:t>
            </a:r>
            <a:endParaRPr lang="en-US" dirty="0">
              <a:solidFill>
                <a:schemeClr val="tx1"/>
              </a:solidFill>
            </a:endParaRPr>
          </a:p>
        </p:txBody>
      </p:sp>
      <p:sp>
        <p:nvSpPr>
          <p:cNvPr id="34" name="Rectangle 33"/>
          <p:cNvSpPr/>
          <p:nvPr/>
        </p:nvSpPr>
        <p:spPr>
          <a:xfrm>
            <a:off x="376237" y="3848096"/>
            <a:ext cx="1147763" cy="381000"/>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Mechir</a:t>
            </a:r>
            <a:endParaRPr lang="en-US" dirty="0">
              <a:solidFill>
                <a:schemeClr val="tx1"/>
              </a:solidFill>
            </a:endParaRPr>
          </a:p>
        </p:txBody>
      </p:sp>
      <p:sp>
        <p:nvSpPr>
          <p:cNvPr id="36" name="Rectangle 35">
            <a:hlinkClick r:id="rId5" tooltip="Egyptian date calendar converter"/>
          </p:cNvPr>
          <p:cNvSpPr/>
          <p:nvPr/>
        </p:nvSpPr>
        <p:spPr>
          <a:xfrm>
            <a:off x="5764742" y="2009778"/>
            <a:ext cx="3106208" cy="381000"/>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Mechir</a:t>
            </a:r>
            <a:endParaRPr lang="en-US" dirty="0">
              <a:solidFill>
                <a:schemeClr val="tx1"/>
              </a:solidFill>
            </a:endParaRPr>
          </a:p>
        </p:txBody>
      </p:sp>
      <p:sp>
        <p:nvSpPr>
          <p:cNvPr id="37" name="Rectangle 36"/>
          <p:cNvSpPr/>
          <p:nvPr/>
        </p:nvSpPr>
        <p:spPr>
          <a:xfrm>
            <a:off x="4616450" y="2457456"/>
            <a:ext cx="1981200" cy="381000"/>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Mechir</a:t>
            </a:r>
            <a:endParaRPr lang="en-US" dirty="0">
              <a:solidFill>
                <a:schemeClr val="tx1"/>
              </a:solidFill>
            </a:endParaRPr>
          </a:p>
        </p:txBody>
      </p:sp>
      <p:sp>
        <p:nvSpPr>
          <p:cNvPr id="35" name="Rectangle 34"/>
          <p:cNvSpPr/>
          <p:nvPr/>
        </p:nvSpPr>
        <p:spPr>
          <a:xfrm>
            <a:off x="5766998" y="2009778"/>
            <a:ext cx="569510" cy="382452"/>
          </a:xfrm>
          <a:prstGeom prst="rect">
            <a:avLst/>
          </a:prstGeom>
          <a:solidFill>
            <a:schemeClr val="tx2">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43" name="TextBox 42"/>
          <p:cNvSpPr txBox="1"/>
          <p:nvPr/>
        </p:nvSpPr>
        <p:spPr>
          <a:xfrm>
            <a:off x="219557" y="4920818"/>
            <a:ext cx="7230294" cy="1477328"/>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Professor </a:t>
            </a:r>
            <a:r>
              <a:rPr lang="en-US" sz="1200" dirty="0" err="1" smtClean="0">
                <a:solidFill>
                  <a:schemeClr val="bg1"/>
                </a:solidFill>
                <a:latin typeface="Times New Roman" pitchFamily="18" charset="0"/>
                <a:cs typeface="Times New Roman" pitchFamily="18" charset="0"/>
              </a:rPr>
              <a:t>Kraeling</a:t>
            </a:r>
            <a:r>
              <a:rPr lang="en-US" sz="1200" dirty="0" smtClean="0">
                <a:solidFill>
                  <a:schemeClr val="bg1"/>
                </a:solidFill>
                <a:latin typeface="Times New Roman" pitchFamily="18" charset="0"/>
                <a:cs typeface="Times New Roman" pitchFamily="18" charset="0"/>
              </a:rPr>
              <a:t> suggested to S.H. Horn that </a:t>
            </a:r>
            <a:r>
              <a:rPr lang="en-US" sz="1200" i="1" dirty="0" err="1" smtClean="0">
                <a:solidFill>
                  <a:schemeClr val="bg1"/>
                </a:solidFill>
                <a:latin typeface="Times New Roman" pitchFamily="18" charset="0"/>
                <a:cs typeface="Times New Roman" pitchFamily="18" charset="0"/>
              </a:rPr>
              <a:t>b’yerech</a:t>
            </a:r>
            <a:r>
              <a:rPr lang="en-US" sz="1200" dirty="0" smtClean="0">
                <a:solidFill>
                  <a:schemeClr val="bg1"/>
                </a:solidFill>
                <a:latin typeface="Times New Roman" pitchFamily="18" charset="0"/>
                <a:cs typeface="Times New Roman" pitchFamily="18" charset="0"/>
              </a:rPr>
              <a:t> </a:t>
            </a:r>
            <a:r>
              <a:rPr lang="he-IL" dirty="0" smtClean="0">
                <a:solidFill>
                  <a:schemeClr val="bg1"/>
                </a:solidFill>
                <a:latin typeface="SBL Hebrew"/>
                <a:cs typeface="SBL Hebrew"/>
              </a:rPr>
              <a:t>בירח</a:t>
            </a:r>
            <a:r>
              <a:rPr lang="en-US" sz="1200" dirty="0">
                <a:solidFill>
                  <a:schemeClr val="bg1"/>
                </a:solidFill>
                <a:latin typeface="SBL Hebrew"/>
                <a:cs typeface="SBL Hebrew"/>
              </a:rPr>
              <a:t> </a:t>
            </a:r>
            <a:r>
              <a:rPr lang="en-US" sz="1200" dirty="0" smtClean="0">
                <a:solidFill>
                  <a:schemeClr val="bg1"/>
                </a:solidFill>
                <a:latin typeface="SBL Hebrew"/>
                <a:cs typeface="SBL Hebrew"/>
              </a:rPr>
              <a:t>on the </a:t>
            </a:r>
            <a:r>
              <a:rPr lang="en-US" sz="1200" dirty="0" err="1" smtClean="0">
                <a:solidFill>
                  <a:schemeClr val="bg1"/>
                </a:solidFill>
                <a:latin typeface="SBL Hebrew"/>
                <a:cs typeface="SBL Hebrew"/>
              </a:rPr>
              <a:t>stela</a:t>
            </a:r>
            <a:r>
              <a:rPr lang="en-US" sz="1200" dirty="0" smtClean="0">
                <a:solidFill>
                  <a:schemeClr val="bg1"/>
                </a:solidFill>
                <a:latin typeface="SBL Hebrew"/>
                <a:cs typeface="SBL Hebrew"/>
              </a:rPr>
              <a:t> meant “on the first day of the lunar month,” i.e. more literally “in the new moon of Sivan.” This is after the example of Exodus 19:1 where </a:t>
            </a:r>
            <a:r>
              <a:rPr lang="en-US" sz="1200" i="1" dirty="0" err="1" smtClean="0">
                <a:solidFill>
                  <a:schemeClr val="bg1"/>
                </a:solidFill>
                <a:latin typeface="SBL Hebrew"/>
                <a:cs typeface="SBL Hebrew"/>
              </a:rPr>
              <a:t>hodesh</a:t>
            </a:r>
            <a:r>
              <a:rPr lang="en-US" sz="1200" dirty="0" smtClean="0">
                <a:solidFill>
                  <a:schemeClr val="bg1"/>
                </a:solidFill>
                <a:latin typeface="SBL Hebrew"/>
                <a:cs typeface="SBL Hebrew"/>
              </a:rPr>
              <a:t> means in the new moon day. The would then explain why the day numbers were left off of the monument. Further, the new moon day would be considered a “propitious day” for dedicating it, and the craftsmen could have days to work on it knowing the completion date.  I have thus placed the blue shading over day 1. This gives us an exact date. The </a:t>
            </a:r>
            <a:r>
              <a:rPr lang="en-US" sz="1200" dirty="0" err="1" smtClean="0">
                <a:solidFill>
                  <a:schemeClr val="bg1"/>
                </a:solidFill>
                <a:latin typeface="SBL Hebrew"/>
                <a:cs typeface="SBL Hebrew"/>
              </a:rPr>
              <a:t>stela</a:t>
            </a:r>
            <a:r>
              <a:rPr lang="en-US" sz="1200" dirty="0" smtClean="0">
                <a:solidFill>
                  <a:schemeClr val="bg1"/>
                </a:solidFill>
                <a:latin typeface="SBL Hebrew"/>
                <a:cs typeface="SBL Hebrew"/>
              </a:rPr>
              <a:t> does not confirm either a conjunction or sighted moon method here. Agrees with Horn and Wood’s conclusions.</a:t>
            </a:r>
            <a:endParaRPr lang="en-US" sz="1200" dirty="0" smtClean="0">
              <a:solidFill>
                <a:schemeClr val="bg1"/>
              </a:solidFill>
              <a:latin typeface="Times New Roman" pitchFamily="18" charset="0"/>
              <a:cs typeface="Times New Roman" pitchFamily="18" charset="0"/>
            </a:endParaRPr>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4320" y="4920818"/>
            <a:ext cx="570602" cy="179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4" name="Straight Arrow Connector 43"/>
          <p:cNvCxnSpPr>
            <a:stCxn id="43" idx="3"/>
          </p:cNvCxnSpPr>
          <p:nvPr/>
        </p:nvCxnSpPr>
        <p:spPr>
          <a:xfrm>
            <a:off x="7449851" y="5659482"/>
            <a:ext cx="619770" cy="15848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4115" y="1563439"/>
            <a:ext cx="309679" cy="138499"/>
          </a:xfrm>
          <a:prstGeom prst="rect">
            <a:avLst/>
          </a:prstGeom>
          <a:solidFill>
            <a:schemeClr val="bg1"/>
          </a:solidFill>
        </p:spPr>
        <p:txBody>
          <a:bodyPr wrap="square" lIns="0" tIns="0" rIns="0" bIns="0" rtlCol="0">
            <a:spAutoFit/>
          </a:bodyPr>
          <a:lstStyle/>
          <a:p>
            <a:pPr algn="ctr"/>
            <a:r>
              <a:rPr lang="en-US" sz="900" b="1" dirty="0" smtClean="0"/>
              <a:t>3682</a:t>
            </a:r>
            <a:endParaRPr lang="en-US" sz="900" b="1" dirty="0"/>
          </a:p>
        </p:txBody>
      </p:sp>
      <p:sp>
        <p:nvSpPr>
          <p:cNvPr id="17" name="TextBox 16"/>
          <p:cNvSpPr txBox="1"/>
          <p:nvPr/>
        </p:nvSpPr>
        <p:spPr>
          <a:xfrm>
            <a:off x="5259271" y="1509429"/>
            <a:ext cx="309679" cy="138499"/>
          </a:xfrm>
          <a:prstGeom prst="rect">
            <a:avLst/>
          </a:prstGeom>
          <a:solidFill>
            <a:schemeClr val="bg1"/>
          </a:solidFill>
        </p:spPr>
        <p:txBody>
          <a:bodyPr wrap="square" lIns="0" tIns="0" rIns="0" bIns="0" rtlCol="0">
            <a:spAutoFit/>
          </a:bodyPr>
          <a:lstStyle/>
          <a:p>
            <a:pPr algn="ctr"/>
            <a:r>
              <a:rPr lang="en-US" sz="900" b="1" dirty="0" smtClean="0"/>
              <a:t>3682</a:t>
            </a:r>
            <a:endParaRPr lang="en-US" sz="900" b="1" dirty="0"/>
          </a:p>
        </p:txBody>
      </p:sp>
    </p:spTree>
    <p:extLst>
      <p:ext uri="{BB962C8B-B14F-4D97-AF65-F5344CB8AC3E}">
        <p14:creationId xmlns:p14="http://schemas.microsoft.com/office/powerpoint/2010/main" val="158197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up)">
                                      <p:cBhvr>
                                        <p:cTn id="39"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3" grpId="0" animBg="1"/>
      <p:bldP spid="31" grpId="0" animBg="1"/>
      <p:bldP spid="32" grpId="0" animBg="1"/>
      <p:bldP spid="34" grpId="0" animBg="1"/>
      <p:bldP spid="36" grpId="0" animBg="1"/>
      <p:bldP spid="37" grpId="0" animBg="1"/>
      <p:bldP spid="35" grpId="0" animBg="1"/>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2519" y="732729"/>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50000"/>
                </a:schemeClr>
              </a:solidFill>
            </a:endParaRPr>
          </a:p>
        </p:txBody>
      </p:sp>
      <p:sp>
        <p:nvSpPr>
          <p:cNvPr id="3" name="Rectangle 2"/>
          <p:cNvSpPr/>
          <p:nvPr/>
        </p:nvSpPr>
        <p:spPr>
          <a:xfrm>
            <a:off x="3841719" y="732729"/>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Aug 25, 471 BC</a:t>
            </a:r>
            <a:endParaRPr lang="en-US" sz="1200" dirty="0">
              <a:solidFill>
                <a:schemeClr val="bg2"/>
              </a:solidFill>
            </a:endParaRPr>
          </a:p>
        </p:txBody>
      </p:sp>
      <p:sp>
        <p:nvSpPr>
          <p:cNvPr id="4" name="Rectangle 3"/>
          <p:cNvSpPr/>
          <p:nvPr/>
        </p:nvSpPr>
        <p:spPr>
          <a:xfrm>
            <a:off x="5079969" y="732729"/>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schemeClr val="bg1"/>
              </a:solidFill>
            </a:endParaRPr>
          </a:p>
        </p:txBody>
      </p:sp>
      <p:sp>
        <p:nvSpPr>
          <p:cNvPr id="5" name="Rectangle 4"/>
          <p:cNvSpPr/>
          <p:nvPr/>
        </p:nvSpPr>
        <p:spPr>
          <a:xfrm>
            <a:off x="6299169" y="732729"/>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Aug 26, 471 BC</a:t>
            </a:r>
            <a:endParaRPr lang="en-US" sz="1200" dirty="0">
              <a:solidFill>
                <a:schemeClr val="bg2"/>
              </a:solidFill>
            </a:endParaRPr>
          </a:p>
        </p:txBody>
      </p:sp>
      <p:sp>
        <p:nvSpPr>
          <p:cNvPr id="6" name="Rectangle 5"/>
          <p:cNvSpPr/>
          <p:nvPr/>
        </p:nvSpPr>
        <p:spPr>
          <a:xfrm>
            <a:off x="184119" y="732729"/>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p:txBody>
      </p:sp>
      <p:sp>
        <p:nvSpPr>
          <p:cNvPr id="7" name="Rectangle 6"/>
          <p:cNvSpPr/>
          <p:nvPr/>
        </p:nvSpPr>
        <p:spPr>
          <a:xfrm>
            <a:off x="1403319" y="732729"/>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Aug 24, 471 BC</a:t>
            </a:r>
            <a:endParaRPr lang="en-US" sz="1200" dirty="0">
              <a:solidFill>
                <a:schemeClr val="bg2"/>
              </a:solidFill>
            </a:endParaRPr>
          </a:p>
        </p:txBody>
      </p:sp>
      <p:sp>
        <p:nvSpPr>
          <p:cNvPr id="8" name="Flowchart: Connector 7"/>
          <p:cNvSpPr/>
          <p:nvPr/>
        </p:nvSpPr>
        <p:spPr>
          <a:xfrm>
            <a:off x="622269" y="429951"/>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t>15:48</a:t>
            </a:r>
          </a:p>
          <a:p>
            <a:pPr algn="ctr"/>
            <a:r>
              <a:rPr lang="en-US" sz="800" b="1" dirty="0" smtClean="0"/>
              <a:t>UT</a:t>
            </a:r>
            <a:endParaRPr lang="en-US" sz="800" b="1" dirty="0"/>
          </a:p>
        </p:txBody>
      </p:sp>
      <p:sp>
        <p:nvSpPr>
          <p:cNvPr id="12" name="TextBox 11"/>
          <p:cNvSpPr txBox="1"/>
          <p:nvPr/>
        </p:nvSpPr>
        <p:spPr>
          <a:xfrm>
            <a:off x="667793" y="101984"/>
            <a:ext cx="7177617" cy="523220"/>
          </a:xfrm>
          <a:prstGeom prst="rect">
            <a:avLst/>
          </a:prstGeom>
          <a:noFill/>
        </p:spPr>
        <p:txBody>
          <a:bodyPr wrap="square" rtlCol="0">
            <a:spAutoFit/>
          </a:bodyPr>
          <a:lstStyle/>
          <a:p>
            <a:pPr algn="ctr"/>
            <a:r>
              <a:rPr lang="en-US" sz="2800" dirty="0" smtClean="0"/>
              <a:t>The Elephantine Papyri, AP 5</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202" y="2005709"/>
            <a:ext cx="6265332" cy="469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hlinkClick r:id="rId3" tooltip="Egyptian date calendar converter"/>
          </p:cNvPr>
          <p:cNvSpPr/>
          <p:nvPr/>
        </p:nvSpPr>
        <p:spPr>
          <a:xfrm>
            <a:off x="2928421" y="4771835"/>
            <a:ext cx="803275" cy="533400"/>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28</a:t>
            </a:r>
            <a:r>
              <a:rPr lang="en-US" baseline="30000" dirty="0" smtClean="0">
                <a:solidFill>
                  <a:schemeClr val="tx1"/>
                </a:solidFill>
              </a:rPr>
              <a:t>th</a:t>
            </a:r>
            <a:r>
              <a:rPr lang="en-US" dirty="0" smtClean="0">
                <a:solidFill>
                  <a:schemeClr val="tx1"/>
                </a:solidFill>
              </a:rPr>
              <a:t> </a:t>
            </a:r>
            <a:endParaRPr lang="en-US" dirty="0">
              <a:solidFill>
                <a:schemeClr val="tx1"/>
              </a:solidFill>
            </a:endParaRPr>
          </a:p>
        </p:txBody>
      </p:sp>
      <p:sp>
        <p:nvSpPr>
          <p:cNvPr id="15" name="Rectangle 14"/>
          <p:cNvSpPr/>
          <p:nvPr/>
        </p:nvSpPr>
        <p:spPr>
          <a:xfrm>
            <a:off x="3376082" y="4771835"/>
            <a:ext cx="803275" cy="533400"/>
          </a:xfrm>
          <a:prstGeom prst="rect">
            <a:avLst/>
          </a:prstGeom>
          <a:solidFill>
            <a:schemeClr val="tx2">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18</a:t>
            </a:r>
            <a:r>
              <a:rPr lang="en-US" baseline="30000" dirty="0" smtClean="0">
                <a:solidFill>
                  <a:schemeClr val="tx1"/>
                </a:solidFill>
              </a:rPr>
              <a:t>th</a:t>
            </a:r>
            <a:r>
              <a:rPr lang="en-US" dirty="0" smtClean="0">
                <a:solidFill>
                  <a:schemeClr val="tx1"/>
                </a:solidFill>
              </a:rPr>
              <a:t> </a:t>
            </a:r>
            <a:endParaRPr lang="en-US" dirty="0">
              <a:solidFill>
                <a:schemeClr val="tx1"/>
              </a:solidFill>
            </a:endParaRPr>
          </a:p>
        </p:txBody>
      </p:sp>
      <p:cxnSp>
        <p:nvCxnSpPr>
          <p:cNvPr id="16" name="Straight Arrow Connector 15"/>
          <p:cNvCxnSpPr>
            <a:stCxn id="19" idx="2"/>
          </p:cNvCxnSpPr>
          <p:nvPr/>
        </p:nvCxnSpPr>
        <p:spPr>
          <a:xfrm flipH="1">
            <a:off x="3556000" y="1821043"/>
            <a:ext cx="2360256" cy="307269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12490" y="1482489"/>
            <a:ext cx="3407532" cy="338554"/>
          </a:xfrm>
          <a:prstGeom prst="rect">
            <a:avLst/>
          </a:prstGeom>
          <a:noFill/>
        </p:spPr>
        <p:txBody>
          <a:bodyPr wrap="square" rtlCol="0">
            <a:spAutoFit/>
          </a:bodyPr>
          <a:lstStyle/>
          <a:p>
            <a:pPr algn="just"/>
            <a:r>
              <a:rPr lang="en-US" sz="1600" dirty="0" smtClean="0"/>
              <a:t>Elul 18 = </a:t>
            </a:r>
            <a:r>
              <a:rPr lang="en-US" sz="1600" dirty="0" err="1" smtClean="0"/>
              <a:t>Pachons</a:t>
            </a:r>
            <a:r>
              <a:rPr lang="en-US" sz="1600" dirty="0" smtClean="0"/>
              <a:t> 28, year 15 of Xerxes</a:t>
            </a:r>
            <a:endParaRPr lang="en-US" sz="1600" dirty="0"/>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985" b="5648"/>
          <a:stretch/>
        </p:blipFill>
        <p:spPr bwMode="auto">
          <a:xfrm>
            <a:off x="584729" y="3242734"/>
            <a:ext cx="790575" cy="28702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cxnSp>
        <p:nvCxnSpPr>
          <p:cNvPr id="17" name="Straight Arrow Connector 16"/>
          <p:cNvCxnSpPr>
            <a:stCxn id="19" idx="2"/>
          </p:cNvCxnSpPr>
          <p:nvPr/>
        </p:nvCxnSpPr>
        <p:spPr>
          <a:xfrm flipH="1">
            <a:off x="1041400" y="1821043"/>
            <a:ext cx="4874856" cy="253213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518369" y="732729"/>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p:txBody>
      </p:sp>
      <p:grpSp>
        <p:nvGrpSpPr>
          <p:cNvPr id="9" name="Group 8"/>
          <p:cNvGrpSpPr/>
          <p:nvPr/>
        </p:nvGrpSpPr>
        <p:grpSpPr>
          <a:xfrm rot="3019548">
            <a:off x="7480552" y="413308"/>
            <a:ext cx="403303" cy="387955"/>
            <a:chOff x="5905500" y="390525"/>
            <a:chExt cx="342900" cy="285750"/>
          </a:xfrm>
        </p:grpSpPr>
        <p:sp>
          <p:nvSpPr>
            <p:cNvPr id="10" name="Flowchart: Connector 9"/>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4451319" y="4353173"/>
            <a:ext cx="4173008" cy="276999"/>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Again, the correlation only agrees with the sighted new moon.</a:t>
            </a:r>
          </a:p>
        </p:txBody>
      </p:sp>
      <p:sp>
        <p:nvSpPr>
          <p:cNvPr id="22" name="TextBox 21"/>
          <p:cNvSpPr txBox="1"/>
          <p:nvPr/>
        </p:nvSpPr>
        <p:spPr>
          <a:xfrm>
            <a:off x="3486448" y="2097912"/>
            <a:ext cx="371168" cy="184666"/>
          </a:xfrm>
          <a:prstGeom prst="rect">
            <a:avLst/>
          </a:prstGeom>
          <a:solidFill>
            <a:schemeClr val="bg1"/>
          </a:solidFill>
        </p:spPr>
        <p:txBody>
          <a:bodyPr wrap="square" lIns="0" tIns="0" rIns="0" bIns="0" rtlCol="0">
            <a:spAutoFit/>
          </a:bodyPr>
          <a:lstStyle/>
          <a:p>
            <a:pPr algn="ctr"/>
            <a:r>
              <a:rPr lang="en-US" sz="1200" b="1" dirty="0" smtClean="0"/>
              <a:t>3669</a:t>
            </a:r>
            <a:endParaRPr lang="en-US" sz="1200" b="1" dirty="0"/>
          </a:p>
        </p:txBody>
      </p:sp>
    </p:spTree>
    <p:extLst>
      <p:ext uri="{BB962C8B-B14F-4D97-AF65-F5344CB8AC3E}">
        <p14:creationId xmlns:p14="http://schemas.microsoft.com/office/powerpoint/2010/main" val="2165362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052" y="1935041"/>
            <a:ext cx="6453760" cy="489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70113" y="885135"/>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50000"/>
                </a:schemeClr>
              </a:solidFill>
            </a:endParaRPr>
          </a:p>
        </p:txBody>
      </p:sp>
      <p:sp>
        <p:nvSpPr>
          <p:cNvPr id="3" name="Rectangle 2"/>
          <p:cNvSpPr/>
          <p:nvPr/>
        </p:nvSpPr>
        <p:spPr>
          <a:xfrm>
            <a:off x="3689313" y="885135"/>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Dec 15</a:t>
            </a:r>
            <a:r>
              <a:rPr lang="en-US" sz="1200" baseline="30000" dirty="0" smtClean="0">
                <a:solidFill>
                  <a:schemeClr val="bg2"/>
                </a:solidFill>
              </a:rPr>
              <a:t>th</a:t>
            </a:r>
            <a:r>
              <a:rPr lang="en-US" sz="1200" dirty="0" smtClean="0">
                <a:solidFill>
                  <a:schemeClr val="bg2"/>
                </a:solidFill>
              </a:rPr>
              <a:t>, 465 BC</a:t>
            </a:r>
            <a:endParaRPr lang="en-US" sz="1200" dirty="0">
              <a:solidFill>
                <a:schemeClr val="bg2"/>
              </a:solidFill>
            </a:endParaRPr>
          </a:p>
        </p:txBody>
      </p:sp>
      <p:sp>
        <p:nvSpPr>
          <p:cNvPr id="4" name="Rectangle 3"/>
          <p:cNvSpPr/>
          <p:nvPr/>
        </p:nvSpPr>
        <p:spPr>
          <a:xfrm>
            <a:off x="4927563" y="885135"/>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schemeClr val="bg1"/>
              </a:solidFill>
            </a:endParaRPr>
          </a:p>
        </p:txBody>
      </p:sp>
      <p:sp>
        <p:nvSpPr>
          <p:cNvPr id="5" name="Rectangle 4"/>
          <p:cNvSpPr/>
          <p:nvPr/>
        </p:nvSpPr>
        <p:spPr>
          <a:xfrm>
            <a:off x="6146763" y="885135"/>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Dec 16</a:t>
            </a:r>
            <a:r>
              <a:rPr lang="en-US" sz="1200" baseline="30000" dirty="0" smtClean="0">
                <a:solidFill>
                  <a:schemeClr val="bg2"/>
                </a:solidFill>
              </a:rPr>
              <a:t>th</a:t>
            </a:r>
            <a:r>
              <a:rPr lang="en-US" sz="1200" dirty="0" smtClean="0">
                <a:solidFill>
                  <a:schemeClr val="bg2"/>
                </a:solidFill>
              </a:rPr>
              <a:t>, 465 BC</a:t>
            </a:r>
            <a:endParaRPr lang="en-US" sz="1200" dirty="0">
              <a:solidFill>
                <a:schemeClr val="bg2"/>
              </a:solidFill>
            </a:endParaRPr>
          </a:p>
        </p:txBody>
      </p:sp>
      <p:sp>
        <p:nvSpPr>
          <p:cNvPr id="7" name="Rectangle 6"/>
          <p:cNvSpPr/>
          <p:nvPr/>
        </p:nvSpPr>
        <p:spPr>
          <a:xfrm>
            <a:off x="1250913" y="885135"/>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Dec 14</a:t>
            </a:r>
            <a:r>
              <a:rPr lang="en-US" sz="1200" baseline="30000" dirty="0" smtClean="0">
                <a:solidFill>
                  <a:schemeClr val="bg2"/>
                </a:solidFill>
              </a:rPr>
              <a:t>th</a:t>
            </a:r>
            <a:r>
              <a:rPr lang="en-US" sz="1200" dirty="0" smtClean="0">
                <a:solidFill>
                  <a:schemeClr val="bg2"/>
                </a:solidFill>
              </a:rPr>
              <a:t>, 465 BC</a:t>
            </a:r>
            <a:endParaRPr lang="en-US" sz="1200" dirty="0">
              <a:solidFill>
                <a:schemeClr val="bg2"/>
              </a:solidFill>
            </a:endParaRPr>
          </a:p>
        </p:txBody>
      </p:sp>
      <p:sp>
        <p:nvSpPr>
          <p:cNvPr id="8" name="Flowchart: Connector 7"/>
          <p:cNvSpPr/>
          <p:nvPr/>
        </p:nvSpPr>
        <p:spPr>
          <a:xfrm>
            <a:off x="2874491" y="582357"/>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t>22:28</a:t>
            </a:r>
          </a:p>
          <a:p>
            <a:pPr algn="ctr"/>
            <a:r>
              <a:rPr lang="en-US" sz="800" b="1" dirty="0" smtClean="0"/>
              <a:t>UT</a:t>
            </a:r>
            <a:endParaRPr lang="en-US" sz="800" b="1" dirty="0"/>
          </a:p>
        </p:txBody>
      </p:sp>
      <p:sp>
        <p:nvSpPr>
          <p:cNvPr id="12" name="TextBox 11"/>
          <p:cNvSpPr txBox="1"/>
          <p:nvPr/>
        </p:nvSpPr>
        <p:spPr>
          <a:xfrm>
            <a:off x="667793" y="101984"/>
            <a:ext cx="7177617" cy="523220"/>
          </a:xfrm>
          <a:prstGeom prst="rect">
            <a:avLst/>
          </a:prstGeom>
          <a:noFill/>
        </p:spPr>
        <p:txBody>
          <a:bodyPr wrap="square" rtlCol="0">
            <a:spAutoFit/>
          </a:bodyPr>
          <a:lstStyle/>
          <a:p>
            <a:pPr algn="ctr"/>
            <a:r>
              <a:rPr lang="en-US" sz="2800" dirty="0" smtClean="0"/>
              <a:t>The Elephantine Papyri, AP 6</a:t>
            </a:r>
            <a:endParaRPr lang="en-US" sz="2800" dirty="0"/>
          </a:p>
        </p:txBody>
      </p:sp>
      <p:sp>
        <p:nvSpPr>
          <p:cNvPr id="14" name="Rectangle 13">
            <a:hlinkClick r:id="rId3" tooltip="Verify Egyptian date"/>
          </p:cNvPr>
          <p:cNvSpPr/>
          <p:nvPr/>
        </p:nvSpPr>
        <p:spPr>
          <a:xfrm>
            <a:off x="3887258" y="4798216"/>
            <a:ext cx="840581" cy="557821"/>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17</a:t>
            </a:r>
            <a:r>
              <a:rPr lang="en-US" baseline="30000" dirty="0" smtClean="0">
                <a:solidFill>
                  <a:schemeClr val="tx1"/>
                </a:solidFill>
              </a:rPr>
              <a:t>th</a:t>
            </a:r>
            <a:r>
              <a:rPr lang="en-US" dirty="0" smtClean="0">
                <a:solidFill>
                  <a:schemeClr val="tx1"/>
                </a:solidFill>
              </a:rPr>
              <a:t> </a:t>
            </a:r>
            <a:endParaRPr lang="en-US" dirty="0">
              <a:solidFill>
                <a:schemeClr val="tx1"/>
              </a:solidFill>
            </a:endParaRPr>
          </a:p>
        </p:txBody>
      </p:sp>
      <p:sp>
        <p:nvSpPr>
          <p:cNvPr id="15" name="Rectangle 14"/>
          <p:cNvSpPr/>
          <p:nvPr/>
        </p:nvSpPr>
        <p:spPr>
          <a:xfrm>
            <a:off x="4351835" y="4798215"/>
            <a:ext cx="859398" cy="557821"/>
          </a:xfrm>
          <a:prstGeom prst="rect">
            <a:avLst/>
          </a:prstGeom>
          <a:solidFill>
            <a:schemeClr val="tx2">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18</a:t>
            </a:r>
            <a:r>
              <a:rPr lang="en-US" baseline="30000" dirty="0" smtClean="0">
                <a:solidFill>
                  <a:schemeClr val="tx1"/>
                </a:solidFill>
              </a:rPr>
              <a:t>th</a:t>
            </a:r>
            <a:r>
              <a:rPr lang="en-US" dirty="0" smtClean="0">
                <a:solidFill>
                  <a:schemeClr val="tx1"/>
                </a:solidFill>
              </a:rPr>
              <a:t> </a:t>
            </a:r>
            <a:endParaRPr lang="en-US" dirty="0">
              <a:solidFill>
                <a:schemeClr val="tx1"/>
              </a:solidFill>
            </a:endParaRPr>
          </a:p>
        </p:txBody>
      </p:sp>
      <p:cxnSp>
        <p:nvCxnSpPr>
          <p:cNvPr id="16" name="Straight Arrow Connector 15"/>
          <p:cNvCxnSpPr>
            <a:stCxn id="19" idx="2"/>
          </p:cNvCxnSpPr>
          <p:nvPr/>
        </p:nvCxnSpPr>
        <p:spPr>
          <a:xfrm flipH="1">
            <a:off x="4451319" y="1691501"/>
            <a:ext cx="1325055" cy="307269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28421" y="1352947"/>
            <a:ext cx="5695906" cy="338554"/>
          </a:xfrm>
          <a:prstGeom prst="rect">
            <a:avLst/>
          </a:prstGeom>
          <a:noFill/>
        </p:spPr>
        <p:txBody>
          <a:bodyPr wrap="square" rtlCol="0">
            <a:spAutoFit/>
          </a:bodyPr>
          <a:lstStyle/>
          <a:p>
            <a:pPr algn="just"/>
            <a:r>
              <a:rPr lang="en-US" sz="1600" dirty="0" smtClean="0"/>
              <a:t>Kislev 18 = Thoth [17], year 21, beginning of reign of Artaxerxes [I]</a:t>
            </a:r>
            <a:endParaRPr lang="en-US" sz="1600" dirty="0"/>
          </a:p>
        </p:txBody>
      </p:sp>
      <p:cxnSp>
        <p:nvCxnSpPr>
          <p:cNvPr id="17" name="Straight Arrow Connector 16"/>
          <p:cNvCxnSpPr>
            <a:stCxn id="19" idx="2"/>
          </p:cNvCxnSpPr>
          <p:nvPr/>
        </p:nvCxnSpPr>
        <p:spPr>
          <a:xfrm flipH="1">
            <a:off x="1695137" y="1691501"/>
            <a:ext cx="4081237" cy="210681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365963" y="885135"/>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p:txBody>
      </p:sp>
      <p:grpSp>
        <p:nvGrpSpPr>
          <p:cNvPr id="9" name="Group 8"/>
          <p:cNvGrpSpPr/>
          <p:nvPr/>
        </p:nvGrpSpPr>
        <p:grpSpPr>
          <a:xfrm rot="3019548">
            <a:off x="7328146" y="565714"/>
            <a:ext cx="403303" cy="387955"/>
            <a:chOff x="5905500" y="390525"/>
            <a:chExt cx="342900" cy="285750"/>
          </a:xfrm>
        </p:grpSpPr>
        <p:sp>
          <p:nvSpPr>
            <p:cNvPr id="10" name="Flowchart: Connector 9"/>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4307548" y="5648570"/>
            <a:ext cx="4173008" cy="1015663"/>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Again, the correlation only agrees with the sighted new moon. The correlation in the Papyri is a complete miss with the conjunction method. Paleographers have restored the day number to 7, 14, and 17.  Only 17 works (14 still misses the conjunction by one day).</a:t>
            </a:r>
          </a:p>
        </p:txBody>
      </p:sp>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7677" b="13727"/>
          <a:stretch/>
        </p:blipFill>
        <p:spPr bwMode="auto">
          <a:xfrm>
            <a:off x="436531" y="2954848"/>
            <a:ext cx="1209675" cy="222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Connector 29"/>
          <p:cNvCxnSpPr/>
          <p:nvPr/>
        </p:nvCxnSpPr>
        <p:spPr>
          <a:xfrm>
            <a:off x="387598" y="3530587"/>
            <a:ext cx="1307539"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144" name="TextBox 6143"/>
          <p:cNvSpPr txBox="1"/>
          <p:nvPr/>
        </p:nvSpPr>
        <p:spPr>
          <a:xfrm>
            <a:off x="1303887" y="3445980"/>
            <a:ext cx="247371" cy="369332"/>
          </a:xfrm>
          <a:prstGeom prst="rect">
            <a:avLst/>
          </a:prstGeom>
          <a:noFill/>
        </p:spPr>
        <p:txBody>
          <a:bodyPr wrap="square" rtlCol="0">
            <a:spAutoFit/>
          </a:bodyPr>
          <a:lstStyle/>
          <a:p>
            <a:pPr algn="ctr"/>
            <a:r>
              <a:rPr lang="he-IL" dirty="0" smtClean="0">
                <a:latin typeface="SBL Hebrew"/>
                <a:cs typeface="SBL Hebrew"/>
              </a:rPr>
              <a:t>א</a:t>
            </a:r>
            <a:endParaRPr lang="en-US" dirty="0"/>
          </a:p>
        </p:txBody>
      </p:sp>
      <p:sp>
        <p:nvSpPr>
          <p:cNvPr id="38" name="TextBox 37"/>
          <p:cNvSpPr txBox="1"/>
          <p:nvPr/>
        </p:nvSpPr>
        <p:spPr>
          <a:xfrm>
            <a:off x="531562" y="3428984"/>
            <a:ext cx="247371" cy="369332"/>
          </a:xfrm>
          <a:prstGeom prst="rect">
            <a:avLst/>
          </a:prstGeom>
          <a:noFill/>
        </p:spPr>
        <p:txBody>
          <a:bodyPr wrap="square" rtlCol="0">
            <a:spAutoFit/>
          </a:bodyPr>
          <a:lstStyle/>
          <a:p>
            <a:pPr algn="ctr"/>
            <a:r>
              <a:rPr lang="he-IL" dirty="0" smtClean="0">
                <a:latin typeface="SBL Hebrew"/>
                <a:cs typeface="SBL Hebrew"/>
              </a:rPr>
              <a:t>א</a:t>
            </a:r>
            <a:endParaRPr lang="en-US" dirty="0"/>
          </a:p>
        </p:txBody>
      </p:sp>
      <p:sp>
        <p:nvSpPr>
          <p:cNvPr id="39" name="TextBox 38"/>
          <p:cNvSpPr txBox="1"/>
          <p:nvPr/>
        </p:nvSpPr>
        <p:spPr>
          <a:xfrm>
            <a:off x="200899" y="2623661"/>
            <a:ext cx="661326" cy="276999"/>
          </a:xfrm>
          <a:prstGeom prst="rect">
            <a:avLst/>
          </a:prstGeom>
          <a:solidFill>
            <a:schemeClr val="tx2">
              <a:lumMod val="75000"/>
            </a:schemeClr>
          </a:solidFill>
        </p:spPr>
        <p:txBody>
          <a:bodyPr wrap="square" rtlCol="0">
            <a:spAutoFit/>
          </a:bodyPr>
          <a:lstStyle/>
          <a:p>
            <a:pPr algn="ctr"/>
            <a:r>
              <a:rPr lang="en-US" sz="1200" dirty="0" smtClean="0">
                <a:solidFill>
                  <a:schemeClr val="bg1"/>
                </a:solidFill>
                <a:latin typeface="Times New Roman" pitchFamily="18" charset="0"/>
                <a:cs typeface="Times New Roman" pitchFamily="18" charset="0"/>
              </a:rPr>
              <a:t>Judean</a:t>
            </a:r>
          </a:p>
        </p:txBody>
      </p:sp>
      <p:sp>
        <p:nvSpPr>
          <p:cNvPr id="40" name="TextBox 39"/>
          <p:cNvSpPr txBox="1"/>
          <p:nvPr/>
        </p:nvSpPr>
        <p:spPr>
          <a:xfrm>
            <a:off x="1290626" y="2623661"/>
            <a:ext cx="736431" cy="276999"/>
          </a:xfrm>
          <a:prstGeom prst="rect">
            <a:avLst/>
          </a:prstGeom>
          <a:solidFill>
            <a:schemeClr val="tx2">
              <a:lumMod val="75000"/>
            </a:schemeClr>
          </a:solidFill>
        </p:spPr>
        <p:txBody>
          <a:bodyPr wrap="square" rtlCol="0">
            <a:spAutoFit/>
          </a:bodyPr>
          <a:lstStyle/>
          <a:p>
            <a:pPr algn="ctr"/>
            <a:r>
              <a:rPr lang="en-US" sz="1200" dirty="0" smtClean="0">
                <a:solidFill>
                  <a:schemeClr val="bg1"/>
                </a:solidFill>
                <a:latin typeface="Times New Roman" pitchFamily="18" charset="0"/>
                <a:cs typeface="Times New Roman" pitchFamily="18" charset="0"/>
              </a:rPr>
              <a:t>Persian</a:t>
            </a:r>
          </a:p>
        </p:txBody>
      </p:sp>
      <p:sp>
        <p:nvSpPr>
          <p:cNvPr id="41" name="TextBox 40"/>
          <p:cNvSpPr txBox="1"/>
          <p:nvPr/>
        </p:nvSpPr>
        <p:spPr>
          <a:xfrm>
            <a:off x="200899" y="1512660"/>
            <a:ext cx="2413153" cy="830997"/>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Xerxes was murdered between Aug 4 to 8, 465 (before Tishri 1), and Artaxerxes became the king, dashed line.</a:t>
            </a:r>
          </a:p>
        </p:txBody>
      </p:sp>
      <p:sp>
        <p:nvSpPr>
          <p:cNvPr id="42" name="TextBox 41"/>
          <p:cNvSpPr txBox="1"/>
          <p:nvPr/>
        </p:nvSpPr>
        <p:spPr>
          <a:xfrm>
            <a:off x="170675" y="5563905"/>
            <a:ext cx="2744231" cy="1015663"/>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The scribe barely had time to get the news that had to travel some 2000 miles from Susa to Elephantine. He is still dating year 21 even though Xerxes was killed months earlier.</a:t>
            </a:r>
          </a:p>
        </p:txBody>
      </p:sp>
      <p:sp>
        <p:nvSpPr>
          <p:cNvPr id="28" name="TextBox 27"/>
          <p:cNvSpPr txBox="1"/>
          <p:nvPr/>
        </p:nvSpPr>
        <p:spPr>
          <a:xfrm>
            <a:off x="3606472" y="2044572"/>
            <a:ext cx="371168" cy="184666"/>
          </a:xfrm>
          <a:prstGeom prst="rect">
            <a:avLst/>
          </a:prstGeom>
          <a:solidFill>
            <a:schemeClr val="bg1"/>
          </a:solidFill>
        </p:spPr>
        <p:txBody>
          <a:bodyPr wrap="square" lIns="0" tIns="0" rIns="0" bIns="0" rtlCol="0">
            <a:spAutoFit/>
          </a:bodyPr>
          <a:lstStyle/>
          <a:p>
            <a:pPr algn="ctr"/>
            <a:r>
              <a:rPr lang="en-US" sz="1200" b="1" dirty="0" smtClean="0"/>
              <a:t>3675</a:t>
            </a:r>
            <a:endParaRPr lang="en-US" sz="1200" b="1" dirty="0"/>
          </a:p>
        </p:txBody>
      </p:sp>
    </p:spTree>
    <p:extLst>
      <p:ext uri="{BB962C8B-B14F-4D97-AF65-F5344CB8AC3E}">
        <p14:creationId xmlns:p14="http://schemas.microsoft.com/office/powerpoint/2010/main" val="2813447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52" y="2114432"/>
            <a:ext cx="6269292" cy="465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27068" y="885135"/>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50000"/>
                </a:schemeClr>
              </a:solidFill>
            </a:endParaRPr>
          </a:p>
        </p:txBody>
      </p:sp>
      <p:sp>
        <p:nvSpPr>
          <p:cNvPr id="3" name="Rectangle 2"/>
          <p:cNvSpPr/>
          <p:nvPr/>
        </p:nvSpPr>
        <p:spPr>
          <a:xfrm>
            <a:off x="2546268" y="885135"/>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Nov 16</a:t>
            </a:r>
            <a:r>
              <a:rPr lang="en-US" sz="1200" baseline="30000" dirty="0" smtClean="0">
                <a:solidFill>
                  <a:schemeClr val="bg2"/>
                </a:solidFill>
              </a:rPr>
              <a:t>th</a:t>
            </a:r>
            <a:r>
              <a:rPr lang="en-US" sz="1200" dirty="0" smtClean="0">
                <a:solidFill>
                  <a:schemeClr val="bg2"/>
                </a:solidFill>
              </a:rPr>
              <a:t>, 446 BC</a:t>
            </a:r>
            <a:endParaRPr lang="en-US" sz="1200" dirty="0">
              <a:solidFill>
                <a:schemeClr val="bg2"/>
              </a:solidFill>
            </a:endParaRPr>
          </a:p>
        </p:txBody>
      </p:sp>
      <p:sp>
        <p:nvSpPr>
          <p:cNvPr id="4" name="Rectangle 3"/>
          <p:cNvSpPr/>
          <p:nvPr/>
        </p:nvSpPr>
        <p:spPr>
          <a:xfrm>
            <a:off x="3784518" y="885135"/>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schemeClr val="bg1"/>
              </a:solidFill>
            </a:endParaRPr>
          </a:p>
        </p:txBody>
      </p:sp>
      <p:sp>
        <p:nvSpPr>
          <p:cNvPr id="5" name="Rectangle 4"/>
          <p:cNvSpPr/>
          <p:nvPr/>
        </p:nvSpPr>
        <p:spPr>
          <a:xfrm>
            <a:off x="5003718" y="885135"/>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Nov 17</a:t>
            </a:r>
            <a:r>
              <a:rPr lang="en-US" sz="1200" baseline="30000" dirty="0" smtClean="0">
                <a:solidFill>
                  <a:schemeClr val="bg2"/>
                </a:solidFill>
              </a:rPr>
              <a:t>th</a:t>
            </a:r>
            <a:r>
              <a:rPr lang="en-US" sz="1200" dirty="0" smtClean="0">
                <a:solidFill>
                  <a:schemeClr val="bg2"/>
                </a:solidFill>
              </a:rPr>
              <a:t>, 446 BC</a:t>
            </a:r>
            <a:endParaRPr lang="en-US" sz="1200" dirty="0">
              <a:solidFill>
                <a:schemeClr val="bg2"/>
              </a:solidFill>
            </a:endParaRPr>
          </a:p>
        </p:txBody>
      </p:sp>
      <p:sp>
        <p:nvSpPr>
          <p:cNvPr id="8" name="Flowchart: Connector 7"/>
          <p:cNvSpPr/>
          <p:nvPr/>
        </p:nvSpPr>
        <p:spPr>
          <a:xfrm>
            <a:off x="2078593" y="582357"/>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t>03:01</a:t>
            </a:r>
          </a:p>
          <a:p>
            <a:pPr algn="ctr"/>
            <a:r>
              <a:rPr lang="en-US" sz="800" b="1" dirty="0" smtClean="0"/>
              <a:t>UT</a:t>
            </a:r>
            <a:endParaRPr lang="en-US" sz="800" b="1" dirty="0"/>
          </a:p>
        </p:txBody>
      </p:sp>
      <p:sp>
        <p:nvSpPr>
          <p:cNvPr id="12" name="TextBox 11"/>
          <p:cNvSpPr txBox="1"/>
          <p:nvPr/>
        </p:nvSpPr>
        <p:spPr>
          <a:xfrm>
            <a:off x="667793" y="101984"/>
            <a:ext cx="7177617" cy="523220"/>
          </a:xfrm>
          <a:prstGeom prst="rect">
            <a:avLst/>
          </a:prstGeom>
          <a:noFill/>
        </p:spPr>
        <p:txBody>
          <a:bodyPr wrap="square" rtlCol="0">
            <a:spAutoFit/>
          </a:bodyPr>
          <a:lstStyle/>
          <a:p>
            <a:pPr algn="ctr"/>
            <a:r>
              <a:rPr lang="en-US" sz="2800" dirty="0" smtClean="0"/>
              <a:t>The Elephantine Papyri, AP 13</a:t>
            </a:r>
            <a:endParaRPr lang="en-US" sz="2800" dirty="0"/>
          </a:p>
        </p:txBody>
      </p:sp>
      <p:sp>
        <p:nvSpPr>
          <p:cNvPr id="14" name="Rectangle 13">
            <a:hlinkClick r:id="rId3" tooltip="Egyptian date calendar coverter"/>
          </p:cNvPr>
          <p:cNvSpPr/>
          <p:nvPr/>
        </p:nvSpPr>
        <p:spPr>
          <a:xfrm>
            <a:off x="3188463" y="2868692"/>
            <a:ext cx="840581" cy="557821"/>
          </a:xfrm>
          <a:prstGeom prst="rect">
            <a:avLst/>
          </a:prstGeom>
          <a:solidFill>
            <a:schemeClr val="accent2">
              <a:lumMod val="60000"/>
              <a:lumOff val="4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r>
              <a:rPr lang="en-US" baseline="30000" dirty="0" smtClean="0">
                <a:solidFill>
                  <a:schemeClr val="tx1"/>
                </a:solidFill>
              </a:rPr>
              <a:t>st</a:t>
            </a:r>
            <a:r>
              <a:rPr lang="en-US" dirty="0" smtClean="0">
                <a:solidFill>
                  <a:schemeClr val="tx1"/>
                </a:solidFill>
              </a:rPr>
              <a:t> </a:t>
            </a:r>
            <a:endParaRPr lang="en-US" dirty="0">
              <a:solidFill>
                <a:schemeClr val="tx1"/>
              </a:solidFill>
            </a:endParaRPr>
          </a:p>
        </p:txBody>
      </p:sp>
      <p:sp>
        <p:nvSpPr>
          <p:cNvPr id="15" name="Rectangle 14"/>
          <p:cNvSpPr/>
          <p:nvPr/>
        </p:nvSpPr>
        <p:spPr>
          <a:xfrm>
            <a:off x="3655409" y="2873795"/>
            <a:ext cx="859398" cy="557821"/>
          </a:xfrm>
          <a:prstGeom prst="rect">
            <a:avLst/>
          </a:prstGeom>
          <a:solidFill>
            <a:schemeClr val="tx2">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r>
              <a:rPr lang="en-US" baseline="30000" dirty="0" smtClean="0">
                <a:solidFill>
                  <a:schemeClr val="tx1"/>
                </a:solidFill>
              </a:rPr>
              <a:t>nd</a:t>
            </a:r>
            <a:r>
              <a:rPr lang="en-US" dirty="0" smtClean="0">
                <a:solidFill>
                  <a:schemeClr val="tx1"/>
                </a:solidFill>
              </a:rPr>
              <a:t>  </a:t>
            </a:r>
            <a:endParaRPr lang="en-US" dirty="0">
              <a:solidFill>
                <a:schemeClr val="tx1"/>
              </a:solidFill>
            </a:endParaRPr>
          </a:p>
        </p:txBody>
      </p:sp>
      <p:cxnSp>
        <p:nvCxnSpPr>
          <p:cNvPr id="16" name="Straight Arrow Connector 15"/>
          <p:cNvCxnSpPr>
            <a:stCxn id="19" idx="2"/>
          </p:cNvCxnSpPr>
          <p:nvPr/>
        </p:nvCxnSpPr>
        <p:spPr>
          <a:xfrm flipH="1">
            <a:off x="3810001" y="1884346"/>
            <a:ext cx="1217568" cy="116365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79713" y="1545792"/>
            <a:ext cx="3895712" cy="338554"/>
          </a:xfrm>
          <a:prstGeom prst="rect">
            <a:avLst/>
          </a:prstGeom>
          <a:noFill/>
        </p:spPr>
        <p:txBody>
          <a:bodyPr wrap="square" rtlCol="0">
            <a:spAutoFit/>
          </a:bodyPr>
          <a:lstStyle/>
          <a:p>
            <a:pPr algn="ctr"/>
            <a:r>
              <a:rPr lang="en-US" sz="1600" dirty="0" smtClean="0"/>
              <a:t>Kislev 2 = </a:t>
            </a:r>
            <a:r>
              <a:rPr lang="en-US" sz="1600" dirty="0" err="1" smtClean="0"/>
              <a:t>Mesore</a:t>
            </a:r>
            <a:r>
              <a:rPr lang="en-US" sz="1600" dirty="0" smtClean="0"/>
              <a:t> 11, year 19 of Artaxerxes</a:t>
            </a:r>
            <a:endParaRPr lang="en-US" sz="1600" dirty="0"/>
          </a:p>
        </p:txBody>
      </p:sp>
      <p:sp>
        <p:nvSpPr>
          <p:cNvPr id="26" name="Rectangle 25"/>
          <p:cNvSpPr/>
          <p:nvPr/>
        </p:nvSpPr>
        <p:spPr>
          <a:xfrm>
            <a:off x="6222918" y="885135"/>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p:txBody>
      </p:sp>
      <p:grpSp>
        <p:nvGrpSpPr>
          <p:cNvPr id="9" name="Group 8"/>
          <p:cNvGrpSpPr/>
          <p:nvPr/>
        </p:nvGrpSpPr>
        <p:grpSpPr>
          <a:xfrm rot="3019548">
            <a:off x="6185101" y="565714"/>
            <a:ext cx="403303" cy="387955"/>
            <a:chOff x="5905500" y="390525"/>
            <a:chExt cx="342900" cy="285750"/>
          </a:xfrm>
        </p:grpSpPr>
        <p:sp>
          <p:nvSpPr>
            <p:cNvPr id="10" name="Flowchart: Connector 9"/>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3765468" y="3998024"/>
            <a:ext cx="4692296" cy="1200329"/>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Paleographers have suggested </a:t>
            </a:r>
            <a:r>
              <a:rPr lang="en-US" sz="1200" dirty="0" err="1" smtClean="0">
                <a:solidFill>
                  <a:schemeClr val="bg1"/>
                </a:solidFill>
                <a:latin typeface="Times New Roman" pitchFamily="18" charset="0"/>
                <a:cs typeface="Times New Roman" pitchFamily="18" charset="0"/>
              </a:rPr>
              <a:t>Mesore</a:t>
            </a:r>
            <a:r>
              <a:rPr lang="en-US" sz="1200" dirty="0" smtClean="0">
                <a:solidFill>
                  <a:schemeClr val="bg1"/>
                </a:solidFill>
                <a:latin typeface="Times New Roman" pitchFamily="18" charset="0"/>
                <a:cs typeface="Times New Roman" pitchFamily="18" charset="0"/>
              </a:rPr>
              <a:t> 10 and </a:t>
            </a:r>
            <a:r>
              <a:rPr lang="en-US" sz="1200" dirty="0" err="1" smtClean="0">
                <a:solidFill>
                  <a:schemeClr val="bg1"/>
                </a:solidFill>
                <a:latin typeface="Times New Roman" pitchFamily="18" charset="0"/>
                <a:cs typeface="Times New Roman" pitchFamily="18" charset="0"/>
              </a:rPr>
              <a:t>Mesore</a:t>
            </a:r>
            <a:r>
              <a:rPr lang="en-US" sz="1200" dirty="0" smtClean="0">
                <a:solidFill>
                  <a:schemeClr val="bg1"/>
                </a:solidFill>
                <a:latin typeface="Times New Roman" pitchFamily="18" charset="0"/>
                <a:cs typeface="Times New Roman" pitchFamily="18" charset="0"/>
              </a:rPr>
              <a:t> 11, and Kislev 3. No combination can put the new moon day on the conjunction day here. The Persian equinox mistake makes the calendar inadvertently agree with the Judean intercalation. We have here proof that both the </a:t>
            </a:r>
            <a:r>
              <a:rPr lang="en-US" sz="1200" dirty="0" err="1" smtClean="0">
                <a:solidFill>
                  <a:schemeClr val="bg1"/>
                </a:solidFill>
                <a:latin typeface="Times New Roman" pitchFamily="18" charset="0"/>
                <a:cs typeface="Times New Roman" pitchFamily="18" charset="0"/>
              </a:rPr>
              <a:t>Yeb</a:t>
            </a:r>
            <a:r>
              <a:rPr lang="en-US" sz="1200" dirty="0" smtClean="0">
                <a:solidFill>
                  <a:schemeClr val="bg1"/>
                </a:solidFill>
                <a:latin typeface="Times New Roman" pitchFamily="18" charset="0"/>
                <a:cs typeface="Times New Roman" pitchFamily="18" charset="0"/>
              </a:rPr>
              <a:t> Jews and Persian court figured the month the same way, and that </a:t>
            </a:r>
            <a:r>
              <a:rPr lang="en-US" sz="1200" i="1" dirty="0" err="1" smtClean="0">
                <a:solidFill>
                  <a:schemeClr val="bg1"/>
                </a:solidFill>
                <a:latin typeface="Times New Roman" pitchFamily="18" charset="0"/>
                <a:cs typeface="Times New Roman" pitchFamily="18" charset="0"/>
              </a:rPr>
              <a:t>Addaru</a:t>
            </a:r>
            <a:r>
              <a:rPr lang="en-US" sz="1200" i="1" dirty="0" smtClean="0">
                <a:solidFill>
                  <a:schemeClr val="bg1"/>
                </a:solidFill>
                <a:latin typeface="Times New Roman" pitchFamily="18" charset="0"/>
                <a:cs typeface="Times New Roman" pitchFamily="18" charset="0"/>
              </a:rPr>
              <a:t> II</a:t>
            </a:r>
            <a:r>
              <a:rPr lang="en-US" sz="1200" dirty="0" smtClean="0">
                <a:solidFill>
                  <a:schemeClr val="bg1"/>
                </a:solidFill>
                <a:latin typeface="Times New Roman" pitchFamily="18" charset="0"/>
                <a:cs typeface="Times New Roman" pitchFamily="18" charset="0"/>
              </a:rPr>
              <a:t> was calculated at the end of the 19</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year and not at the start of it.</a:t>
            </a:r>
          </a:p>
        </p:txBody>
      </p:sp>
      <p:sp>
        <p:nvSpPr>
          <p:cNvPr id="39" name="TextBox 38"/>
          <p:cNvSpPr txBox="1"/>
          <p:nvPr/>
        </p:nvSpPr>
        <p:spPr>
          <a:xfrm>
            <a:off x="200899" y="2623661"/>
            <a:ext cx="661326" cy="276999"/>
          </a:xfrm>
          <a:prstGeom prst="rect">
            <a:avLst/>
          </a:prstGeom>
          <a:solidFill>
            <a:schemeClr val="tx2">
              <a:lumMod val="75000"/>
            </a:schemeClr>
          </a:solidFill>
        </p:spPr>
        <p:txBody>
          <a:bodyPr wrap="square" rtlCol="0">
            <a:spAutoFit/>
          </a:bodyPr>
          <a:lstStyle/>
          <a:p>
            <a:pPr algn="ctr"/>
            <a:r>
              <a:rPr lang="en-US" sz="1200" dirty="0" smtClean="0">
                <a:solidFill>
                  <a:schemeClr val="bg1"/>
                </a:solidFill>
                <a:latin typeface="Times New Roman" pitchFamily="18" charset="0"/>
                <a:cs typeface="Times New Roman" pitchFamily="18" charset="0"/>
              </a:rPr>
              <a:t>Judean</a:t>
            </a:r>
          </a:p>
        </p:txBody>
      </p:sp>
      <p:sp>
        <p:nvSpPr>
          <p:cNvPr id="40" name="TextBox 39"/>
          <p:cNvSpPr txBox="1"/>
          <p:nvPr/>
        </p:nvSpPr>
        <p:spPr>
          <a:xfrm>
            <a:off x="1290626" y="2623661"/>
            <a:ext cx="736431" cy="276999"/>
          </a:xfrm>
          <a:prstGeom prst="rect">
            <a:avLst/>
          </a:prstGeom>
          <a:solidFill>
            <a:schemeClr val="tx2">
              <a:lumMod val="75000"/>
            </a:schemeClr>
          </a:solidFill>
        </p:spPr>
        <p:txBody>
          <a:bodyPr wrap="square" rtlCol="0">
            <a:spAutoFit/>
          </a:bodyPr>
          <a:lstStyle/>
          <a:p>
            <a:pPr algn="ctr"/>
            <a:r>
              <a:rPr lang="en-US" sz="1200" dirty="0" smtClean="0">
                <a:solidFill>
                  <a:schemeClr val="bg1"/>
                </a:solidFill>
                <a:latin typeface="Times New Roman" pitchFamily="18" charset="0"/>
                <a:cs typeface="Times New Roman" pitchFamily="18" charset="0"/>
              </a:rPr>
              <a:t>Persian</a:t>
            </a:r>
          </a:p>
        </p:txBody>
      </p:sp>
      <p:sp>
        <p:nvSpPr>
          <p:cNvPr id="41" name="TextBox 40"/>
          <p:cNvSpPr txBox="1"/>
          <p:nvPr/>
        </p:nvSpPr>
        <p:spPr>
          <a:xfrm>
            <a:off x="200899" y="1351787"/>
            <a:ext cx="2413153" cy="1200329"/>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The very month referred to in Neh. 1:1, Nehemiah writing in the Judean reign year number “20”.  The Persians here failed to start the first month after the equinox, as Parker and Duberstein show.</a:t>
            </a:r>
          </a:p>
        </p:txBody>
      </p:sp>
      <p:sp>
        <p:nvSpPr>
          <p:cNvPr id="42" name="TextBox 41"/>
          <p:cNvSpPr txBox="1"/>
          <p:nvPr/>
        </p:nvSpPr>
        <p:spPr>
          <a:xfrm>
            <a:off x="170675" y="5563905"/>
            <a:ext cx="2559877" cy="646331"/>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This was the month that Nehemiah received ill news from his brother </a:t>
            </a:r>
            <a:r>
              <a:rPr lang="en-US" sz="1200" dirty="0" err="1" smtClean="0">
                <a:solidFill>
                  <a:schemeClr val="bg1"/>
                </a:solidFill>
                <a:latin typeface="Times New Roman" pitchFamily="18" charset="0"/>
                <a:cs typeface="Times New Roman" pitchFamily="18" charset="0"/>
              </a:rPr>
              <a:t>Chanani</a:t>
            </a:r>
            <a:r>
              <a:rPr lang="en-US" sz="1200" dirty="0" smtClean="0">
                <a:solidFill>
                  <a:schemeClr val="bg1"/>
                </a:solidFill>
                <a:latin typeface="Times New Roman" pitchFamily="18" charset="0"/>
                <a:cs typeface="Times New Roman" pitchFamily="18" charset="0"/>
              </a:rPr>
              <a:t>.</a:t>
            </a:r>
          </a:p>
        </p:txBody>
      </p:sp>
      <p:pic>
        <p:nvPicPr>
          <p:cNvPr id="1126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8459" b="11942"/>
          <a:stretch/>
        </p:blipFill>
        <p:spPr bwMode="auto">
          <a:xfrm>
            <a:off x="449166" y="2937753"/>
            <a:ext cx="1209675"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a:stCxn id="19" idx="2"/>
          </p:cNvCxnSpPr>
          <p:nvPr/>
        </p:nvCxnSpPr>
        <p:spPr>
          <a:xfrm flipH="1">
            <a:off x="1407475" y="1884346"/>
            <a:ext cx="3620094" cy="190025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38716" y="2162369"/>
            <a:ext cx="371168" cy="184666"/>
          </a:xfrm>
          <a:prstGeom prst="rect">
            <a:avLst/>
          </a:prstGeom>
          <a:solidFill>
            <a:schemeClr val="bg1"/>
          </a:solidFill>
        </p:spPr>
        <p:txBody>
          <a:bodyPr wrap="square" lIns="0" tIns="0" rIns="0" bIns="0" rtlCol="0">
            <a:spAutoFit/>
          </a:bodyPr>
          <a:lstStyle/>
          <a:p>
            <a:pPr algn="ctr"/>
            <a:r>
              <a:rPr lang="en-US" sz="1200" b="1" dirty="0" smtClean="0"/>
              <a:t>3694</a:t>
            </a:r>
            <a:endParaRPr lang="en-US" sz="1200" b="1" dirty="0"/>
          </a:p>
        </p:txBody>
      </p:sp>
    </p:spTree>
    <p:extLst>
      <p:ext uri="{BB962C8B-B14F-4D97-AF65-F5344CB8AC3E}">
        <p14:creationId xmlns:p14="http://schemas.microsoft.com/office/powerpoint/2010/main" val="775526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9275"/>
            <a:ext cx="9144000" cy="5038725"/>
          </a:xfrm>
          <a:prstGeom prst="rect">
            <a:avLst/>
          </a:prstGeom>
        </p:spPr>
      </p:pic>
      <p:sp>
        <p:nvSpPr>
          <p:cNvPr id="3" name="TextBox 2"/>
          <p:cNvSpPr txBox="1"/>
          <p:nvPr/>
        </p:nvSpPr>
        <p:spPr>
          <a:xfrm>
            <a:off x="437965" y="30140"/>
            <a:ext cx="3626035" cy="1754326"/>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BC 562 March 3, 02:58 UT.  Text translation:</a:t>
            </a:r>
          </a:p>
          <a:p>
            <a:pPr algn="just"/>
            <a:r>
              <a:rPr lang="en-US" sz="1200" dirty="0">
                <a:solidFill>
                  <a:schemeClr val="bg1"/>
                </a:solidFill>
                <a:latin typeface="Times New Roman" pitchFamily="18" charset="0"/>
                <a:cs typeface="Times New Roman" pitchFamily="18" charset="0"/>
              </a:rPr>
              <a:t/>
            </a:r>
            <a:br>
              <a:rPr lang="en-US" sz="1200" dirty="0">
                <a:solidFill>
                  <a:schemeClr val="bg1"/>
                </a:solidFill>
                <a:latin typeface="Times New Roman" pitchFamily="18" charset="0"/>
                <a:cs typeface="Times New Roman" pitchFamily="18" charset="0"/>
              </a:rPr>
            </a:br>
            <a:r>
              <a:rPr lang="en-US" sz="1200" dirty="0" smtClean="0">
                <a:solidFill>
                  <a:schemeClr val="bg1"/>
                </a:solidFill>
                <a:latin typeface="Times New Roman" pitchFamily="18" charset="0"/>
                <a:cs typeface="Times New Roman" pitchFamily="18" charset="0"/>
              </a:rPr>
              <a:t>[</a:t>
            </a:r>
            <a:r>
              <a:rPr lang="en-US" sz="1200" dirty="0" err="1" smtClean="0">
                <a:solidFill>
                  <a:schemeClr val="bg1"/>
                </a:solidFill>
                <a:latin typeface="Times New Roman" pitchFamily="18" charset="0"/>
                <a:cs typeface="Times New Roman" pitchFamily="18" charset="0"/>
              </a:rPr>
              <a:t>Nebuchadrezzar</a:t>
            </a:r>
            <a:r>
              <a:rPr lang="en-US" sz="1200" dirty="0" smtClean="0">
                <a:solidFill>
                  <a:schemeClr val="bg1"/>
                </a:solidFill>
                <a:latin typeface="Times New Roman" pitchFamily="18" charset="0"/>
                <a:cs typeface="Times New Roman" pitchFamily="18" charset="0"/>
              </a:rPr>
              <a:t>] year 42, month XII 15, 1,30 (=90) </a:t>
            </a:r>
            <a:r>
              <a:rPr lang="en-US" sz="1200" dirty="0" err="1" smtClean="0">
                <a:solidFill>
                  <a:schemeClr val="bg1"/>
                </a:solidFill>
                <a:latin typeface="Times New Roman" pitchFamily="18" charset="0"/>
                <a:cs typeface="Times New Roman" pitchFamily="18" charset="0"/>
              </a:rPr>
              <a:t>deg</a:t>
            </a:r>
            <a:r>
              <a:rPr lang="en-US" sz="1200" dirty="0" smtClean="0">
                <a:solidFill>
                  <a:schemeClr val="bg1"/>
                </a:solidFill>
                <a:latin typeface="Times New Roman" pitchFamily="18" charset="0"/>
                <a:cs typeface="Times New Roman" pitchFamily="18" charset="0"/>
              </a:rPr>
              <a:t> after sunset […] 25 </a:t>
            </a:r>
            <a:r>
              <a:rPr lang="en-US" sz="1200" dirty="0" err="1" smtClean="0">
                <a:solidFill>
                  <a:schemeClr val="bg1"/>
                </a:solidFill>
                <a:latin typeface="Times New Roman" pitchFamily="18" charset="0"/>
                <a:cs typeface="Times New Roman" pitchFamily="18" charset="0"/>
              </a:rPr>
              <a:t>deg</a:t>
            </a:r>
            <a:r>
              <a:rPr lang="en-US" sz="1200" dirty="0" smtClean="0">
                <a:solidFill>
                  <a:schemeClr val="bg1"/>
                </a:solidFill>
                <a:latin typeface="Times New Roman" pitchFamily="18" charset="0"/>
                <a:cs typeface="Times New Roman" pitchFamily="18" charset="0"/>
              </a:rPr>
              <a:t> duration of maximal phase. In 18 </a:t>
            </a:r>
            <a:r>
              <a:rPr lang="en-US" sz="1200" dirty="0" err="1" smtClean="0">
                <a:solidFill>
                  <a:schemeClr val="bg1"/>
                </a:solidFill>
                <a:latin typeface="Times New Roman" pitchFamily="18" charset="0"/>
                <a:cs typeface="Times New Roman" pitchFamily="18" charset="0"/>
              </a:rPr>
              <a:t>deg</a:t>
            </a:r>
            <a:r>
              <a:rPr lang="en-US" sz="1200" dirty="0" smtClean="0">
                <a:solidFill>
                  <a:schemeClr val="bg1"/>
                </a:solidFill>
                <a:latin typeface="Times New Roman" pitchFamily="18" charset="0"/>
                <a:cs typeface="Times New Roman" pitchFamily="18" charset="0"/>
              </a:rPr>
              <a:t> it became bright. West (wind) went. 2 cubits below </a:t>
            </a:r>
            <a:r>
              <a:rPr lang="el-GR" sz="1200" dirty="0" smtClean="0">
                <a:solidFill>
                  <a:schemeClr val="bg1"/>
                </a:solidFill>
                <a:latin typeface="SBL Greek"/>
                <a:ea typeface="SBL Greek"/>
                <a:cs typeface="Times New Roman" pitchFamily="18" charset="0"/>
              </a:rPr>
              <a:t>γ</a:t>
            </a:r>
            <a:r>
              <a:rPr lang="en-US" sz="1200" dirty="0" smtClean="0">
                <a:solidFill>
                  <a:schemeClr val="bg1"/>
                </a:solidFill>
                <a:latin typeface="SBL Greek"/>
                <a:ea typeface="SBL Greek"/>
                <a:cs typeface="Times New Roman" pitchFamily="18" charset="0"/>
              </a:rPr>
              <a:t> </a:t>
            </a:r>
            <a:r>
              <a:rPr lang="en-US" sz="1200" dirty="0" err="1" smtClean="0">
                <a:solidFill>
                  <a:schemeClr val="bg1"/>
                </a:solidFill>
                <a:latin typeface="SBL Greek"/>
                <a:ea typeface="SBL Greek"/>
                <a:cs typeface="Times New Roman" pitchFamily="18" charset="0"/>
              </a:rPr>
              <a:t>Vir</a:t>
            </a:r>
            <a:r>
              <a:rPr lang="en-US" sz="1200" dirty="0" smtClean="0">
                <a:solidFill>
                  <a:schemeClr val="bg1"/>
                </a:solidFill>
                <a:latin typeface="SBL Greek"/>
                <a:ea typeface="SBL Greek"/>
                <a:cs typeface="Times New Roman" pitchFamily="18" charset="0"/>
              </a:rPr>
              <a:t> eclipsed.</a:t>
            </a:r>
          </a:p>
          <a:p>
            <a:pPr algn="just"/>
            <a:endParaRPr lang="en-US" sz="1200" dirty="0">
              <a:solidFill>
                <a:schemeClr val="bg1"/>
              </a:solidFill>
              <a:latin typeface="SBL Greek"/>
              <a:ea typeface="SBL Greek"/>
              <a:cs typeface="Times New Roman" pitchFamily="18" charset="0"/>
            </a:endParaRPr>
          </a:p>
          <a:p>
            <a:pPr algn="just"/>
            <a:r>
              <a:rPr lang="en-US" sz="1200" dirty="0" smtClean="0">
                <a:solidFill>
                  <a:schemeClr val="bg1"/>
                </a:solidFill>
                <a:latin typeface="SBL Greek"/>
                <a:ea typeface="SBL Greek"/>
                <a:cs typeface="Times New Roman" pitchFamily="18" charset="0"/>
              </a:rPr>
              <a:t>[British Museum 41536 (= LBAT 1421), col. II, 5’-8’; trans. Huber, pp. 22-23].</a:t>
            </a:r>
            <a:endParaRPr lang="en-US" sz="1200" dirty="0" smtClean="0">
              <a:solidFill>
                <a:schemeClr val="bg1"/>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9" y="30140"/>
            <a:ext cx="4534848" cy="336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085256" y="1524529"/>
            <a:ext cx="586391" cy="403225"/>
          </a:xfrm>
          <a:prstGeom prst="rect">
            <a:avLst/>
          </a:prstGeom>
          <a:solidFill>
            <a:schemeClr val="tx2">
              <a:lumMod val="40000"/>
              <a:lumOff val="6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4" name="Flowchart: Connector 3"/>
          <p:cNvSpPr/>
          <p:nvPr/>
        </p:nvSpPr>
        <p:spPr>
          <a:xfrm>
            <a:off x="5164668" y="1726142"/>
            <a:ext cx="169334" cy="186266"/>
          </a:xfrm>
          <a:prstGeom prst="flowChartConnector">
            <a:avLst/>
          </a:prstGeom>
          <a:solidFill>
            <a:srgbClr val="CB5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63771" y="617681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50000"/>
                </a:schemeClr>
              </a:solidFill>
            </a:endParaRPr>
          </a:p>
        </p:txBody>
      </p:sp>
      <p:sp>
        <p:nvSpPr>
          <p:cNvPr id="8" name="Rectangle 7"/>
          <p:cNvSpPr/>
          <p:nvPr/>
        </p:nvSpPr>
        <p:spPr>
          <a:xfrm>
            <a:off x="3282971" y="617681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15</a:t>
            </a:r>
            <a:r>
              <a:rPr lang="en-US" sz="1200" baseline="30000" dirty="0" smtClean="0">
                <a:solidFill>
                  <a:schemeClr val="bg2"/>
                </a:solidFill>
              </a:rPr>
              <a:t>th</a:t>
            </a:r>
            <a:r>
              <a:rPr lang="en-US" sz="1200" dirty="0" smtClean="0">
                <a:solidFill>
                  <a:schemeClr val="bg2"/>
                </a:solidFill>
              </a:rPr>
              <a:t>, 562 BC</a:t>
            </a:r>
            <a:endParaRPr lang="en-US" sz="1200" dirty="0">
              <a:solidFill>
                <a:schemeClr val="bg2"/>
              </a:solidFill>
            </a:endParaRPr>
          </a:p>
        </p:txBody>
      </p:sp>
      <p:sp>
        <p:nvSpPr>
          <p:cNvPr id="9" name="Rectangle 8"/>
          <p:cNvSpPr/>
          <p:nvPr/>
        </p:nvSpPr>
        <p:spPr>
          <a:xfrm>
            <a:off x="4521221" y="617681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solidFill>
                <a:schemeClr val="bg1"/>
              </a:solidFill>
            </a:endParaRPr>
          </a:p>
        </p:txBody>
      </p:sp>
      <p:sp>
        <p:nvSpPr>
          <p:cNvPr id="10" name="Rectangle 9"/>
          <p:cNvSpPr/>
          <p:nvPr/>
        </p:nvSpPr>
        <p:spPr>
          <a:xfrm>
            <a:off x="5740421" y="6176812"/>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16</a:t>
            </a:r>
            <a:r>
              <a:rPr lang="en-US" sz="1200" baseline="30000" dirty="0" smtClean="0">
                <a:solidFill>
                  <a:schemeClr val="bg2"/>
                </a:solidFill>
              </a:rPr>
              <a:t>th</a:t>
            </a:r>
            <a:r>
              <a:rPr lang="en-US" sz="1200" dirty="0" smtClean="0">
                <a:solidFill>
                  <a:schemeClr val="bg2"/>
                </a:solidFill>
              </a:rPr>
              <a:t>, 562 BC</a:t>
            </a:r>
            <a:endParaRPr lang="en-US" sz="1200" dirty="0">
              <a:solidFill>
                <a:schemeClr val="bg2"/>
              </a:solidFill>
            </a:endParaRPr>
          </a:p>
        </p:txBody>
      </p:sp>
      <p:sp>
        <p:nvSpPr>
          <p:cNvPr id="11" name="Flowchart: Connector 10"/>
          <p:cNvSpPr/>
          <p:nvPr/>
        </p:nvSpPr>
        <p:spPr>
          <a:xfrm>
            <a:off x="3932940" y="5874034"/>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t>12:28</a:t>
            </a:r>
          </a:p>
          <a:p>
            <a:pPr algn="ctr"/>
            <a:r>
              <a:rPr lang="en-US" sz="800" b="1" dirty="0" smtClean="0"/>
              <a:t>UT</a:t>
            </a:r>
            <a:endParaRPr lang="en-US" sz="800" b="1" dirty="0"/>
          </a:p>
        </p:txBody>
      </p:sp>
      <p:sp>
        <p:nvSpPr>
          <p:cNvPr id="12" name="Rectangle 11"/>
          <p:cNvSpPr/>
          <p:nvPr/>
        </p:nvSpPr>
        <p:spPr>
          <a:xfrm>
            <a:off x="6959621" y="6176812"/>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p:txBody>
      </p:sp>
      <p:grpSp>
        <p:nvGrpSpPr>
          <p:cNvPr id="13" name="Group 12"/>
          <p:cNvGrpSpPr/>
          <p:nvPr/>
        </p:nvGrpSpPr>
        <p:grpSpPr>
          <a:xfrm rot="3019548">
            <a:off x="6964139" y="5857391"/>
            <a:ext cx="403303" cy="387955"/>
            <a:chOff x="5905500" y="390525"/>
            <a:chExt cx="342900" cy="285750"/>
          </a:xfrm>
        </p:grpSpPr>
        <p:sp>
          <p:nvSpPr>
            <p:cNvPr id="14" name="Flowchart: Connector 13"/>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3246" b="26018"/>
          <a:stretch/>
        </p:blipFill>
        <p:spPr bwMode="auto">
          <a:xfrm>
            <a:off x="7910513" y="3864663"/>
            <a:ext cx="790575" cy="1972733"/>
          </a:xfrm>
          <a:prstGeom prst="rect">
            <a:avLst/>
          </a:prstGeom>
          <a:solidFill>
            <a:srgbClr val="CB5F41"/>
          </a:solidFill>
          <a:ln>
            <a:noFill/>
          </a:ln>
          <a:effectLst/>
        </p:spPr>
      </p:pic>
      <p:cxnSp>
        <p:nvCxnSpPr>
          <p:cNvPr id="17" name="Straight Connector 16"/>
          <p:cNvCxnSpPr/>
          <p:nvPr/>
        </p:nvCxnSpPr>
        <p:spPr>
          <a:xfrm>
            <a:off x="7652030" y="5088454"/>
            <a:ext cx="1307539"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0252" y="4433976"/>
            <a:ext cx="6706065" cy="1384995"/>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Here we have astronomical proof that the Babylonians sighted their new moons.  The tablet date for a lunar eclipse (month 12, day 15) correlates with a calendar fixed according to the first appearance of the lighted moon. All the astronomical calculations confirm it. There are many correlations of lunar eclipses with the Babylonian, Persian, and Greek months. The adoption of Babylonian month names by the Jews after the exile is fairly certain proof that the Jews used the same method of starting their months, though there is good evidence the Judean Jews intercalated nearest the equinox rather than after it, and that they used a Tishri year for kings. Such differences were common in the ancient near east.</a:t>
            </a:r>
          </a:p>
        </p:txBody>
      </p:sp>
      <p:sp>
        <p:nvSpPr>
          <p:cNvPr id="20" name="TextBox 19"/>
          <p:cNvSpPr txBox="1"/>
          <p:nvPr/>
        </p:nvSpPr>
        <p:spPr>
          <a:xfrm>
            <a:off x="5150648" y="65919"/>
            <a:ext cx="310070" cy="153888"/>
          </a:xfrm>
          <a:prstGeom prst="rect">
            <a:avLst/>
          </a:prstGeom>
          <a:solidFill>
            <a:schemeClr val="bg1"/>
          </a:solidFill>
        </p:spPr>
        <p:txBody>
          <a:bodyPr wrap="square" lIns="0" tIns="0" rIns="0" bIns="0" rtlCol="0">
            <a:spAutoFit/>
          </a:bodyPr>
          <a:lstStyle/>
          <a:p>
            <a:pPr algn="ctr"/>
            <a:r>
              <a:rPr lang="en-US" sz="1000" b="1" dirty="0" smtClean="0"/>
              <a:t>3577</a:t>
            </a:r>
            <a:endParaRPr lang="en-US" sz="1000" b="1" dirty="0"/>
          </a:p>
        </p:txBody>
      </p:sp>
    </p:spTree>
    <p:extLst>
      <p:ext uri="{BB962C8B-B14F-4D97-AF65-F5344CB8AC3E}">
        <p14:creationId xmlns:p14="http://schemas.microsoft.com/office/powerpoint/2010/main" val="288196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2291"/>
                                        </p:tgtEl>
                                      </p:cBhvr>
                                    </p:animEffect>
                                    <p:set>
                                      <p:cBhvr>
                                        <p:cTn id="28" dur="1" fill="hold">
                                          <p:stCondLst>
                                            <p:cond delay="499"/>
                                          </p:stCondLst>
                                        </p:cTn>
                                        <p:tgtEl>
                                          <p:spTgt spid="12291"/>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2290"/>
                                        </p:tgtEl>
                                      </p:cBhvr>
                                    </p:animEffect>
                                    <p:set>
                                      <p:cBhvr>
                                        <p:cTn id="31" dur="1" fill="hold">
                                          <p:stCondLst>
                                            <p:cond delay="499"/>
                                          </p:stCondLst>
                                        </p:cTn>
                                        <p:tgtEl>
                                          <p:spTgt spid="12290"/>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26" presetClass="exit" presetSubtype="0" fill="hold" nodeType="withEffect">
                                  <p:stCondLst>
                                    <p:cond delay="0"/>
                                  </p:stCondLst>
                                  <p:childTnLst>
                                    <p:animEffect transition="out" filter="wipe(down)">
                                      <p:cBhvr>
                                        <p:cTn id="39" dur="180" accel="50000">
                                          <p:stCondLst>
                                            <p:cond delay="1820"/>
                                          </p:stCondLst>
                                        </p:cTn>
                                        <p:tgtEl>
                                          <p:spTgt spid="13"/>
                                        </p:tgtEl>
                                      </p:cBhvr>
                                    </p:animEffect>
                                    <p:anim calcmode="lin" valueType="num">
                                      <p:cBhvr>
                                        <p:cTn id="40"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41"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42"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3"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4"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5"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6"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47" dur="26">
                                          <p:stCondLst>
                                            <p:cond delay="620"/>
                                          </p:stCondLst>
                                        </p:cTn>
                                        <p:tgtEl>
                                          <p:spTgt spid="13"/>
                                        </p:tgtEl>
                                      </p:cBhvr>
                                      <p:to x="100000" y="60000"/>
                                    </p:animScale>
                                    <p:animScale>
                                      <p:cBhvr>
                                        <p:cTn id="48" dur="166" decel="50000">
                                          <p:stCondLst>
                                            <p:cond delay="64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set>
                                      <p:cBhvr>
                                        <p:cTn id="55" dur="1" fill="hold">
                                          <p:stCondLst>
                                            <p:cond delay="1999"/>
                                          </p:stCondLst>
                                        </p:cTn>
                                        <p:tgtEl>
                                          <p:spTgt spid="13"/>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8" grpId="0" animBg="1"/>
      <p:bldP spid="9" grpId="0" animBg="1"/>
      <p:bldP spid="10" grpId="0" animBg="1"/>
      <p:bldP spid="11" grpId="0" animBg="1"/>
      <p:bldP spid="12"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1235" b="5098"/>
          <a:stretch/>
        </p:blipFill>
        <p:spPr>
          <a:xfrm>
            <a:off x="101600" y="203200"/>
            <a:ext cx="8915400" cy="6434666"/>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217" y="1430867"/>
            <a:ext cx="5650614" cy="249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737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344" y="1342335"/>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50000"/>
                </a:schemeClr>
              </a:solidFill>
            </a:endParaRPr>
          </a:p>
        </p:txBody>
      </p:sp>
      <p:sp>
        <p:nvSpPr>
          <p:cNvPr id="3" name="Rectangle 2"/>
          <p:cNvSpPr/>
          <p:nvPr/>
        </p:nvSpPr>
        <p:spPr>
          <a:xfrm>
            <a:off x="2378544" y="1342335"/>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29</a:t>
            </a:r>
            <a:r>
              <a:rPr lang="en-US" sz="1200" baseline="30000" dirty="0" smtClean="0">
                <a:solidFill>
                  <a:schemeClr val="bg2"/>
                </a:solidFill>
              </a:rPr>
              <a:t>th</a:t>
            </a:r>
            <a:r>
              <a:rPr lang="en-US" sz="1200" dirty="0" smtClean="0">
                <a:solidFill>
                  <a:schemeClr val="bg2"/>
                </a:solidFill>
              </a:rPr>
              <a:t> Day</a:t>
            </a:r>
            <a:endParaRPr lang="en-US" sz="1200" dirty="0">
              <a:solidFill>
                <a:schemeClr val="bg2"/>
              </a:solidFill>
            </a:endParaRPr>
          </a:p>
        </p:txBody>
      </p:sp>
      <p:sp>
        <p:nvSpPr>
          <p:cNvPr id="4" name="Rectangle 3"/>
          <p:cNvSpPr/>
          <p:nvPr/>
        </p:nvSpPr>
        <p:spPr>
          <a:xfrm>
            <a:off x="3616794" y="1342335"/>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b="1" dirty="0" smtClean="0">
                <a:solidFill>
                  <a:schemeClr val="bg1"/>
                </a:solidFill>
              </a:rPr>
              <a:t>30</a:t>
            </a:r>
            <a:r>
              <a:rPr lang="en-US" b="1" baseline="30000" dirty="0" smtClean="0">
                <a:solidFill>
                  <a:schemeClr val="bg1"/>
                </a:solidFill>
              </a:rPr>
              <a:t>th</a:t>
            </a:r>
            <a:r>
              <a:rPr lang="en-US" b="1" dirty="0" smtClean="0">
                <a:solidFill>
                  <a:schemeClr val="bg1"/>
                </a:solidFill>
              </a:rPr>
              <a:t> Night</a:t>
            </a:r>
            <a:endParaRPr lang="en-US" b="1" dirty="0">
              <a:solidFill>
                <a:schemeClr val="bg1"/>
              </a:solidFill>
            </a:endParaRPr>
          </a:p>
        </p:txBody>
      </p:sp>
      <p:sp>
        <p:nvSpPr>
          <p:cNvPr id="5" name="Rectangle 4"/>
          <p:cNvSpPr/>
          <p:nvPr/>
        </p:nvSpPr>
        <p:spPr>
          <a:xfrm>
            <a:off x="4835994" y="1342335"/>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30</a:t>
            </a:r>
            <a:r>
              <a:rPr lang="en-US" sz="1200" baseline="30000" dirty="0" smtClean="0">
                <a:solidFill>
                  <a:schemeClr val="bg2"/>
                </a:solidFill>
              </a:rPr>
              <a:t>th</a:t>
            </a:r>
            <a:r>
              <a:rPr lang="en-US" sz="1200" dirty="0" smtClean="0">
                <a:solidFill>
                  <a:schemeClr val="bg2"/>
                </a:solidFill>
              </a:rPr>
              <a:t> day</a:t>
            </a:r>
            <a:endParaRPr lang="en-US" sz="1200" dirty="0">
              <a:solidFill>
                <a:schemeClr val="bg2"/>
              </a:solidFill>
            </a:endParaRPr>
          </a:p>
        </p:txBody>
      </p:sp>
      <p:sp>
        <p:nvSpPr>
          <p:cNvPr id="7" name="Rectangle 6"/>
          <p:cNvSpPr/>
          <p:nvPr/>
        </p:nvSpPr>
        <p:spPr>
          <a:xfrm>
            <a:off x="6055194" y="1342335"/>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solidFill>
              </a:rPr>
              <a:t>31</a:t>
            </a:r>
            <a:r>
              <a:rPr lang="en-US" b="1" baseline="30000" dirty="0" smtClean="0">
                <a:solidFill>
                  <a:schemeClr val="bg2"/>
                </a:solidFill>
              </a:rPr>
              <a:t>st</a:t>
            </a:r>
            <a:r>
              <a:rPr lang="en-US" b="1" dirty="0" smtClean="0">
                <a:solidFill>
                  <a:schemeClr val="bg2"/>
                </a:solidFill>
              </a:rPr>
              <a:t> Night</a:t>
            </a:r>
            <a:endParaRPr lang="en-US" b="1" dirty="0">
              <a:solidFill>
                <a:schemeClr val="bg2"/>
              </a:solidFill>
            </a:endParaRPr>
          </a:p>
        </p:txBody>
      </p:sp>
      <p:grpSp>
        <p:nvGrpSpPr>
          <p:cNvPr id="8" name="Group 7"/>
          <p:cNvGrpSpPr/>
          <p:nvPr/>
        </p:nvGrpSpPr>
        <p:grpSpPr>
          <a:xfrm rot="3019548">
            <a:off x="6017377" y="1022914"/>
            <a:ext cx="403303" cy="387955"/>
            <a:chOff x="5905500" y="390525"/>
            <a:chExt cx="342900" cy="285750"/>
          </a:xfrm>
        </p:grpSpPr>
        <p:sp>
          <p:nvSpPr>
            <p:cNvPr id="9" name="Flowchart: Connector 8"/>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t>Case 2</a:t>
              </a:r>
              <a:endParaRPr lang="en-US" sz="800" b="1" dirty="0"/>
            </a:p>
          </p:txBody>
        </p:sp>
      </p:grpSp>
      <p:grpSp>
        <p:nvGrpSpPr>
          <p:cNvPr id="12" name="Group 11"/>
          <p:cNvGrpSpPr/>
          <p:nvPr/>
        </p:nvGrpSpPr>
        <p:grpSpPr>
          <a:xfrm rot="3019548">
            <a:off x="3674134" y="1022914"/>
            <a:ext cx="403303" cy="387955"/>
            <a:chOff x="5905500" y="390525"/>
            <a:chExt cx="342900" cy="285750"/>
          </a:xfrm>
        </p:grpSpPr>
        <p:sp>
          <p:nvSpPr>
            <p:cNvPr id="13" name="Flowchart: Connector 12"/>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t>Case 1</a:t>
              </a:r>
              <a:endParaRPr lang="en-US" sz="800" b="1" dirty="0"/>
            </a:p>
          </p:txBody>
        </p:sp>
      </p:grpSp>
      <p:sp>
        <p:nvSpPr>
          <p:cNvPr id="15" name="TextBox 14"/>
          <p:cNvSpPr txBox="1"/>
          <p:nvPr/>
        </p:nvSpPr>
        <p:spPr>
          <a:xfrm>
            <a:off x="1667160" y="2285368"/>
            <a:ext cx="5370168" cy="3539430"/>
          </a:xfrm>
          <a:prstGeom prst="rect">
            <a:avLst/>
          </a:prstGeom>
          <a:solidFill>
            <a:schemeClr val="tx2">
              <a:lumMod val="75000"/>
            </a:schemeClr>
          </a:solidFill>
        </p:spPr>
        <p:txBody>
          <a:bodyPr wrap="square" rtlCol="0">
            <a:spAutoFit/>
          </a:bodyPr>
          <a:lstStyle/>
          <a:p>
            <a:pPr algn="just"/>
            <a:r>
              <a:rPr lang="en-US" sz="1400" dirty="0" smtClean="0">
                <a:solidFill>
                  <a:schemeClr val="bg1"/>
                </a:solidFill>
                <a:latin typeface="Times New Roman" pitchFamily="18" charset="0"/>
                <a:cs typeface="Times New Roman" pitchFamily="18" charset="0"/>
              </a:rPr>
              <a:t>Maimonides is thinking in typical post Temple period fashion here. The 30</a:t>
            </a:r>
            <a:r>
              <a:rPr lang="en-US" sz="1400" baseline="30000" dirty="0" smtClean="0">
                <a:solidFill>
                  <a:schemeClr val="bg1"/>
                </a:solidFill>
                <a:latin typeface="Times New Roman" pitchFamily="18" charset="0"/>
                <a:cs typeface="Times New Roman" pitchFamily="18" charset="0"/>
              </a:rPr>
              <a:t>th</a:t>
            </a:r>
            <a:r>
              <a:rPr lang="en-US" sz="1400" dirty="0" smtClean="0">
                <a:solidFill>
                  <a:schemeClr val="bg1"/>
                </a:solidFill>
                <a:latin typeface="Times New Roman" pitchFamily="18" charset="0"/>
                <a:cs typeface="Times New Roman" pitchFamily="18" charset="0"/>
              </a:rPr>
              <a:t> night follows the 29</a:t>
            </a:r>
            <a:r>
              <a:rPr lang="en-US" sz="1400" baseline="30000" dirty="0" smtClean="0">
                <a:solidFill>
                  <a:schemeClr val="bg1"/>
                </a:solidFill>
                <a:latin typeface="Times New Roman" pitchFamily="18" charset="0"/>
                <a:cs typeface="Times New Roman" pitchFamily="18" charset="0"/>
              </a:rPr>
              <a:t>th</a:t>
            </a:r>
            <a:r>
              <a:rPr lang="en-US" sz="1400" dirty="0" smtClean="0">
                <a:solidFill>
                  <a:schemeClr val="bg1"/>
                </a:solidFill>
                <a:latin typeface="Times New Roman" pitchFamily="18" charset="0"/>
                <a:cs typeface="Times New Roman" pitchFamily="18" charset="0"/>
              </a:rPr>
              <a:t> day. If the moon is seen in the 30</a:t>
            </a:r>
            <a:r>
              <a:rPr lang="en-US" sz="1400" baseline="30000" dirty="0" smtClean="0">
                <a:solidFill>
                  <a:schemeClr val="bg1"/>
                </a:solidFill>
                <a:latin typeface="Times New Roman" pitchFamily="18" charset="0"/>
                <a:cs typeface="Times New Roman" pitchFamily="18" charset="0"/>
              </a:rPr>
              <a:t>th</a:t>
            </a:r>
            <a:r>
              <a:rPr lang="en-US" sz="1400" dirty="0" smtClean="0">
                <a:solidFill>
                  <a:schemeClr val="bg1"/>
                </a:solidFill>
                <a:latin typeface="Times New Roman" pitchFamily="18" charset="0"/>
                <a:cs typeface="Times New Roman" pitchFamily="18" charset="0"/>
              </a:rPr>
              <a:t> night, then the month is only 29 days, and the 30</a:t>
            </a:r>
            <a:r>
              <a:rPr lang="en-US" sz="1400" baseline="30000" dirty="0" smtClean="0">
                <a:solidFill>
                  <a:schemeClr val="bg1"/>
                </a:solidFill>
                <a:latin typeface="Times New Roman" pitchFamily="18" charset="0"/>
                <a:cs typeface="Times New Roman" pitchFamily="18" charset="0"/>
              </a:rPr>
              <a:t>th</a:t>
            </a:r>
            <a:r>
              <a:rPr lang="en-US" sz="1400" dirty="0" smtClean="0">
                <a:solidFill>
                  <a:schemeClr val="bg1"/>
                </a:solidFill>
                <a:latin typeface="Times New Roman" pitchFamily="18" charset="0"/>
                <a:cs typeface="Times New Roman" pitchFamily="18" charset="0"/>
              </a:rPr>
              <a:t> night is declared to begin the first day of the new moon.</a:t>
            </a:r>
          </a:p>
          <a:p>
            <a:pPr algn="just"/>
            <a:endParaRPr lang="en-US" sz="1400" dirty="0">
              <a:solidFill>
                <a:schemeClr val="bg1"/>
              </a:solidFill>
              <a:latin typeface="Times New Roman" pitchFamily="18" charset="0"/>
              <a:cs typeface="Times New Roman" pitchFamily="18" charset="0"/>
            </a:endParaRPr>
          </a:p>
          <a:p>
            <a:pPr algn="just"/>
            <a:r>
              <a:rPr lang="en-US" sz="1400" dirty="0" smtClean="0">
                <a:solidFill>
                  <a:schemeClr val="bg1"/>
                </a:solidFill>
                <a:latin typeface="Times New Roman" pitchFamily="18" charset="0"/>
                <a:cs typeface="Times New Roman" pitchFamily="18" charset="0"/>
              </a:rPr>
              <a:t>Otherwise, if the moon is seen at the end of the 30</a:t>
            </a:r>
            <a:r>
              <a:rPr lang="en-US" sz="1400" baseline="30000" dirty="0" smtClean="0">
                <a:solidFill>
                  <a:schemeClr val="bg1"/>
                </a:solidFill>
                <a:latin typeface="Times New Roman" pitchFamily="18" charset="0"/>
                <a:cs typeface="Times New Roman" pitchFamily="18" charset="0"/>
              </a:rPr>
              <a:t>th</a:t>
            </a:r>
            <a:r>
              <a:rPr lang="en-US" sz="1400" dirty="0" smtClean="0">
                <a:solidFill>
                  <a:schemeClr val="bg1"/>
                </a:solidFill>
                <a:latin typeface="Times New Roman" pitchFamily="18" charset="0"/>
                <a:cs typeface="Times New Roman" pitchFamily="18" charset="0"/>
              </a:rPr>
              <a:t> day, in the 31</a:t>
            </a:r>
            <a:r>
              <a:rPr lang="en-US" sz="1400" baseline="30000" dirty="0" smtClean="0">
                <a:solidFill>
                  <a:schemeClr val="bg1"/>
                </a:solidFill>
                <a:latin typeface="Times New Roman" pitchFamily="18" charset="0"/>
                <a:cs typeface="Times New Roman" pitchFamily="18" charset="0"/>
              </a:rPr>
              <a:t>st</a:t>
            </a:r>
            <a:r>
              <a:rPr lang="en-US" sz="1400" dirty="0" smtClean="0">
                <a:solidFill>
                  <a:schemeClr val="bg1"/>
                </a:solidFill>
                <a:latin typeface="Times New Roman" pitchFamily="18" charset="0"/>
                <a:cs typeface="Times New Roman" pitchFamily="18" charset="0"/>
              </a:rPr>
              <a:t> night, then the 31</a:t>
            </a:r>
            <a:r>
              <a:rPr lang="en-US" sz="1400" baseline="30000" dirty="0" smtClean="0">
                <a:solidFill>
                  <a:schemeClr val="bg1"/>
                </a:solidFill>
                <a:latin typeface="Times New Roman" pitchFamily="18" charset="0"/>
                <a:cs typeface="Times New Roman" pitchFamily="18" charset="0"/>
              </a:rPr>
              <a:t>st</a:t>
            </a:r>
            <a:r>
              <a:rPr lang="en-US" sz="1400" dirty="0" smtClean="0">
                <a:solidFill>
                  <a:schemeClr val="bg1"/>
                </a:solidFill>
                <a:latin typeface="Times New Roman" pitchFamily="18" charset="0"/>
                <a:cs typeface="Times New Roman" pitchFamily="18" charset="0"/>
              </a:rPr>
              <a:t> night becomes the first day of the new moon, and the old month has 30 days.</a:t>
            </a:r>
          </a:p>
          <a:p>
            <a:pPr algn="just"/>
            <a:endParaRPr lang="en-US" sz="1400" dirty="0">
              <a:solidFill>
                <a:schemeClr val="bg1"/>
              </a:solidFill>
              <a:latin typeface="Times New Roman" pitchFamily="18" charset="0"/>
              <a:cs typeface="Times New Roman" pitchFamily="18" charset="0"/>
            </a:endParaRPr>
          </a:p>
          <a:p>
            <a:pPr algn="just"/>
            <a:r>
              <a:rPr lang="en-US" sz="1400" dirty="0" smtClean="0">
                <a:solidFill>
                  <a:schemeClr val="bg1"/>
                </a:solidFill>
                <a:latin typeface="Times New Roman" pitchFamily="18" charset="0"/>
                <a:cs typeface="Times New Roman" pitchFamily="18" charset="0"/>
              </a:rPr>
              <a:t>When the Temple stood, the thinking was like this: if the moon is seen in the 29</a:t>
            </a:r>
            <a:r>
              <a:rPr lang="en-US" sz="1400" baseline="30000" dirty="0" smtClean="0">
                <a:solidFill>
                  <a:schemeClr val="bg1"/>
                </a:solidFill>
                <a:latin typeface="Times New Roman" pitchFamily="18" charset="0"/>
                <a:cs typeface="Times New Roman" pitchFamily="18" charset="0"/>
              </a:rPr>
              <a:t>th</a:t>
            </a:r>
            <a:r>
              <a:rPr lang="en-US" sz="1400" dirty="0" smtClean="0">
                <a:solidFill>
                  <a:schemeClr val="bg1"/>
                </a:solidFill>
                <a:latin typeface="Times New Roman" pitchFamily="18" charset="0"/>
                <a:cs typeface="Times New Roman" pitchFamily="18" charset="0"/>
              </a:rPr>
              <a:t> night (following the 29</a:t>
            </a:r>
            <a:r>
              <a:rPr lang="en-US" sz="1400" baseline="30000" dirty="0" smtClean="0">
                <a:solidFill>
                  <a:schemeClr val="bg1"/>
                </a:solidFill>
                <a:latin typeface="Times New Roman" pitchFamily="18" charset="0"/>
                <a:cs typeface="Times New Roman" pitchFamily="18" charset="0"/>
              </a:rPr>
              <a:t>th</a:t>
            </a:r>
            <a:r>
              <a:rPr lang="en-US" sz="1400" dirty="0" smtClean="0">
                <a:solidFill>
                  <a:schemeClr val="bg1"/>
                </a:solidFill>
                <a:latin typeface="Times New Roman" pitchFamily="18" charset="0"/>
                <a:cs typeface="Times New Roman" pitchFamily="18" charset="0"/>
              </a:rPr>
              <a:t> day), then the month is 29 days, and the next day is the first.  If the moon is seen in the 30</a:t>
            </a:r>
            <a:r>
              <a:rPr lang="en-US" sz="1400" baseline="30000" dirty="0" smtClean="0">
                <a:solidFill>
                  <a:schemeClr val="bg1"/>
                </a:solidFill>
                <a:latin typeface="Times New Roman" pitchFamily="18" charset="0"/>
                <a:cs typeface="Times New Roman" pitchFamily="18" charset="0"/>
              </a:rPr>
              <a:t>th</a:t>
            </a:r>
            <a:r>
              <a:rPr lang="en-US" sz="1400" dirty="0" smtClean="0">
                <a:solidFill>
                  <a:schemeClr val="bg1"/>
                </a:solidFill>
                <a:latin typeface="Times New Roman" pitchFamily="18" charset="0"/>
                <a:cs typeface="Times New Roman" pitchFamily="18" charset="0"/>
              </a:rPr>
              <a:t> night (following the 30</a:t>
            </a:r>
            <a:r>
              <a:rPr lang="en-US" sz="1400" baseline="30000" dirty="0" smtClean="0">
                <a:solidFill>
                  <a:schemeClr val="bg1"/>
                </a:solidFill>
                <a:latin typeface="Times New Roman" pitchFamily="18" charset="0"/>
                <a:cs typeface="Times New Roman" pitchFamily="18" charset="0"/>
              </a:rPr>
              <a:t>th</a:t>
            </a:r>
            <a:r>
              <a:rPr lang="en-US" sz="1400" dirty="0" smtClean="0">
                <a:solidFill>
                  <a:schemeClr val="bg1"/>
                </a:solidFill>
                <a:latin typeface="Times New Roman" pitchFamily="18" charset="0"/>
                <a:cs typeface="Times New Roman" pitchFamily="18" charset="0"/>
              </a:rPr>
              <a:t> day), then the month is 30 days, and the next day becomes the first.</a:t>
            </a:r>
          </a:p>
          <a:p>
            <a:pPr algn="just"/>
            <a:endParaRPr lang="en-US" sz="1400" dirty="0">
              <a:solidFill>
                <a:schemeClr val="bg1"/>
              </a:solidFill>
              <a:latin typeface="Times New Roman" pitchFamily="18" charset="0"/>
              <a:cs typeface="Times New Roman" pitchFamily="18" charset="0"/>
            </a:endParaRPr>
          </a:p>
          <a:p>
            <a:pPr algn="just"/>
            <a:r>
              <a:rPr lang="en-US" sz="1400" dirty="0" smtClean="0">
                <a:solidFill>
                  <a:schemeClr val="bg1"/>
                </a:solidFill>
                <a:latin typeface="Times New Roman" pitchFamily="18" charset="0"/>
                <a:cs typeface="Times New Roman" pitchFamily="18" charset="0"/>
              </a:rPr>
              <a:t>The results are exactly the same in the two systems of thinking.</a:t>
            </a:r>
            <a:endParaRPr lang="en-US" sz="11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69664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1235" b="5098"/>
          <a:stretch/>
        </p:blipFill>
        <p:spPr>
          <a:xfrm>
            <a:off x="101600" y="203200"/>
            <a:ext cx="8915400" cy="6434666"/>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1040627" y="592035"/>
            <a:ext cx="6918040" cy="3108543"/>
          </a:xfrm>
          <a:prstGeom prst="rect">
            <a:avLst/>
          </a:prstGeom>
          <a:solidFill>
            <a:schemeClr val="tx2">
              <a:lumMod val="75000"/>
            </a:schemeClr>
          </a:solidFill>
        </p:spPr>
        <p:txBody>
          <a:bodyPr wrap="square" rtlCol="0">
            <a:spAutoFit/>
          </a:bodyPr>
          <a:lstStyle/>
          <a:p>
            <a:pPr algn="just"/>
            <a:r>
              <a:rPr lang="en-US" sz="1400" dirty="0" smtClean="0">
                <a:solidFill>
                  <a:schemeClr val="bg1"/>
                </a:solidFill>
                <a:latin typeface="Times New Roman" pitchFamily="18" charset="0"/>
                <a:cs typeface="Times New Roman" pitchFamily="18" charset="0"/>
              </a:rPr>
              <a:t>What the Jewish sage is telling us is how the months were begun before AD 359 and when the Temple still stood. He stands in agreement with all our other sources. 1. Rabbi </a:t>
            </a:r>
            <a:r>
              <a:rPr lang="en-US" sz="1400" dirty="0" err="1" smtClean="0">
                <a:solidFill>
                  <a:schemeClr val="bg1"/>
                </a:solidFill>
                <a:latin typeface="Times New Roman" pitchFamily="18" charset="0"/>
                <a:cs typeface="Times New Roman" pitchFamily="18" charset="0"/>
              </a:rPr>
              <a:t>Yose</a:t>
            </a:r>
            <a:r>
              <a:rPr lang="en-US" sz="1400" dirty="0" smtClean="0">
                <a:solidFill>
                  <a:schemeClr val="bg1"/>
                </a:solidFill>
                <a:latin typeface="Times New Roman" pitchFamily="18" charset="0"/>
                <a:cs typeface="Times New Roman" pitchFamily="18" charset="0"/>
              </a:rPr>
              <a:t> Halaphta and Josephus’ date of the destruction of the second Temple. 2. The witness of Philo of Alexandria, 3. The witness of  the Jewish military colony on Elephantine Island, and 4. The witness of  Babylonian astronomy, and 5. agreement with the same means of fixing the new moon by the Persians and the Greeks. (The Assyrians used the same method also).</a:t>
            </a:r>
          </a:p>
          <a:p>
            <a:pPr algn="just"/>
            <a:endParaRPr lang="en-US" sz="1400" dirty="0">
              <a:solidFill>
                <a:schemeClr val="bg1"/>
              </a:solidFill>
              <a:latin typeface="Times New Roman" pitchFamily="18" charset="0"/>
              <a:cs typeface="Times New Roman" pitchFamily="18" charset="0"/>
            </a:endParaRPr>
          </a:p>
          <a:p>
            <a:pPr algn="just"/>
            <a:r>
              <a:rPr lang="en-US" sz="1400" dirty="0" smtClean="0">
                <a:solidFill>
                  <a:schemeClr val="bg1"/>
                </a:solidFill>
                <a:latin typeface="Times New Roman" pitchFamily="18" charset="0"/>
                <a:cs typeface="Times New Roman" pitchFamily="18" charset="0"/>
              </a:rPr>
              <a:t>The calendar is the hottest point of contention in Christianity and Judaism, yet here we have a Jewish scholar of great renown telling us that they did not fix the new moon in the first century as they do it in the modern Rabbinic calendar.</a:t>
            </a:r>
          </a:p>
          <a:p>
            <a:pPr algn="just"/>
            <a:endParaRPr lang="en-US" sz="1400" dirty="0">
              <a:solidFill>
                <a:schemeClr val="bg1"/>
              </a:solidFill>
              <a:latin typeface="Times New Roman" pitchFamily="18" charset="0"/>
              <a:cs typeface="Times New Roman" pitchFamily="18" charset="0"/>
            </a:endParaRPr>
          </a:p>
          <a:p>
            <a:pPr algn="just"/>
            <a:r>
              <a:rPr lang="en-US" sz="1400" dirty="0" smtClean="0">
                <a:solidFill>
                  <a:schemeClr val="bg1"/>
                </a:solidFill>
                <a:latin typeface="Times New Roman" pitchFamily="18" charset="0"/>
                <a:cs typeface="Times New Roman" pitchFamily="18" charset="0"/>
              </a:rPr>
              <a:t>The Calendar is what underlies the historical truth of Messiah Yeshua, and when and how he fulfilled the appointed times.  An attack on the Biblical calendar is the same as an attack on the historical foundations of the Messianic Faith.</a:t>
            </a:r>
            <a:endParaRPr lang="en-US" sz="11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17487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1235" b="5098"/>
          <a:stretch/>
        </p:blipFill>
        <p:spPr>
          <a:xfrm>
            <a:off x="101600" y="203200"/>
            <a:ext cx="8915400" cy="6434666"/>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1243827" y="380368"/>
            <a:ext cx="6918040" cy="3323987"/>
          </a:xfrm>
          <a:prstGeom prst="rect">
            <a:avLst/>
          </a:prstGeom>
          <a:solidFill>
            <a:schemeClr val="tx2">
              <a:lumMod val="75000"/>
            </a:schemeClr>
          </a:solidFill>
        </p:spPr>
        <p:txBody>
          <a:bodyPr wrap="square" rtlCol="0">
            <a:spAutoFit/>
          </a:bodyPr>
          <a:lstStyle/>
          <a:p>
            <a:pPr algn="just"/>
            <a:r>
              <a:rPr lang="en-US" sz="1400" dirty="0" smtClean="0">
                <a:solidFill>
                  <a:schemeClr val="bg1"/>
                </a:solidFill>
                <a:latin typeface="Times New Roman" pitchFamily="18" charset="0"/>
                <a:cs typeface="Times New Roman" pitchFamily="18" charset="0"/>
              </a:rPr>
              <a:t>IF one is in the devil’s shoes, then one knows that the best way to weaken the faith of the faithful is to tear down the facts that support that faith.</a:t>
            </a:r>
          </a:p>
          <a:p>
            <a:pPr algn="just"/>
            <a:endParaRPr lang="en-US" sz="1400" dirty="0">
              <a:solidFill>
                <a:schemeClr val="bg1"/>
              </a:solidFill>
              <a:latin typeface="Times New Roman" pitchFamily="18" charset="0"/>
              <a:cs typeface="Times New Roman" pitchFamily="18" charset="0"/>
            </a:endParaRPr>
          </a:p>
          <a:p>
            <a:pPr algn="just"/>
            <a:r>
              <a:rPr lang="en-US" sz="1400" dirty="0" smtClean="0">
                <a:solidFill>
                  <a:schemeClr val="bg1"/>
                </a:solidFill>
                <a:latin typeface="Times New Roman" pitchFamily="18" charset="0"/>
                <a:cs typeface="Times New Roman" pitchFamily="18" charset="0"/>
              </a:rPr>
              <a:t>We have already witnessed the controversy over the Sabbath and Sunday. It is a calendar dispute first and foremost, to the point where many have said or thought that Sunday was the seventh day of the week.  Sabbath vs. Sunday is just a difference of 1 day!  Just one day. If we are zealous for truth on that point, then we should not let our zeal cool just because we have gotten one divine math problem correctly solved.</a:t>
            </a:r>
          </a:p>
          <a:p>
            <a:pPr algn="just"/>
            <a:endParaRPr lang="en-US" sz="1400" dirty="0">
              <a:solidFill>
                <a:schemeClr val="bg1"/>
              </a:solidFill>
              <a:latin typeface="Times New Roman" pitchFamily="18" charset="0"/>
              <a:cs typeface="Times New Roman" pitchFamily="18" charset="0"/>
            </a:endParaRPr>
          </a:p>
          <a:p>
            <a:pPr algn="just"/>
            <a:r>
              <a:rPr lang="en-US" sz="1400" dirty="0" smtClean="0">
                <a:solidFill>
                  <a:schemeClr val="bg1"/>
                </a:solidFill>
                <a:latin typeface="Times New Roman" pitchFamily="18" charset="0"/>
                <a:cs typeface="Times New Roman" pitchFamily="18" charset="0"/>
              </a:rPr>
              <a:t>The numbers only add up one way my friends, and humans should be able to see that they do add up only one way.  There is just one problem. Satan will move heaven and earth if necessary to make you think they add up differently than the Almighty divinely revealed them. He has many hirelings, and will move men in ignorance or willfulness to do his will, to be clouds without rain devoid of the truth, or storms of calendar confusion. So beware of the controversy you are in.</a:t>
            </a:r>
            <a:endParaRPr lang="en-US" sz="11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386141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1235" b="5098"/>
          <a:stretch/>
        </p:blipFill>
        <p:spPr>
          <a:xfrm>
            <a:off x="101600" y="203200"/>
            <a:ext cx="8915400" cy="6434666"/>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1530165" y="888369"/>
            <a:ext cx="5370168" cy="2462213"/>
          </a:xfrm>
          <a:prstGeom prst="rect">
            <a:avLst/>
          </a:prstGeom>
          <a:solidFill>
            <a:schemeClr val="tx2">
              <a:lumMod val="75000"/>
            </a:schemeClr>
          </a:solidFill>
        </p:spPr>
        <p:txBody>
          <a:bodyPr wrap="square" rtlCol="0">
            <a:spAutoFit/>
          </a:bodyPr>
          <a:lstStyle/>
          <a:p>
            <a:pPr algn="just"/>
            <a:r>
              <a:rPr lang="en-US" sz="1400" dirty="0" smtClean="0">
                <a:solidFill>
                  <a:schemeClr val="bg1"/>
                </a:solidFill>
                <a:latin typeface="Times New Roman" pitchFamily="18" charset="0"/>
                <a:cs typeface="Times New Roman" pitchFamily="18" charset="0"/>
              </a:rPr>
              <a:t>  For every truth there is a counter claim.  For every counter claim there is an explanation. That is because the enemy specializes in answers to everything. But, if you can see the big picture, and ask the Almighty to show you what truly correlates to the truth, then he will show you.</a:t>
            </a:r>
          </a:p>
          <a:p>
            <a:pPr algn="just"/>
            <a:endParaRPr lang="en-US" sz="1400" dirty="0">
              <a:solidFill>
                <a:schemeClr val="bg1"/>
              </a:solidFill>
              <a:latin typeface="Times New Roman" pitchFamily="18" charset="0"/>
              <a:cs typeface="Times New Roman" pitchFamily="18" charset="0"/>
            </a:endParaRPr>
          </a:p>
          <a:p>
            <a:pPr algn="just"/>
            <a:r>
              <a:rPr lang="en-US" sz="1400" dirty="0" smtClean="0">
                <a:solidFill>
                  <a:schemeClr val="bg1"/>
                </a:solidFill>
                <a:latin typeface="Times New Roman" pitchFamily="18" charset="0"/>
                <a:cs typeface="Times New Roman" pitchFamily="18" charset="0"/>
              </a:rPr>
              <a:t>Correlations are hard to make up. That is why the scripture has so many synchronizations in its chronologies, which should never be approached according to Greek thought looking for symmetries that humans desire on an emotional basis, but according to the created order of balance between symmetry and asymmetry, and above all according to what the biblical texts exactly say, nothing more, and nothing less.</a:t>
            </a:r>
            <a:endParaRPr lang="en-US" sz="11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66159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095"/>
            <a:ext cx="9144000" cy="609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30480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Vertical Scroll 3"/>
          <p:cNvSpPr/>
          <p:nvPr/>
        </p:nvSpPr>
        <p:spPr>
          <a:xfrm>
            <a:off x="3581400" y="1066800"/>
            <a:ext cx="5334000" cy="4401979"/>
          </a:xfrm>
          <a:prstGeom prst="verticalScroll">
            <a:avLst/>
          </a:prstGeom>
          <a:blipFill>
            <a:blip r:embed="rId4"/>
            <a:tile tx="0" ty="0" sx="100000" sy="100000" flip="none" algn="tl"/>
          </a:blipFill>
          <a:ln>
            <a:solidFill>
              <a:srgbClr val="74534E"/>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solidFill>
                  <a:schemeClr val="accent6">
                    <a:lumMod val="50000"/>
                  </a:schemeClr>
                </a:solidFill>
              </a:rPr>
              <a:t>     Philo of Alexandria, a great Jewish philosopher, and prolific writer and commentator on Torah:</a:t>
            </a:r>
          </a:p>
          <a:p>
            <a:pPr algn="just"/>
            <a:endParaRPr lang="en-US" sz="1200" b="1" dirty="0">
              <a:solidFill>
                <a:schemeClr val="accent6">
                  <a:lumMod val="50000"/>
                </a:schemeClr>
              </a:solidFill>
            </a:endParaRPr>
          </a:p>
          <a:p>
            <a:pPr algn="just"/>
            <a:r>
              <a:rPr lang="en-US" sz="1200" b="1" dirty="0" smtClean="0">
                <a:solidFill>
                  <a:schemeClr val="accent6">
                    <a:lumMod val="50000"/>
                  </a:schemeClr>
                </a:solidFill>
              </a:rPr>
              <a:t>  </a:t>
            </a:r>
            <a:r>
              <a:rPr lang="en-US" sz="1200" dirty="0" smtClean="0">
                <a:solidFill>
                  <a:schemeClr val="accent6">
                    <a:lumMod val="50000"/>
                  </a:schemeClr>
                </a:solidFill>
              </a:rPr>
              <a:t>De specialibus legibus 2:41 I. Now there are ten festivals in number, as the law sets them down. The first is that which any one will perhaps be astonished to hear called a festival. This festival is every day. The second festival is the seventh day, which the Hebrews in their native language call the </a:t>
            </a:r>
            <a:r>
              <a:rPr lang="en-US" sz="1200" dirty="0" err="1" smtClean="0">
                <a:solidFill>
                  <a:schemeClr val="accent6">
                    <a:lumMod val="50000"/>
                  </a:schemeClr>
                </a:solidFill>
              </a:rPr>
              <a:t>sabbath</a:t>
            </a:r>
            <a:r>
              <a:rPr lang="en-US" sz="1200" dirty="0" smtClean="0">
                <a:solidFill>
                  <a:schemeClr val="accent6">
                    <a:lumMod val="50000"/>
                  </a:schemeClr>
                </a:solidFill>
              </a:rPr>
              <a:t>. </a:t>
            </a:r>
            <a:r>
              <a:rPr lang="en-US" sz="1200" u="sng" dirty="0" smtClean="0">
                <a:solidFill>
                  <a:schemeClr val="accent6">
                    <a:lumMod val="50000"/>
                  </a:schemeClr>
                </a:solidFill>
              </a:rPr>
              <a:t>The third is that which comes after the conjunction, which happens on the day of the new moon in each month</a:t>
            </a:r>
            <a:r>
              <a:rPr lang="en-US" sz="1200" dirty="0" smtClean="0">
                <a:solidFill>
                  <a:schemeClr val="accent6">
                    <a:lumMod val="50000"/>
                  </a:schemeClr>
                </a:solidFill>
              </a:rPr>
              <a:t>. The fourth is that of the </a:t>
            </a:r>
            <a:r>
              <a:rPr lang="en-US" sz="1200" dirty="0" err="1" smtClean="0">
                <a:solidFill>
                  <a:schemeClr val="accent6">
                    <a:lumMod val="50000"/>
                  </a:schemeClr>
                </a:solidFill>
              </a:rPr>
              <a:t>passover</a:t>
            </a:r>
            <a:r>
              <a:rPr lang="en-US" sz="1200" dirty="0" smtClean="0">
                <a:solidFill>
                  <a:schemeClr val="accent6">
                    <a:lumMod val="50000"/>
                  </a:schemeClr>
                </a:solidFill>
              </a:rPr>
              <a:t> which is called the </a:t>
            </a:r>
            <a:r>
              <a:rPr lang="en-US" sz="1200" dirty="0" err="1" smtClean="0">
                <a:solidFill>
                  <a:schemeClr val="accent6">
                    <a:lumMod val="50000"/>
                  </a:schemeClr>
                </a:solidFill>
              </a:rPr>
              <a:t>pascha</a:t>
            </a:r>
            <a:r>
              <a:rPr lang="en-US" sz="1200" dirty="0" smtClean="0">
                <a:solidFill>
                  <a:schemeClr val="accent6">
                    <a:lumMod val="50000"/>
                  </a:schemeClr>
                </a:solidFill>
              </a:rPr>
              <a:t>. The fifth is the first fruits of the corn-- the sacred sheaf. The sixth is the feast of unleavened bread, after which that festival is celebrated, which is really the seventh day of seventh days. The eighth is the festival of the sacred moon, or the feast of trumpets. The ninth is the fast. The tenth is the feast of tabernacles, which is the last of all the annual festivals, ending so as to make the perfect number of ten. We must now begin with the first festival.</a:t>
            </a:r>
          </a:p>
          <a:p>
            <a:pPr algn="just"/>
            <a:endParaRPr lang="en-US" sz="1200" b="1" dirty="0">
              <a:solidFill>
                <a:schemeClr val="accent6">
                  <a:lumMod val="50000"/>
                </a:schemeClr>
              </a:solidFill>
            </a:endParaRPr>
          </a:p>
        </p:txBody>
      </p:sp>
      <p:sp>
        <p:nvSpPr>
          <p:cNvPr id="9" name="TextBox 8"/>
          <p:cNvSpPr txBox="1"/>
          <p:nvPr/>
        </p:nvSpPr>
        <p:spPr>
          <a:xfrm>
            <a:off x="304800" y="1433721"/>
            <a:ext cx="3429000" cy="2123658"/>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Here Philo says the new moon comes after the conjunction, “</a:t>
            </a:r>
            <a:r>
              <a:rPr lang="el-GR" sz="1200" dirty="0">
                <a:solidFill>
                  <a:schemeClr val="bg1"/>
                </a:solidFill>
              </a:rPr>
              <a:t>μετὰ </a:t>
            </a:r>
            <a:r>
              <a:rPr lang="el-GR" sz="1200" dirty="0" smtClean="0">
                <a:solidFill>
                  <a:schemeClr val="bg1"/>
                </a:solidFill>
              </a:rPr>
              <a:t>σύνοδον</a:t>
            </a:r>
            <a:r>
              <a:rPr lang="en-US" sz="1200" dirty="0" smtClean="0">
                <a:solidFill>
                  <a:schemeClr val="bg1"/>
                </a:solidFill>
                <a:latin typeface="Times New Roman" pitchFamily="18" charset="0"/>
                <a:cs typeface="Times New Roman" pitchFamily="18" charset="0"/>
              </a:rPr>
              <a:t>”; this generalization  eliminates the day of the conjunction as the new moon day, since the feast could well occur before the conjunction if the feast was on the same day as the conjunction.</a:t>
            </a:r>
          </a:p>
          <a:p>
            <a:pPr algn="just"/>
            <a:endParaRPr lang="en-US" sz="1200" dirty="0">
              <a:solidFill>
                <a:schemeClr val="bg1"/>
              </a:solidFill>
              <a:latin typeface="Times New Roman" pitchFamily="18" charset="0"/>
              <a:cs typeface="Times New Roman" pitchFamily="18" charset="0"/>
            </a:endParaRPr>
          </a:p>
          <a:p>
            <a:pPr algn="just"/>
            <a:r>
              <a:rPr lang="en-US" sz="1200" dirty="0" smtClean="0">
                <a:solidFill>
                  <a:schemeClr val="bg1"/>
                </a:solidFill>
                <a:latin typeface="Times New Roman" pitchFamily="18" charset="0"/>
                <a:cs typeface="Times New Roman" pitchFamily="18" charset="0"/>
              </a:rPr>
              <a:t>In theory one could build a perfect calendar composed of  29 and 30 day months based on the conjunction, but this is the second Philo text that we see rules this out.</a:t>
            </a:r>
            <a:endParaRPr lang="en-US" sz="1200" dirty="0">
              <a:solidFill>
                <a:schemeClr val="bg1"/>
              </a:solidFill>
              <a:latin typeface="Times New Roman" pitchFamily="18" charset="0"/>
              <a:cs typeface="Times New Roman" pitchFamily="18" charset="0"/>
            </a:endParaRPr>
          </a:p>
        </p:txBody>
      </p:sp>
      <p:cxnSp>
        <p:nvCxnSpPr>
          <p:cNvPr id="10" name="Straight Arrow Connector 9"/>
          <p:cNvCxnSpPr>
            <a:stCxn id="9" idx="3"/>
          </p:cNvCxnSpPr>
          <p:nvPr/>
        </p:nvCxnSpPr>
        <p:spPr>
          <a:xfrm>
            <a:off x="3733800" y="2495550"/>
            <a:ext cx="2362200" cy="88511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7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095"/>
            <a:ext cx="9144000" cy="609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30480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Vertical Scroll 3"/>
          <p:cNvSpPr/>
          <p:nvPr/>
        </p:nvSpPr>
        <p:spPr>
          <a:xfrm>
            <a:off x="381000" y="4191000"/>
            <a:ext cx="5334000" cy="1693069"/>
          </a:xfrm>
          <a:prstGeom prst="verticalScroll">
            <a:avLst/>
          </a:prstGeom>
          <a:blipFill>
            <a:blip r:embed="rId4"/>
            <a:tile tx="0" ty="0" sx="100000" sy="100000" flip="none" algn="tl"/>
          </a:blipFill>
          <a:ln>
            <a:solidFill>
              <a:srgbClr val="74534E"/>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solidFill>
                  <a:schemeClr val="accent6">
                    <a:lumMod val="50000"/>
                  </a:schemeClr>
                </a:solidFill>
              </a:rPr>
              <a:t>     Philo of Alexandria, a great Jewish philosopher, and prolific writer and commentator on Torah:</a:t>
            </a:r>
          </a:p>
          <a:p>
            <a:pPr algn="just"/>
            <a:endParaRPr lang="en-US" sz="1200" b="1" dirty="0">
              <a:solidFill>
                <a:schemeClr val="accent6">
                  <a:lumMod val="50000"/>
                </a:schemeClr>
              </a:solidFill>
            </a:endParaRPr>
          </a:p>
          <a:p>
            <a:pPr algn="just"/>
            <a:r>
              <a:rPr lang="en-US" sz="1200" b="1" dirty="0" smtClean="0">
                <a:solidFill>
                  <a:schemeClr val="accent6">
                    <a:lumMod val="50000"/>
                  </a:schemeClr>
                </a:solidFill>
              </a:rPr>
              <a:t>  </a:t>
            </a:r>
            <a:r>
              <a:rPr lang="en-US" sz="1200" dirty="0" smtClean="0">
                <a:solidFill>
                  <a:schemeClr val="accent6">
                    <a:lumMod val="50000"/>
                  </a:schemeClr>
                </a:solidFill>
              </a:rPr>
              <a:t>De specialibus legibus 1:189  And on the 15</a:t>
            </a:r>
            <a:r>
              <a:rPr lang="en-US" sz="1200" baseline="30000" dirty="0" smtClean="0">
                <a:solidFill>
                  <a:schemeClr val="accent6">
                    <a:lumMod val="50000"/>
                  </a:schemeClr>
                </a:solidFill>
              </a:rPr>
              <a:t>th</a:t>
            </a:r>
            <a:r>
              <a:rPr lang="en-US" sz="1200" dirty="0" smtClean="0">
                <a:solidFill>
                  <a:schemeClr val="accent6">
                    <a:lumMod val="50000"/>
                  </a:schemeClr>
                </a:solidFill>
              </a:rPr>
              <a:t> day, in </a:t>
            </a:r>
            <a:r>
              <a:rPr lang="en-US" sz="1200" u="sng" dirty="0" smtClean="0">
                <a:solidFill>
                  <a:schemeClr val="accent6">
                    <a:lumMod val="50000"/>
                  </a:schemeClr>
                </a:solidFill>
              </a:rPr>
              <a:t>the full light of the moon</a:t>
            </a:r>
            <a:r>
              <a:rPr lang="en-US" sz="1200" dirty="0" smtClean="0">
                <a:solidFill>
                  <a:schemeClr val="accent6">
                    <a:lumMod val="50000"/>
                  </a:schemeClr>
                </a:solidFill>
              </a:rPr>
              <a:t>, is led forth what is called the tabernacles feast. (</a:t>
            </a:r>
            <a:r>
              <a:rPr lang="el-GR" sz="1200" dirty="0">
                <a:solidFill>
                  <a:schemeClr val="tx1"/>
                </a:solidFill>
              </a:rPr>
              <a:t>τῇ δὲ πεντεκαιδεκάτῃ τῆς πλησιφαοῦς σελήνης ἄγεται ἡ ἐπικαλουμένη σκηνῶν </a:t>
            </a:r>
            <a:r>
              <a:rPr lang="el-GR" sz="1200" dirty="0" smtClean="0">
                <a:solidFill>
                  <a:schemeClr val="tx1"/>
                </a:solidFill>
              </a:rPr>
              <a:t>ἑορτή</a:t>
            </a:r>
            <a:r>
              <a:rPr lang="en-US" sz="1200" dirty="0" smtClean="0">
                <a:solidFill>
                  <a:schemeClr val="accent6">
                    <a:lumMod val="50000"/>
                  </a:schemeClr>
                </a:solidFill>
              </a:rPr>
              <a:t>).</a:t>
            </a:r>
            <a:endParaRPr lang="en-US" sz="1200" dirty="0">
              <a:solidFill>
                <a:schemeClr val="accent6">
                  <a:lumMod val="50000"/>
                </a:schemeClr>
              </a:solidFill>
            </a:endParaRPr>
          </a:p>
        </p:txBody>
      </p:sp>
      <p:sp>
        <p:nvSpPr>
          <p:cNvPr id="11" name="TextBox 10"/>
          <p:cNvSpPr txBox="1"/>
          <p:nvPr/>
        </p:nvSpPr>
        <p:spPr>
          <a:xfrm>
            <a:off x="5791200" y="749383"/>
            <a:ext cx="3200400" cy="2308324"/>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Here Philo says, “in the full light of the moon” (</a:t>
            </a:r>
            <a:r>
              <a:rPr lang="el-GR" sz="1200" dirty="0" smtClean="0">
                <a:solidFill>
                  <a:schemeClr val="bg1"/>
                </a:solidFill>
              </a:rPr>
              <a:t>τῆς πλησιφαοῦς σελήνης</a:t>
            </a:r>
            <a:r>
              <a:rPr lang="en-US" sz="1200" dirty="0" smtClean="0">
                <a:solidFill>
                  <a:schemeClr val="bg1"/>
                </a:solidFill>
                <a:latin typeface="Times New Roman" pitchFamily="18" charset="0"/>
                <a:cs typeface="Times New Roman" pitchFamily="18" charset="0"/>
              </a:rPr>
              <a:t>). This is clearly not a technical phrase for “full moon” as astronomers might mean it in the 100% phase sense.  “In the full light of the moon” is a phrase more general indicating the general time of the full moon, such that “in the full light” refers to as much light as reaches earth, and not to the diameter of light on the face of the moon.  The “full light of the moon” means the subject or target on earth is fully lighted by the moon. This is different than the phrase “full moon.’</a:t>
            </a:r>
            <a:endParaRPr lang="en-US" sz="1200" dirty="0">
              <a:solidFill>
                <a:schemeClr val="bg1"/>
              </a:solidFill>
              <a:latin typeface="Times New Roman" pitchFamily="18" charset="0"/>
              <a:cs typeface="Times New Roman" pitchFamily="18" charset="0"/>
            </a:endParaRPr>
          </a:p>
        </p:txBody>
      </p:sp>
      <p:cxnSp>
        <p:nvCxnSpPr>
          <p:cNvPr id="12" name="Straight Arrow Connector 11"/>
          <p:cNvCxnSpPr>
            <a:stCxn id="11" idx="2"/>
          </p:cNvCxnSpPr>
          <p:nvPr/>
        </p:nvCxnSpPr>
        <p:spPr>
          <a:xfrm flipH="1">
            <a:off x="4800600" y="3057707"/>
            <a:ext cx="2590800" cy="189529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20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095"/>
            <a:ext cx="9144000" cy="609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30480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Vertical Scroll 3"/>
          <p:cNvSpPr/>
          <p:nvPr/>
        </p:nvSpPr>
        <p:spPr>
          <a:xfrm>
            <a:off x="3598333" y="2819400"/>
            <a:ext cx="5334000" cy="3047524"/>
          </a:xfrm>
          <a:prstGeom prst="verticalScroll">
            <a:avLst/>
          </a:prstGeom>
          <a:blipFill>
            <a:blip r:embed="rId4"/>
            <a:tile tx="0" ty="0" sx="100000" sy="100000" flip="none" algn="tl"/>
          </a:blipFill>
          <a:ln>
            <a:solidFill>
              <a:srgbClr val="74534E"/>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just"/>
            <a:r>
              <a:rPr lang="en-US" sz="1200" b="1" dirty="0" smtClean="0">
                <a:solidFill>
                  <a:schemeClr val="accent6">
                    <a:lumMod val="50000"/>
                  </a:schemeClr>
                </a:solidFill>
              </a:rPr>
              <a:t>     Philo of Alexandria, a great Jewish philosopher, and prolific writer and commentator on Torah:</a:t>
            </a:r>
          </a:p>
          <a:p>
            <a:pPr algn="just"/>
            <a:r>
              <a:rPr lang="en-US" sz="1200" b="1" dirty="0" smtClean="0">
                <a:solidFill>
                  <a:schemeClr val="accent6">
                    <a:lumMod val="50000"/>
                  </a:schemeClr>
                </a:solidFill>
              </a:rPr>
              <a:t> </a:t>
            </a:r>
          </a:p>
          <a:p>
            <a:pPr algn="just"/>
            <a:r>
              <a:rPr lang="en-US" sz="1200" dirty="0" smtClean="0">
                <a:solidFill>
                  <a:schemeClr val="accent6">
                    <a:lumMod val="50000"/>
                  </a:schemeClr>
                </a:solidFill>
              </a:rPr>
              <a:t>De specialibus legibus 1:169 For some of them are offered up every day, and some on the days of the new moon, and at the festivals of </a:t>
            </a:r>
            <a:r>
              <a:rPr lang="en-US" sz="1200" u="sng" dirty="0" smtClean="0">
                <a:solidFill>
                  <a:schemeClr val="accent6">
                    <a:lumMod val="50000"/>
                  </a:schemeClr>
                </a:solidFill>
              </a:rPr>
              <a:t>the holy time of month</a:t>
            </a:r>
            <a:r>
              <a:rPr lang="en-US" sz="1200" dirty="0" smtClean="0">
                <a:solidFill>
                  <a:schemeClr val="accent6">
                    <a:lumMod val="50000"/>
                  </a:schemeClr>
                </a:solidFill>
              </a:rPr>
              <a:t>; others on days of fasting; and others at three different occasions of festival. Accordingly, it is commanded that every day the priests should offer up two lambs, one at the dawn of day, and the other in the evening; each of them being a sacrifice of thanksgiving; the one for the kindnesses which have been bestowed during the day, and the other for the mercies which have been vouchsafed in the night, which God is incessantly and uninterruptedly pouring upon the race of men.</a:t>
            </a:r>
          </a:p>
        </p:txBody>
      </p:sp>
      <p:sp>
        <p:nvSpPr>
          <p:cNvPr id="11" name="TextBox 10"/>
          <p:cNvSpPr txBox="1"/>
          <p:nvPr/>
        </p:nvSpPr>
        <p:spPr>
          <a:xfrm>
            <a:off x="152400" y="1574799"/>
            <a:ext cx="3200400" cy="3785652"/>
          </a:xfrm>
          <a:prstGeom prst="rect">
            <a:avLst/>
          </a:prstGeom>
          <a:solidFill>
            <a:schemeClr val="tx2">
              <a:lumMod val="75000"/>
            </a:schemeClr>
          </a:solidFill>
        </p:spPr>
        <p:txBody>
          <a:bodyPr wrap="square" rtlCol="0">
            <a:spAutoFit/>
          </a:bodyPr>
          <a:lstStyle/>
          <a:p>
            <a:pPr algn="just"/>
            <a:r>
              <a:rPr lang="en-US" sz="1200" dirty="0" smtClean="0">
                <a:solidFill>
                  <a:schemeClr val="bg1"/>
                </a:solidFill>
                <a:latin typeface="Times New Roman" pitchFamily="18" charset="0"/>
                <a:cs typeface="Times New Roman" pitchFamily="18" charset="0"/>
              </a:rPr>
              <a:t>I had to correct the translation of this text. It is a perfect example of not checking the translators against the original text.  The Greek here reads, “</a:t>
            </a:r>
            <a:r>
              <a:rPr lang="el-GR" sz="1200" dirty="0">
                <a:solidFill>
                  <a:schemeClr val="bg1"/>
                </a:solidFill>
              </a:rPr>
              <a:t>αἱ μὲν γὰρ ἀνάγονται καθ᾽ ἑκάστην ἡμέραν, αἱ δὲ ταῖς ἑβδόμαις, αἱ δὲ νουμηνίαις καὶ </a:t>
            </a:r>
            <a:r>
              <a:rPr lang="el-GR" sz="1200" u="sng" dirty="0">
                <a:solidFill>
                  <a:schemeClr val="bg1"/>
                </a:solidFill>
              </a:rPr>
              <a:t>ἱερομηνίαις</a:t>
            </a:r>
            <a:r>
              <a:rPr lang="el-GR" sz="1200" dirty="0">
                <a:solidFill>
                  <a:schemeClr val="bg1"/>
                </a:solidFill>
              </a:rPr>
              <a:t>, αἱ δὲ νηστείαις, αἱ δὲ τρισὶ καιροῖς ἑορτῶν</a:t>
            </a:r>
            <a:r>
              <a:rPr lang="el-GR" sz="1200" dirty="0" smtClean="0">
                <a:solidFill>
                  <a:schemeClr val="bg1"/>
                </a:solidFill>
              </a:rPr>
              <a:t>.</a:t>
            </a:r>
            <a:r>
              <a:rPr lang="en-US" sz="1200" dirty="0" smtClean="0">
                <a:solidFill>
                  <a:schemeClr val="bg1"/>
                </a:solidFill>
                <a:latin typeface="Times New Roman" pitchFamily="18" charset="0"/>
                <a:cs typeface="Times New Roman" pitchFamily="18" charset="0"/>
              </a:rPr>
              <a:t>” The words which I have translated “the holy time of  the month” has been corrected from “full moon.” Philo’s Greek word </a:t>
            </a:r>
            <a:r>
              <a:rPr lang="el-GR" sz="1200" u="sng" dirty="0" smtClean="0">
                <a:solidFill>
                  <a:schemeClr val="bg1"/>
                </a:solidFill>
              </a:rPr>
              <a:t>ἱερομηνίαις</a:t>
            </a:r>
            <a:r>
              <a:rPr lang="en-US" sz="1200" dirty="0" smtClean="0">
                <a:solidFill>
                  <a:schemeClr val="bg1"/>
                </a:solidFill>
                <a:latin typeface="Times New Roman" pitchFamily="18" charset="0"/>
                <a:cs typeface="Times New Roman" pitchFamily="18" charset="0"/>
              </a:rPr>
              <a:t> does not mean “full moon”; it means “the holy time of  the month” (exact wording from Liddell Scott Lexicon).  Philo is not saying here that the feast falls on the day of the full moon.</a:t>
            </a:r>
          </a:p>
          <a:p>
            <a:pPr algn="just"/>
            <a:r>
              <a:rPr lang="en-US" sz="1200" dirty="0" smtClean="0">
                <a:solidFill>
                  <a:schemeClr val="bg1"/>
                </a:solidFill>
                <a:latin typeface="Times New Roman" pitchFamily="18" charset="0"/>
                <a:cs typeface="Times New Roman" pitchFamily="18" charset="0"/>
              </a:rPr>
              <a:t/>
            </a:r>
            <a:br>
              <a:rPr lang="en-US" sz="1200" dirty="0" smtClean="0">
                <a:solidFill>
                  <a:schemeClr val="bg1"/>
                </a:solidFill>
                <a:latin typeface="Times New Roman" pitchFamily="18" charset="0"/>
                <a:cs typeface="Times New Roman" pitchFamily="18" charset="0"/>
              </a:rPr>
            </a:br>
            <a:r>
              <a:rPr lang="en-US" sz="1200" dirty="0" smtClean="0">
                <a:solidFill>
                  <a:schemeClr val="bg1"/>
                </a:solidFill>
                <a:latin typeface="Times New Roman" pitchFamily="18" charset="0"/>
                <a:cs typeface="Times New Roman" pitchFamily="18" charset="0"/>
              </a:rPr>
              <a:t/>
            </a:r>
            <a:br>
              <a:rPr lang="en-US" sz="1200" dirty="0" smtClean="0">
                <a:solidFill>
                  <a:schemeClr val="bg1"/>
                </a:solidFill>
                <a:latin typeface="Times New Roman" pitchFamily="18" charset="0"/>
                <a:cs typeface="Times New Roman" pitchFamily="18" charset="0"/>
              </a:rPr>
            </a:br>
            <a:r>
              <a:rPr lang="en-US" sz="1200" dirty="0" smtClean="0">
                <a:solidFill>
                  <a:schemeClr val="bg1"/>
                </a:solidFill>
                <a:latin typeface="Times New Roman" pitchFamily="18" charset="0"/>
                <a:cs typeface="Times New Roman" pitchFamily="18" charset="0"/>
              </a:rPr>
              <a:t>Also, note that the Greek text of this passage is displaced in Bible Works 8 to section 1:168. (A poor job of synchronizing the Greek and English text.)</a:t>
            </a:r>
            <a:endParaRPr lang="en-US" sz="1200" dirty="0">
              <a:solidFill>
                <a:schemeClr val="bg1"/>
              </a:solidFill>
              <a:latin typeface="Times New Roman" pitchFamily="18" charset="0"/>
              <a:cs typeface="Times New Roman" pitchFamily="18" charset="0"/>
            </a:endParaRPr>
          </a:p>
        </p:txBody>
      </p:sp>
      <p:cxnSp>
        <p:nvCxnSpPr>
          <p:cNvPr id="12" name="Straight Arrow Connector 11"/>
          <p:cNvCxnSpPr>
            <a:stCxn id="11" idx="3"/>
          </p:cNvCxnSpPr>
          <p:nvPr/>
        </p:nvCxnSpPr>
        <p:spPr>
          <a:xfrm>
            <a:off x="3352800" y="3467625"/>
            <a:ext cx="1447800" cy="7233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63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hlinkClick r:id="rId2" tooltip="Link to the sourc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5924550" cy="447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4"/>
          <p:cNvSpPr txBox="1"/>
          <p:nvPr/>
        </p:nvSpPr>
        <p:spPr>
          <a:xfrm>
            <a:off x="609600" y="304800"/>
            <a:ext cx="7391400" cy="1200329"/>
          </a:xfrm>
          <a:prstGeom prst="rect">
            <a:avLst/>
          </a:prstGeom>
          <a:solidFill>
            <a:schemeClr val="tx2">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dirty="0" smtClean="0">
                <a:solidFill>
                  <a:schemeClr val="bg1"/>
                </a:solidFill>
                <a:latin typeface="Times New Roman" pitchFamily="18" charset="0"/>
                <a:cs typeface="Times New Roman" pitchFamily="18" charset="0"/>
              </a:rPr>
              <a:t>This chart by Dr. Irv Bromberg shows why the full moon cannot fall on a fixed day of the month, but must vary over three days. The blue graph shows the 13.5 hour variation of a full lunar cycle between 29.25 and 29.75 days (or so). The red and black graphs show that the full moon ranges over at least 30 hours between the high 13</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day and mid 15</a:t>
            </a:r>
            <a:r>
              <a:rPr lang="en-US" sz="1200" baseline="30000" dirty="0" smtClean="0">
                <a:solidFill>
                  <a:schemeClr val="bg1"/>
                </a:solidFill>
                <a:latin typeface="Times New Roman" pitchFamily="18" charset="0"/>
                <a:cs typeface="Times New Roman" pitchFamily="18" charset="0"/>
              </a:rPr>
              <a:t>th</a:t>
            </a:r>
            <a:r>
              <a:rPr lang="en-US" sz="1200" dirty="0" smtClean="0">
                <a:solidFill>
                  <a:schemeClr val="bg1"/>
                </a:solidFill>
                <a:latin typeface="Times New Roman" pitchFamily="18" charset="0"/>
                <a:cs typeface="Times New Roman" pitchFamily="18" charset="0"/>
              </a:rPr>
              <a:t> day. Thus it does not matter if  the month starts at conjunction, the day after the conjunction, two days after the conjunction, or at the first sighting (whichever consistent method is used).  The full moon will always vary the day number it falls on  in every calendar.</a:t>
            </a:r>
            <a:endParaRPr lang="en-US" sz="1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02472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3257550" y="1676400"/>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50000"/>
                </a:schemeClr>
              </a:solidFill>
            </a:endParaRPr>
          </a:p>
        </p:txBody>
      </p:sp>
      <p:sp>
        <p:nvSpPr>
          <p:cNvPr id="11" name="Rectangle 10"/>
          <p:cNvSpPr/>
          <p:nvPr/>
        </p:nvSpPr>
        <p:spPr>
          <a:xfrm>
            <a:off x="4476750" y="16764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Jan 16, 2010</a:t>
            </a:r>
            <a:endParaRPr lang="en-US" sz="1200" dirty="0">
              <a:solidFill>
                <a:schemeClr val="bg2"/>
              </a:solidFill>
            </a:endParaRPr>
          </a:p>
        </p:txBody>
      </p:sp>
      <p:sp>
        <p:nvSpPr>
          <p:cNvPr id="12" name="Rectangle 11"/>
          <p:cNvSpPr/>
          <p:nvPr/>
        </p:nvSpPr>
        <p:spPr>
          <a:xfrm>
            <a:off x="5715000" y="1676400"/>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b="1" dirty="0" smtClean="0">
                <a:solidFill>
                  <a:schemeClr val="bg1"/>
                </a:solidFill>
              </a:rPr>
              <a:t>1</a:t>
            </a:r>
            <a:endParaRPr lang="en-US" dirty="0">
              <a:solidFill>
                <a:schemeClr val="bg1"/>
              </a:solidFill>
            </a:endParaRPr>
          </a:p>
        </p:txBody>
      </p:sp>
      <p:sp>
        <p:nvSpPr>
          <p:cNvPr id="13" name="Rectangle 12"/>
          <p:cNvSpPr/>
          <p:nvPr/>
        </p:nvSpPr>
        <p:spPr>
          <a:xfrm>
            <a:off x="6934200" y="16764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Jan 17, 2010</a:t>
            </a:r>
            <a:endParaRPr lang="en-US" sz="1200" dirty="0">
              <a:solidFill>
                <a:schemeClr val="bg2"/>
              </a:solidFill>
            </a:endParaRPr>
          </a:p>
        </p:txBody>
      </p:sp>
      <p:sp>
        <p:nvSpPr>
          <p:cNvPr id="14" name="Rectangle 13"/>
          <p:cNvSpPr/>
          <p:nvPr/>
        </p:nvSpPr>
        <p:spPr>
          <a:xfrm>
            <a:off x="819150" y="1676400"/>
            <a:ext cx="1219200" cy="381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2"/>
              </a:solidFill>
            </a:endParaRPr>
          </a:p>
        </p:txBody>
      </p:sp>
      <p:sp>
        <p:nvSpPr>
          <p:cNvPr id="15" name="Rectangle 14"/>
          <p:cNvSpPr/>
          <p:nvPr/>
        </p:nvSpPr>
        <p:spPr>
          <a:xfrm>
            <a:off x="2038350" y="16764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Jan 15, 2010</a:t>
            </a:r>
            <a:endParaRPr lang="en-US" sz="1200" dirty="0">
              <a:solidFill>
                <a:schemeClr val="bg2"/>
              </a:solidFill>
            </a:endParaRPr>
          </a:p>
        </p:txBody>
      </p:sp>
      <p:sp>
        <p:nvSpPr>
          <p:cNvPr id="16" name="Flowchart: Connector 15"/>
          <p:cNvSpPr/>
          <p:nvPr/>
        </p:nvSpPr>
        <p:spPr>
          <a:xfrm>
            <a:off x="2009775" y="13736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grpSp>
        <p:nvGrpSpPr>
          <p:cNvPr id="17" name="Group 16"/>
          <p:cNvGrpSpPr/>
          <p:nvPr/>
        </p:nvGrpSpPr>
        <p:grpSpPr>
          <a:xfrm rot="3019548">
            <a:off x="5749350" y="1356979"/>
            <a:ext cx="403303" cy="387955"/>
            <a:chOff x="5905500" y="390525"/>
            <a:chExt cx="342900" cy="285750"/>
          </a:xfrm>
        </p:grpSpPr>
        <p:sp>
          <p:nvSpPr>
            <p:cNvPr id="18" name="Flowchart: Connector 17"/>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lowchart: Connector 19"/>
          <p:cNvSpPr/>
          <p:nvPr/>
        </p:nvSpPr>
        <p:spPr>
          <a:xfrm>
            <a:off x="4476750" y="1344036"/>
            <a:ext cx="457200" cy="420111"/>
          </a:xfrm>
          <a:prstGeom prst="flowChartConnector">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
        <p:nvSpPr>
          <p:cNvPr id="21" name="TextBox 4"/>
          <p:cNvSpPr txBox="1"/>
          <p:nvPr/>
        </p:nvSpPr>
        <p:spPr>
          <a:xfrm>
            <a:off x="438150" y="346794"/>
            <a:ext cx="8020050" cy="646331"/>
          </a:xfrm>
          <a:prstGeom prst="rect">
            <a:avLst/>
          </a:prstGeom>
          <a:solidFill>
            <a:schemeClr val="tx2">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b="1" dirty="0" smtClean="0">
                <a:solidFill>
                  <a:schemeClr val="bg1"/>
                </a:solidFill>
                <a:latin typeface="Times New Roman" pitchFamily="18" charset="0"/>
                <a:cs typeface="Times New Roman" pitchFamily="18" charset="0"/>
              </a:rPr>
              <a:t>The following graphs show the changing relation between the conjunction and the full moon two weeks later, and what day of the month the full moon will come on. The white moon is the full moon. Add two weeks to the date of the day under it for the date of the full moon, i.e. in the first example Jan 16 + 14 = Jan 30</a:t>
            </a:r>
            <a:r>
              <a:rPr lang="en-US" sz="1200" b="1" baseline="30000" dirty="0" smtClean="0">
                <a:solidFill>
                  <a:schemeClr val="bg1"/>
                </a:solidFill>
                <a:latin typeface="Times New Roman" pitchFamily="18" charset="0"/>
                <a:cs typeface="Times New Roman" pitchFamily="18" charset="0"/>
              </a:rPr>
              <a:t>th</a:t>
            </a:r>
            <a:r>
              <a:rPr lang="en-US" sz="1200" b="1" dirty="0" smtClean="0">
                <a:solidFill>
                  <a:schemeClr val="bg1"/>
                </a:solidFill>
                <a:latin typeface="Times New Roman" pitchFamily="18" charset="0"/>
                <a:cs typeface="Times New Roman" pitchFamily="18" charset="0"/>
              </a:rPr>
              <a:t>.  </a:t>
            </a:r>
            <a:endParaRPr lang="en-US" sz="1200" b="1" dirty="0">
              <a:solidFill>
                <a:schemeClr val="bg1"/>
              </a:solidFill>
              <a:latin typeface="Times New Roman" pitchFamily="18" charset="0"/>
              <a:cs typeface="Times New Roman" pitchFamily="18" charset="0"/>
            </a:endParaRPr>
          </a:p>
        </p:txBody>
      </p:sp>
      <p:sp>
        <p:nvSpPr>
          <p:cNvPr id="34" name="Rectangle 33"/>
          <p:cNvSpPr/>
          <p:nvPr/>
        </p:nvSpPr>
        <p:spPr>
          <a:xfrm>
            <a:off x="3429000" y="2446866"/>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35" name="Rectangle 34"/>
          <p:cNvSpPr/>
          <p:nvPr/>
        </p:nvSpPr>
        <p:spPr>
          <a:xfrm>
            <a:off x="4648200" y="2446866"/>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15, 2010</a:t>
            </a:r>
            <a:endParaRPr lang="en-US" sz="1200" dirty="0">
              <a:solidFill>
                <a:schemeClr val="bg2"/>
              </a:solidFill>
            </a:endParaRPr>
          </a:p>
        </p:txBody>
      </p:sp>
      <p:sp>
        <p:nvSpPr>
          <p:cNvPr id="36" name="Rectangle 35"/>
          <p:cNvSpPr/>
          <p:nvPr/>
        </p:nvSpPr>
        <p:spPr>
          <a:xfrm>
            <a:off x="5886450" y="2446866"/>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37" name="Rectangle 36"/>
          <p:cNvSpPr/>
          <p:nvPr/>
        </p:nvSpPr>
        <p:spPr>
          <a:xfrm>
            <a:off x="7105650" y="2446866"/>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16, 2010</a:t>
            </a:r>
            <a:endParaRPr lang="en-US" sz="1200" dirty="0">
              <a:solidFill>
                <a:schemeClr val="bg2"/>
              </a:solidFill>
            </a:endParaRPr>
          </a:p>
        </p:txBody>
      </p:sp>
      <p:sp>
        <p:nvSpPr>
          <p:cNvPr id="38" name="Rectangle 37"/>
          <p:cNvSpPr/>
          <p:nvPr/>
        </p:nvSpPr>
        <p:spPr>
          <a:xfrm>
            <a:off x="990600" y="2446866"/>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39" name="Rectangle 38"/>
          <p:cNvSpPr/>
          <p:nvPr/>
        </p:nvSpPr>
        <p:spPr>
          <a:xfrm>
            <a:off x="2209800" y="2446866"/>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Feb 14, 2010</a:t>
            </a:r>
            <a:endParaRPr lang="en-US" sz="1200" dirty="0">
              <a:solidFill>
                <a:schemeClr val="bg2"/>
              </a:solidFill>
            </a:endParaRPr>
          </a:p>
        </p:txBody>
      </p:sp>
      <p:sp>
        <p:nvSpPr>
          <p:cNvPr id="40" name="Flowchart: Connector 39"/>
          <p:cNvSpPr/>
          <p:nvPr/>
        </p:nvSpPr>
        <p:spPr>
          <a:xfrm>
            <a:off x="2019300" y="2144088"/>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grpSp>
        <p:nvGrpSpPr>
          <p:cNvPr id="41" name="Group 40"/>
          <p:cNvGrpSpPr/>
          <p:nvPr/>
        </p:nvGrpSpPr>
        <p:grpSpPr>
          <a:xfrm rot="4208443">
            <a:off x="5920800" y="2127445"/>
            <a:ext cx="403303" cy="387955"/>
            <a:chOff x="5905500" y="390525"/>
            <a:chExt cx="342900" cy="285750"/>
          </a:xfrm>
        </p:grpSpPr>
        <p:sp>
          <p:nvSpPr>
            <p:cNvPr id="42" name="Flowchart: Connector 41"/>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lowchart: Connector 43"/>
          <p:cNvSpPr/>
          <p:nvPr/>
        </p:nvSpPr>
        <p:spPr>
          <a:xfrm>
            <a:off x="3429000" y="2114502"/>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
        <p:nvSpPr>
          <p:cNvPr id="45" name="Rectangle 44"/>
          <p:cNvSpPr/>
          <p:nvPr/>
        </p:nvSpPr>
        <p:spPr>
          <a:xfrm>
            <a:off x="4191000" y="33528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46" name="Rectangle 45"/>
          <p:cNvSpPr/>
          <p:nvPr/>
        </p:nvSpPr>
        <p:spPr>
          <a:xfrm>
            <a:off x="5410200" y="33528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Mar 17, 2010</a:t>
            </a:r>
            <a:endParaRPr lang="en-US" sz="1200" dirty="0">
              <a:solidFill>
                <a:schemeClr val="bg2"/>
              </a:solidFill>
            </a:endParaRPr>
          </a:p>
        </p:txBody>
      </p:sp>
      <p:sp>
        <p:nvSpPr>
          <p:cNvPr id="47" name="Rectangle 46"/>
          <p:cNvSpPr/>
          <p:nvPr/>
        </p:nvSpPr>
        <p:spPr>
          <a:xfrm>
            <a:off x="6648450" y="33528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49" name="Rectangle 48"/>
          <p:cNvSpPr/>
          <p:nvPr/>
        </p:nvSpPr>
        <p:spPr>
          <a:xfrm>
            <a:off x="1752600" y="33528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50" name="Rectangle 49"/>
          <p:cNvSpPr/>
          <p:nvPr/>
        </p:nvSpPr>
        <p:spPr>
          <a:xfrm>
            <a:off x="2971800" y="33528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Mar 16, 2010</a:t>
            </a:r>
            <a:endParaRPr lang="en-US" sz="1200" dirty="0">
              <a:solidFill>
                <a:schemeClr val="bg2"/>
              </a:solidFill>
            </a:endParaRPr>
          </a:p>
        </p:txBody>
      </p:sp>
      <p:sp>
        <p:nvSpPr>
          <p:cNvPr id="51" name="Flowchart: Connector 50"/>
          <p:cNvSpPr/>
          <p:nvPr/>
        </p:nvSpPr>
        <p:spPr>
          <a:xfrm>
            <a:off x="2019300" y="30500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grpSp>
        <p:nvGrpSpPr>
          <p:cNvPr id="52" name="Group 51"/>
          <p:cNvGrpSpPr/>
          <p:nvPr/>
        </p:nvGrpSpPr>
        <p:grpSpPr>
          <a:xfrm rot="4208443">
            <a:off x="6682800" y="3033379"/>
            <a:ext cx="403303" cy="387955"/>
            <a:chOff x="5905500" y="390525"/>
            <a:chExt cx="342900" cy="285750"/>
          </a:xfrm>
        </p:grpSpPr>
        <p:sp>
          <p:nvSpPr>
            <p:cNvPr id="53" name="Flowchart: Connector 52"/>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lowchart: Connector 54"/>
          <p:cNvSpPr/>
          <p:nvPr/>
        </p:nvSpPr>
        <p:spPr>
          <a:xfrm>
            <a:off x="2743200" y="3020436"/>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13</a:t>
            </a:r>
            <a:endParaRPr lang="en-US" sz="1200" b="1" dirty="0">
              <a:solidFill>
                <a:schemeClr val="bg1">
                  <a:lumMod val="50000"/>
                </a:schemeClr>
              </a:solidFill>
            </a:endParaRPr>
          </a:p>
        </p:txBody>
      </p:sp>
      <p:sp>
        <p:nvSpPr>
          <p:cNvPr id="56" name="Rectangle 55"/>
          <p:cNvSpPr/>
          <p:nvPr/>
        </p:nvSpPr>
        <p:spPr>
          <a:xfrm>
            <a:off x="2667000" y="4543829"/>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57" name="Rectangle 56"/>
          <p:cNvSpPr/>
          <p:nvPr/>
        </p:nvSpPr>
        <p:spPr>
          <a:xfrm>
            <a:off x="3886200" y="4543829"/>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Apr 15, 2010</a:t>
            </a:r>
            <a:endParaRPr lang="en-US" sz="1200" dirty="0">
              <a:solidFill>
                <a:schemeClr val="bg2"/>
              </a:solidFill>
            </a:endParaRPr>
          </a:p>
        </p:txBody>
      </p:sp>
      <p:sp>
        <p:nvSpPr>
          <p:cNvPr id="58" name="Rectangle 57"/>
          <p:cNvSpPr/>
          <p:nvPr/>
        </p:nvSpPr>
        <p:spPr>
          <a:xfrm>
            <a:off x="5124450" y="4543829"/>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59" name="Rectangle 58"/>
          <p:cNvSpPr/>
          <p:nvPr/>
        </p:nvSpPr>
        <p:spPr>
          <a:xfrm>
            <a:off x="6343650" y="4543829"/>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Apr 16, 2010</a:t>
            </a:r>
            <a:endParaRPr lang="en-US" sz="1200" dirty="0">
              <a:solidFill>
                <a:schemeClr val="bg2"/>
              </a:solidFill>
            </a:endParaRPr>
          </a:p>
        </p:txBody>
      </p:sp>
      <p:sp>
        <p:nvSpPr>
          <p:cNvPr id="60" name="Rectangle 59"/>
          <p:cNvSpPr/>
          <p:nvPr/>
        </p:nvSpPr>
        <p:spPr>
          <a:xfrm>
            <a:off x="228600" y="4543829"/>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61" name="Rectangle 60"/>
          <p:cNvSpPr/>
          <p:nvPr/>
        </p:nvSpPr>
        <p:spPr>
          <a:xfrm>
            <a:off x="1447800" y="4543829"/>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Apr 14, 2010</a:t>
            </a:r>
            <a:endParaRPr lang="en-US" sz="1200" dirty="0">
              <a:solidFill>
                <a:schemeClr val="bg2"/>
              </a:solidFill>
            </a:endParaRPr>
          </a:p>
        </p:txBody>
      </p:sp>
      <p:sp>
        <p:nvSpPr>
          <p:cNvPr id="62" name="Flowchart: Connector 61"/>
          <p:cNvSpPr/>
          <p:nvPr/>
        </p:nvSpPr>
        <p:spPr>
          <a:xfrm>
            <a:off x="2019300" y="4241051"/>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grpSp>
        <p:nvGrpSpPr>
          <p:cNvPr id="63" name="Group 62"/>
          <p:cNvGrpSpPr/>
          <p:nvPr/>
        </p:nvGrpSpPr>
        <p:grpSpPr>
          <a:xfrm rot="4208443">
            <a:off x="5158800" y="4224408"/>
            <a:ext cx="403303" cy="387955"/>
            <a:chOff x="5905500" y="390525"/>
            <a:chExt cx="342900" cy="285750"/>
          </a:xfrm>
        </p:grpSpPr>
        <p:sp>
          <p:nvSpPr>
            <p:cNvPr id="64" name="Flowchart: Connector 63"/>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Connector 64"/>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Flowchart: Connector 65"/>
          <p:cNvSpPr/>
          <p:nvPr/>
        </p:nvSpPr>
        <p:spPr>
          <a:xfrm>
            <a:off x="1981200" y="3812370"/>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13</a:t>
            </a:r>
            <a:endParaRPr lang="en-US" sz="1200" b="1" dirty="0">
              <a:solidFill>
                <a:schemeClr val="bg1">
                  <a:lumMod val="50000"/>
                </a:schemeClr>
              </a:solidFill>
            </a:endParaRPr>
          </a:p>
        </p:txBody>
      </p:sp>
      <p:sp>
        <p:nvSpPr>
          <p:cNvPr id="102" name="Rectangle 101"/>
          <p:cNvSpPr/>
          <p:nvPr/>
        </p:nvSpPr>
        <p:spPr>
          <a:xfrm>
            <a:off x="3903133" y="57912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a:t>
            </a:r>
            <a:endParaRPr lang="en-US" sz="1200" b="1" dirty="0">
              <a:solidFill>
                <a:schemeClr val="tx1"/>
              </a:solidFill>
            </a:endParaRPr>
          </a:p>
        </p:txBody>
      </p:sp>
      <p:sp>
        <p:nvSpPr>
          <p:cNvPr id="103" name="Rectangle 102"/>
          <p:cNvSpPr/>
          <p:nvPr/>
        </p:nvSpPr>
        <p:spPr>
          <a:xfrm>
            <a:off x="5122333" y="57912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15, 2010</a:t>
            </a:r>
            <a:endParaRPr lang="en-US" sz="1200" dirty="0">
              <a:solidFill>
                <a:schemeClr val="bg2"/>
              </a:solidFill>
            </a:endParaRPr>
          </a:p>
        </p:txBody>
      </p:sp>
      <p:sp>
        <p:nvSpPr>
          <p:cNvPr id="104" name="Rectangle 103"/>
          <p:cNvSpPr/>
          <p:nvPr/>
        </p:nvSpPr>
        <p:spPr>
          <a:xfrm>
            <a:off x="6360583" y="57912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105" name="Rectangle 104"/>
          <p:cNvSpPr/>
          <p:nvPr/>
        </p:nvSpPr>
        <p:spPr>
          <a:xfrm>
            <a:off x="7579783" y="57912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16, 2010</a:t>
            </a:r>
            <a:endParaRPr lang="en-US" sz="1200" dirty="0">
              <a:solidFill>
                <a:schemeClr val="bg2"/>
              </a:solidFill>
            </a:endParaRPr>
          </a:p>
        </p:txBody>
      </p:sp>
      <p:sp>
        <p:nvSpPr>
          <p:cNvPr id="106" name="Rectangle 105"/>
          <p:cNvSpPr/>
          <p:nvPr/>
        </p:nvSpPr>
        <p:spPr>
          <a:xfrm>
            <a:off x="1464733" y="57912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107" name="Rectangle 106"/>
          <p:cNvSpPr/>
          <p:nvPr/>
        </p:nvSpPr>
        <p:spPr>
          <a:xfrm>
            <a:off x="2683933" y="57912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May 14, 2010</a:t>
            </a:r>
            <a:endParaRPr lang="en-US" sz="1200" dirty="0">
              <a:solidFill>
                <a:schemeClr val="bg2"/>
              </a:solidFill>
            </a:endParaRPr>
          </a:p>
        </p:txBody>
      </p:sp>
      <p:sp>
        <p:nvSpPr>
          <p:cNvPr id="108" name="Flowchart: Connector 107"/>
          <p:cNvSpPr/>
          <p:nvPr/>
        </p:nvSpPr>
        <p:spPr>
          <a:xfrm>
            <a:off x="1998133" y="54884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grpSp>
        <p:nvGrpSpPr>
          <p:cNvPr id="109" name="Group 108"/>
          <p:cNvGrpSpPr/>
          <p:nvPr/>
        </p:nvGrpSpPr>
        <p:grpSpPr>
          <a:xfrm rot="4208443">
            <a:off x="6394933" y="5471779"/>
            <a:ext cx="403303" cy="387955"/>
            <a:chOff x="5905500" y="390525"/>
            <a:chExt cx="342900" cy="285750"/>
          </a:xfrm>
        </p:grpSpPr>
        <p:sp>
          <p:nvSpPr>
            <p:cNvPr id="110" name="Flowchart: Connector 109"/>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Connector 110"/>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Flowchart: Connector 111"/>
          <p:cNvSpPr/>
          <p:nvPr/>
        </p:nvSpPr>
        <p:spPr>
          <a:xfrm>
            <a:off x="1998133" y="5059741"/>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13</a:t>
            </a:r>
            <a:endParaRPr lang="en-US" sz="1200" b="1" dirty="0">
              <a:solidFill>
                <a:schemeClr val="bg1">
                  <a:lumMod val="50000"/>
                </a:schemeClr>
              </a:solidFill>
            </a:endParaRPr>
          </a:p>
        </p:txBody>
      </p:sp>
    </p:spTree>
    <p:extLst>
      <p:ext uri="{BB962C8B-B14F-4D97-AF65-F5344CB8AC3E}">
        <p14:creationId xmlns:p14="http://schemas.microsoft.com/office/powerpoint/2010/main" val="414786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0-#ppt_w/2"/>
                                          </p:val>
                                        </p:tav>
                                        <p:tav tm="100000">
                                          <p:val>
                                            <p:strVal val="#ppt_x"/>
                                          </p:val>
                                        </p:tav>
                                      </p:tavLst>
                                    </p:anim>
                                    <p:anim calcmode="lin" valueType="num">
                                      <p:cBhvr additive="base">
                                        <p:cTn id="50" dur="500" fill="hold"/>
                                        <p:tgtEl>
                                          <p:spTgt spid="3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0-#ppt_w/2"/>
                                          </p:val>
                                        </p:tav>
                                        <p:tav tm="100000">
                                          <p:val>
                                            <p:strVal val="#ppt_x"/>
                                          </p:val>
                                        </p:tav>
                                      </p:tavLst>
                                    </p:anim>
                                    <p:anim calcmode="lin" valueType="num">
                                      <p:cBhvr additive="base">
                                        <p:cTn id="54" dur="500" fill="hold"/>
                                        <p:tgtEl>
                                          <p:spTgt spid="36"/>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0-#ppt_w/2"/>
                                          </p:val>
                                        </p:tav>
                                        <p:tav tm="100000">
                                          <p:val>
                                            <p:strVal val="#ppt_x"/>
                                          </p:val>
                                        </p:tav>
                                      </p:tavLst>
                                    </p:anim>
                                    <p:anim calcmode="lin" valueType="num">
                                      <p:cBhvr additive="base">
                                        <p:cTn id="58" dur="500" fill="hold"/>
                                        <p:tgtEl>
                                          <p:spTgt spid="37"/>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0-#ppt_w/2"/>
                                          </p:val>
                                        </p:tav>
                                        <p:tav tm="100000">
                                          <p:val>
                                            <p:strVal val="#ppt_x"/>
                                          </p:val>
                                        </p:tav>
                                      </p:tavLst>
                                    </p:anim>
                                    <p:anim calcmode="lin" valueType="num">
                                      <p:cBhvr additive="base">
                                        <p:cTn id="62" dur="500" fill="hold"/>
                                        <p:tgtEl>
                                          <p:spTgt spid="38"/>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0-#ppt_w/2"/>
                                          </p:val>
                                        </p:tav>
                                        <p:tav tm="100000">
                                          <p:val>
                                            <p:strVal val="#ppt_x"/>
                                          </p:val>
                                        </p:tav>
                                      </p:tavLst>
                                    </p:anim>
                                    <p:anim calcmode="lin" valueType="num">
                                      <p:cBhvr additive="base">
                                        <p:cTn id="66" dur="500" fill="hold"/>
                                        <p:tgtEl>
                                          <p:spTgt spid="39"/>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500" fill="hold"/>
                                        <p:tgtEl>
                                          <p:spTgt spid="40"/>
                                        </p:tgtEl>
                                        <p:attrNameLst>
                                          <p:attrName>ppt_x</p:attrName>
                                        </p:attrNameLst>
                                      </p:cBhvr>
                                      <p:tavLst>
                                        <p:tav tm="0">
                                          <p:val>
                                            <p:strVal val="0-#ppt_w/2"/>
                                          </p:val>
                                        </p:tav>
                                        <p:tav tm="100000">
                                          <p:val>
                                            <p:strVal val="#ppt_x"/>
                                          </p:val>
                                        </p:tav>
                                      </p:tavLst>
                                    </p:anim>
                                    <p:anim calcmode="lin" valueType="num">
                                      <p:cBhvr additive="base">
                                        <p:cTn id="70" dur="500" fill="hold"/>
                                        <p:tgtEl>
                                          <p:spTgt spid="40"/>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0-#ppt_w/2"/>
                                          </p:val>
                                        </p:tav>
                                        <p:tav tm="100000">
                                          <p:val>
                                            <p:strVal val="#ppt_x"/>
                                          </p:val>
                                        </p:tav>
                                      </p:tavLst>
                                    </p:anim>
                                    <p:anim calcmode="lin" valueType="num">
                                      <p:cBhvr additive="base">
                                        <p:cTn id="74" dur="500" fill="hold"/>
                                        <p:tgtEl>
                                          <p:spTgt spid="41"/>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fill="hold"/>
                                        <p:tgtEl>
                                          <p:spTgt spid="44"/>
                                        </p:tgtEl>
                                        <p:attrNameLst>
                                          <p:attrName>ppt_x</p:attrName>
                                        </p:attrNameLst>
                                      </p:cBhvr>
                                      <p:tavLst>
                                        <p:tav tm="0">
                                          <p:val>
                                            <p:strVal val="0-#ppt_w/2"/>
                                          </p:val>
                                        </p:tav>
                                        <p:tav tm="100000">
                                          <p:val>
                                            <p:strVal val="#ppt_x"/>
                                          </p:val>
                                        </p:tav>
                                      </p:tavLst>
                                    </p:anim>
                                    <p:anim calcmode="lin" valueType="num">
                                      <p:cBhvr additive="base">
                                        <p:cTn id="7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0-#ppt_w/2"/>
                                          </p:val>
                                        </p:tav>
                                        <p:tav tm="100000">
                                          <p:val>
                                            <p:strVal val="#ppt_x"/>
                                          </p:val>
                                        </p:tav>
                                      </p:tavLst>
                                    </p:anim>
                                    <p:anim calcmode="lin" valueType="num">
                                      <p:cBhvr additive="base">
                                        <p:cTn id="84" dur="500" fill="hold"/>
                                        <p:tgtEl>
                                          <p:spTgt spid="45"/>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additive="base">
                                        <p:cTn id="87" dur="500" fill="hold"/>
                                        <p:tgtEl>
                                          <p:spTgt spid="46"/>
                                        </p:tgtEl>
                                        <p:attrNameLst>
                                          <p:attrName>ppt_x</p:attrName>
                                        </p:attrNameLst>
                                      </p:cBhvr>
                                      <p:tavLst>
                                        <p:tav tm="0">
                                          <p:val>
                                            <p:strVal val="0-#ppt_w/2"/>
                                          </p:val>
                                        </p:tav>
                                        <p:tav tm="100000">
                                          <p:val>
                                            <p:strVal val="#ppt_x"/>
                                          </p:val>
                                        </p:tav>
                                      </p:tavLst>
                                    </p:anim>
                                    <p:anim calcmode="lin" valueType="num">
                                      <p:cBhvr additive="base">
                                        <p:cTn id="88" dur="500" fill="hold"/>
                                        <p:tgtEl>
                                          <p:spTgt spid="46"/>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additive="base">
                                        <p:cTn id="91" dur="500" fill="hold"/>
                                        <p:tgtEl>
                                          <p:spTgt spid="47"/>
                                        </p:tgtEl>
                                        <p:attrNameLst>
                                          <p:attrName>ppt_x</p:attrName>
                                        </p:attrNameLst>
                                      </p:cBhvr>
                                      <p:tavLst>
                                        <p:tav tm="0">
                                          <p:val>
                                            <p:strVal val="0-#ppt_w/2"/>
                                          </p:val>
                                        </p:tav>
                                        <p:tav tm="100000">
                                          <p:val>
                                            <p:strVal val="#ppt_x"/>
                                          </p:val>
                                        </p:tav>
                                      </p:tavLst>
                                    </p:anim>
                                    <p:anim calcmode="lin" valueType="num">
                                      <p:cBhvr additive="base">
                                        <p:cTn id="92" dur="500" fill="hold"/>
                                        <p:tgtEl>
                                          <p:spTgt spid="47"/>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additive="base">
                                        <p:cTn id="95" dur="500" fill="hold"/>
                                        <p:tgtEl>
                                          <p:spTgt spid="49"/>
                                        </p:tgtEl>
                                        <p:attrNameLst>
                                          <p:attrName>ppt_x</p:attrName>
                                        </p:attrNameLst>
                                      </p:cBhvr>
                                      <p:tavLst>
                                        <p:tav tm="0">
                                          <p:val>
                                            <p:strVal val="0-#ppt_w/2"/>
                                          </p:val>
                                        </p:tav>
                                        <p:tav tm="100000">
                                          <p:val>
                                            <p:strVal val="#ppt_x"/>
                                          </p:val>
                                        </p:tav>
                                      </p:tavLst>
                                    </p:anim>
                                    <p:anim calcmode="lin" valueType="num">
                                      <p:cBhvr additive="base">
                                        <p:cTn id="96" dur="500" fill="hold"/>
                                        <p:tgtEl>
                                          <p:spTgt spid="49"/>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additive="base">
                                        <p:cTn id="99" dur="500" fill="hold"/>
                                        <p:tgtEl>
                                          <p:spTgt spid="50"/>
                                        </p:tgtEl>
                                        <p:attrNameLst>
                                          <p:attrName>ppt_x</p:attrName>
                                        </p:attrNameLst>
                                      </p:cBhvr>
                                      <p:tavLst>
                                        <p:tav tm="0">
                                          <p:val>
                                            <p:strVal val="0-#ppt_w/2"/>
                                          </p:val>
                                        </p:tav>
                                        <p:tav tm="100000">
                                          <p:val>
                                            <p:strVal val="#ppt_x"/>
                                          </p:val>
                                        </p:tav>
                                      </p:tavLst>
                                    </p:anim>
                                    <p:anim calcmode="lin" valueType="num">
                                      <p:cBhvr additive="base">
                                        <p:cTn id="100" dur="500" fill="hold"/>
                                        <p:tgtEl>
                                          <p:spTgt spid="50"/>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 calcmode="lin" valueType="num">
                                      <p:cBhvr additive="base">
                                        <p:cTn id="103" dur="500" fill="hold"/>
                                        <p:tgtEl>
                                          <p:spTgt spid="51"/>
                                        </p:tgtEl>
                                        <p:attrNameLst>
                                          <p:attrName>ppt_x</p:attrName>
                                        </p:attrNameLst>
                                      </p:cBhvr>
                                      <p:tavLst>
                                        <p:tav tm="0">
                                          <p:val>
                                            <p:strVal val="0-#ppt_w/2"/>
                                          </p:val>
                                        </p:tav>
                                        <p:tav tm="100000">
                                          <p:val>
                                            <p:strVal val="#ppt_x"/>
                                          </p:val>
                                        </p:tav>
                                      </p:tavLst>
                                    </p:anim>
                                    <p:anim calcmode="lin" valueType="num">
                                      <p:cBhvr additive="base">
                                        <p:cTn id="104" dur="500" fill="hold"/>
                                        <p:tgtEl>
                                          <p:spTgt spid="51"/>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additive="base">
                                        <p:cTn id="107" dur="500" fill="hold"/>
                                        <p:tgtEl>
                                          <p:spTgt spid="52"/>
                                        </p:tgtEl>
                                        <p:attrNameLst>
                                          <p:attrName>ppt_x</p:attrName>
                                        </p:attrNameLst>
                                      </p:cBhvr>
                                      <p:tavLst>
                                        <p:tav tm="0">
                                          <p:val>
                                            <p:strVal val="0-#ppt_w/2"/>
                                          </p:val>
                                        </p:tav>
                                        <p:tav tm="100000">
                                          <p:val>
                                            <p:strVal val="#ppt_x"/>
                                          </p:val>
                                        </p:tav>
                                      </p:tavLst>
                                    </p:anim>
                                    <p:anim calcmode="lin" valueType="num">
                                      <p:cBhvr additive="base">
                                        <p:cTn id="108" dur="500" fill="hold"/>
                                        <p:tgtEl>
                                          <p:spTgt spid="52"/>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0-#ppt_w/2"/>
                                          </p:val>
                                        </p:tav>
                                        <p:tav tm="100000">
                                          <p:val>
                                            <p:strVal val="#ppt_x"/>
                                          </p:val>
                                        </p:tav>
                                      </p:tavLst>
                                    </p:anim>
                                    <p:anim calcmode="lin" valueType="num">
                                      <p:cBhvr additive="base">
                                        <p:cTn id="112"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additive="base">
                                        <p:cTn id="117" dur="500" fill="hold"/>
                                        <p:tgtEl>
                                          <p:spTgt spid="56"/>
                                        </p:tgtEl>
                                        <p:attrNameLst>
                                          <p:attrName>ppt_x</p:attrName>
                                        </p:attrNameLst>
                                      </p:cBhvr>
                                      <p:tavLst>
                                        <p:tav tm="0">
                                          <p:val>
                                            <p:strVal val="0-#ppt_w/2"/>
                                          </p:val>
                                        </p:tav>
                                        <p:tav tm="100000">
                                          <p:val>
                                            <p:strVal val="#ppt_x"/>
                                          </p:val>
                                        </p:tav>
                                      </p:tavLst>
                                    </p:anim>
                                    <p:anim calcmode="lin" valueType="num">
                                      <p:cBhvr additive="base">
                                        <p:cTn id="118" dur="500" fill="hold"/>
                                        <p:tgtEl>
                                          <p:spTgt spid="56"/>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additive="base">
                                        <p:cTn id="121" dur="500" fill="hold"/>
                                        <p:tgtEl>
                                          <p:spTgt spid="57"/>
                                        </p:tgtEl>
                                        <p:attrNameLst>
                                          <p:attrName>ppt_x</p:attrName>
                                        </p:attrNameLst>
                                      </p:cBhvr>
                                      <p:tavLst>
                                        <p:tav tm="0">
                                          <p:val>
                                            <p:strVal val="0-#ppt_w/2"/>
                                          </p:val>
                                        </p:tav>
                                        <p:tav tm="100000">
                                          <p:val>
                                            <p:strVal val="#ppt_x"/>
                                          </p:val>
                                        </p:tav>
                                      </p:tavLst>
                                    </p:anim>
                                    <p:anim calcmode="lin" valueType="num">
                                      <p:cBhvr additive="base">
                                        <p:cTn id="122" dur="500" fill="hold"/>
                                        <p:tgtEl>
                                          <p:spTgt spid="57"/>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additive="base">
                                        <p:cTn id="125" dur="500" fill="hold"/>
                                        <p:tgtEl>
                                          <p:spTgt spid="58"/>
                                        </p:tgtEl>
                                        <p:attrNameLst>
                                          <p:attrName>ppt_x</p:attrName>
                                        </p:attrNameLst>
                                      </p:cBhvr>
                                      <p:tavLst>
                                        <p:tav tm="0">
                                          <p:val>
                                            <p:strVal val="0-#ppt_w/2"/>
                                          </p:val>
                                        </p:tav>
                                        <p:tav tm="100000">
                                          <p:val>
                                            <p:strVal val="#ppt_x"/>
                                          </p:val>
                                        </p:tav>
                                      </p:tavLst>
                                    </p:anim>
                                    <p:anim calcmode="lin" valueType="num">
                                      <p:cBhvr additive="base">
                                        <p:cTn id="126" dur="500" fill="hold"/>
                                        <p:tgtEl>
                                          <p:spTgt spid="58"/>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additive="base">
                                        <p:cTn id="129" dur="500" fill="hold"/>
                                        <p:tgtEl>
                                          <p:spTgt spid="59"/>
                                        </p:tgtEl>
                                        <p:attrNameLst>
                                          <p:attrName>ppt_x</p:attrName>
                                        </p:attrNameLst>
                                      </p:cBhvr>
                                      <p:tavLst>
                                        <p:tav tm="0">
                                          <p:val>
                                            <p:strVal val="0-#ppt_w/2"/>
                                          </p:val>
                                        </p:tav>
                                        <p:tav tm="100000">
                                          <p:val>
                                            <p:strVal val="#ppt_x"/>
                                          </p:val>
                                        </p:tav>
                                      </p:tavLst>
                                    </p:anim>
                                    <p:anim calcmode="lin" valueType="num">
                                      <p:cBhvr additive="base">
                                        <p:cTn id="130" dur="500" fill="hold"/>
                                        <p:tgtEl>
                                          <p:spTgt spid="59"/>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0-#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2" presetClass="entr" presetSubtype="8" fill="hold" grpId="0" nodeType="with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additive="base">
                                        <p:cTn id="137" dur="500" fill="hold"/>
                                        <p:tgtEl>
                                          <p:spTgt spid="61"/>
                                        </p:tgtEl>
                                        <p:attrNameLst>
                                          <p:attrName>ppt_x</p:attrName>
                                        </p:attrNameLst>
                                      </p:cBhvr>
                                      <p:tavLst>
                                        <p:tav tm="0">
                                          <p:val>
                                            <p:strVal val="0-#ppt_w/2"/>
                                          </p:val>
                                        </p:tav>
                                        <p:tav tm="100000">
                                          <p:val>
                                            <p:strVal val="#ppt_x"/>
                                          </p:val>
                                        </p:tav>
                                      </p:tavLst>
                                    </p:anim>
                                    <p:anim calcmode="lin" valueType="num">
                                      <p:cBhvr additive="base">
                                        <p:cTn id="138" dur="500" fill="hold"/>
                                        <p:tgtEl>
                                          <p:spTgt spid="61"/>
                                        </p:tgtEl>
                                        <p:attrNameLst>
                                          <p:attrName>ppt_y</p:attrName>
                                        </p:attrNameLst>
                                      </p:cBhvr>
                                      <p:tavLst>
                                        <p:tav tm="0">
                                          <p:val>
                                            <p:strVal val="#ppt_y"/>
                                          </p:val>
                                        </p:tav>
                                        <p:tav tm="100000">
                                          <p:val>
                                            <p:strVal val="#ppt_y"/>
                                          </p:val>
                                        </p:tav>
                                      </p:tavLst>
                                    </p:anim>
                                  </p:childTnLst>
                                </p:cTn>
                              </p:par>
                              <p:par>
                                <p:cTn id="139" presetID="2" presetClass="entr" presetSubtype="8" fill="hold" grpId="0" nodeType="with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additive="base">
                                        <p:cTn id="141" dur="500" fill="hold"/>
                                        <p:tgtEl>
                                          <p:spTgt spid="62"/>
                                        </p:tgtEl>
                                        <p:attrNameLst>
                                          <p:attrName>ppt_x</p:attrName>
                                        </p:attrNameLst>
                                      </p:cBhvr>
                                      <p:tavLst>
                                        <p:tav tm="0">
                                          <p:val>
                                            <p:strVal val="0-#ppt_w/2"/>
                                          </p:val>
                                        </p:tav>
                                        <p:tav tm="100000">
                                          <p:val>
                                            <p:strVal val="#ppt_x"/>
                                          </p:val>
                                        </p:tav>
                                      </p:tavLst>
                                    </p:anim>
                                    <p:anim calcmode="lin" valueType="num">
                                      <p:cBhvr additive="base">
                                        <p:cTn id="142" dur="500" fill="hold"/>
                                        <p:tgtEl>
                                          <p:spTgt spid="62"/>
                                        </p:tgtEl>
                                        <p:attrNameLst>
                                          <p:attrName>ppt_y</p:attrName>
                                        </p:attrNameLst>
                                      </p:cBhvr>
                                      <p:tavLst>
                                        <p:tav tm="0">
                                          <p:val>
                                            <p:strVal val="#ppt_y"/>
                                          </p:val>
                                        </p:tav>
                                        <p:tav tm="100000">
                                          <p:val>
                                            <p:strVal val="#ppt_y"/>
                                          </p:val>
                                        </p:tav>
                                      </p:tavLst>
                                    </p:anim>
                                  </p:childTnLst>
                                </p:cTn>
                              </p:par>
                              <p:par>
                                <p:cTn id="143" presetID="2" presetClass="entr" presetSubtype="8" fill="hold" nodeType="with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additive="base">
                                        <p:cTn id="145" dur="500" fill="hold"/>
                                        <p:tgtEl>
                                          <p:spTgt spid="63"/>
                                        </p:tgtEl>
                                        <p:attrNameLst>
                                          <p:attrName>ppt_x</p:attrName>
                                        </p:attrNameLst>
                                      </p:cBhvr>
                                      <p:tavLst>
                                        <p:tav tm="0">
                                          <p:val>
                                            <p:strVal val="0-#ppt_w/2"/>
                                          </p:val>
                                        </p:tav>
                                        <p:tav tm="100000">
                                          <p:val>
                                            <p:strVal val="#ppt_x"/>
                                          </p:val>
                                        </p:tav>
                                      </p:tavLst>
                                    </p:anim>
                                    <p:anim calcmode="lin" valueType="num">
                                      <p:cBhvr additive="base">
                                        <p:cTn id="146" dur="500" fill="hold"/>
                                        <p:tgtEl>
                                          <p:spTgt spid="63"/>
                                        </p:tgtEl>
                                        <p:attrNameLst>
                                          <p:attrName>ppt_y</p:attrName>
                                        </p:attrNameLst>
                                      </p:cBhvr>
                                      <p:tavLst>
                                        <p:tav tm="0">
                                          <p:val>
                                            <p:strVal val="#ppt_y"/>
                                          </p:val>
                                        </p:tav>
                                        <p:tav tm="100000">
                                          <p:val>
                                            <p:strVal val="#ppt_y"/>
                                          </p:val>
                                        </p:tav>
                                      </p:tavLst>
                                    </p:anim>
                                  </p:childTnLst>
                                </p:cTn>
                              </p:par>
                              <p:par>
                                <p:cTn id="147" presetID="2" presetClass="entr" presetSubtype="8" fill="hold" grpId="0" nodeType="withEffect">
                                  <p:stCondLst>
                                    <p:cond delay="0"/>
                                  </p:stCondLst>
                                  <p:childTnLst>
                                    <p:set>
                                      <p:cBhvr>
                                        <p:cTn id="148" dur="1" fill="hold">
                                          <p:stCondLst>
                                            <p:cond delay="0"/>
                                          </p:stCondLst>
                                        </p:cTn>
                                        <p:tgtEl>
                                          <p:spTgt spid="66"/>
                                        </p:tgtEl>
                                        <p:attrNameLst>
                                          <p:attrName>style.visibility</p:attrName>
                                        </p:attrNameLst>
                                      </p:cBhvr>
                                      <p:to>
                                        <p:strVal val="visible"/>
                                      </p:to>
                                    </p:set>
                                    <p:anim calcmode="lin" valueType="num">
                                      <p:cBhvr additive="base">
                                        <p:cTn id="149" dur="500" fill="hold"/>
                                        <p:tgtEl>
                                          <p:spTgt spid="66"/>
                                        </p:tgtEl>
                                        <p:attrNameLst>
                                          <p:attrName>ppt_x</p:attrName>
                                        </p:attrNameLst>
                                      </p:cBhvr>
                                      <p:tavLst>
                                        <p:tav tm="0">
                                          <p:val>
                                            <p:strVal val="0-#ppt_w/2"/>
                                          </p:val>
                                        </p:tav>
                                        <p:tav tm="100000">
                                          <p:val>
                                            <p:strVal val="#ppt_x"/>
                                          </p:val>
                                        </p:tav>
                                      </p:tavLst>
                                    </p:anim>
                                    <p:anim calcmode="lin" valueType="num">
                                      <p:cBhvr additive="base">
                                        <p:cTn id="150"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8" fill="hold" grpId="0" nodeType="clickEffect">
                                  <p:stCondLst>
                                    <p:cond delay="0"/>
                                  </p:stCondLst>
                                  <p:childTnLst>
                                    <p:set>
                                      <p:cBhvr>
                                        <p:cTn id="154" dur="1" fill="hold">
                                          <p:stCondLst>
                                            <p:cond delay="0"/>
                                          </p:stCondLst>
                                        </p:cTn>
                                        <p:tgtEl>
                                          <p:spTgt spid="102"/>
                                        </p:tgtEl>
                                        <p:attrNameLst>
                                          <p:attrName>style.visibility</p:attrName>
                                        </p:attrNameLst>
                                      </p:cBhvr>
                                      <p:to>
                                        <p:strVal val="visible"/>
                                      </p:to>
                                    </p:set>
                                    <p:anim calcmode="lin" valueType="num">
                                      <p:cBhvr additive="base">
                                        <p:cTn id="155" dur="500" fill="hold"/>
                                        <p:tgtEl>
                                          <p:spTgt spid="102"/>
                                        </p:tgtEl>
                                        <p:attrNameLst>
                                          <p:attrName>ppt_x</p:attrName>
                                        </p:attrNameLst>
                                      </p:cBhvr>
                                      <p:tavLst>
                                        <p:tav tm="0">
                                          <p:val>
                                            <p:strVal val="0-#ppt_w/2"/>
                                          </p:val>
                                        </p:tav>
                                        <p:tav tm="100000">
                                          <p:val>
                                            <p:strVal val="#ppt_x"/>
                                          </p:val>
                                        </p:tav>
                                      </p:tavLst>
                                    </p:anim>
                                    <p:anim calcmode="lin" valueType="num">
                                      <p:cBhvr additive="base">
                                        <p:cTn id="156" dur="500" fill="hold"/>
                                        <p:tgtEl>
                                          <p:spTgt spid="102"/>
                                        </p:tgtEl>
                                        <p:attrNameLst>
                                          <p:attrName>ppt_y</p:attrName>
                                        </p:attrNameLst>
                                      </p:cBhvr>
                                      <p:tavLst>
                                        <p:tav tm="0">
                                          <p:val>
                                            <p:strVal val="#ppt_y"/>
                                          </p:val>
                                        </p:tav>
                                        <p:tav tm="100000">
                                          <p:val>
                                            <p:strVal val="#ppt_y"/>
                                          </p:val>
                                        </p:tav>
                                      </p:tavLst>
                                    </p:anim>
                                  </p:childTnLst>
                                </p:cTn>
                              </p:par>
                              <p:par>
                                <p:cTn id="157" presetID="2" presetClass="entr" presetSubtype="8" fill="hold" grpId="0" nodeType="with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500" fill="hold"/>
                                        <p:tgtEl>
                                          <p:spTgt spid="103"/>
                                        </p:tgtEl>
                                        <p:attrNameLst>
                                          <p:attrName>ppt_x</p:attrName>
                                        </p:attrNameLst>
                                      </p:cBhvr>
                                      <p:tavLst>
                                        <p:tav tm="0">
                                          <p:val>
                                            <p:strVal val="0-#ppt_w/2"/>
                                          </p:val>
                                        </p:tav>
                                        <p:tav tm="100000">
                                          <p:val>
                                            <p:strVal val="#ppt_x"/>
                                          </p:val>
                                        </p:tav>
                                      </p:tavLst>
                                    </p:anim>
                                    <p:anim calcmode="lin" valueType="num">
                                      <p:cBhvr additive="base">
                                        <p:cTn id="160" dur="500" fill="hold"/>
                                        <p:tgtEl>
                                          <p:spTgt spid="103"/>
                                        </p:tgtEl>
                                        <p:attrNameLst>
                                          <p:attrName>ppt_y</p:attrName>
                                        </p:attrNameLst>
                                      </p:cBhvr>
                                      <p:tavLst>
                                        <p:tav tm="0">
                                          <p:val>
                                            <p:strVal val="#ppt_y"/>
                                          </p:val>
                                        </p:tav>
                                        <p:tav tm="100000">
                                          <p:val>
                                            <p:strVal val="#ppt_y"/>
                                          </p:val>
                                        </p:tav>
                                      </p:tavLst>
                                    </p:anim>
                                  </p:childTnLst>
                                </p:cTn>
                              </p:par>
                              <p:par>
                                <p:cTn id="161" presetID="2" presetClass="entr" presetSubtype="8" fill="hold" grpId="0" nodeType="withEffect">
                                  <p:stCondLst>
                                    <p:cond delay="0"/>
                                  </p:stCondLst>
                                  <p:childTnLst>
                                    <p:set>
                                      <p:cBhvr>
                                        <p:cTn id="162" dur="1" fill="hold">
                                          <p:stCondLst>
                                            <p:cond delay="0"/>
                                          </p:stCondLst>
                                        </p:cTn>
                                        <p:tgtEl>
                                          <p:spTgt spid="104"/>
                                        </p:tgtEl>
                                        <p:attrNameLst>
                                          <p:attrName>style.visibility</p:attrName>
                                        </p:attrNameLst>
                                      </p:cBhvr>
                                      <p:to>
                                        <p:strVal val="visible"/>
                                      </p:to>
                                    </p:set>
                                    <p:anim calcmode="lin" valueType="num">
                                      <p:cBhvr additive="base">
                                        <p:cTn id="163" dur="500" fill="hold"/>
                                        <p:tgtEl>
                                          <p:spTgt spid="104"/>
                                        </p:tgtEl>
                                        <p:attrNameLst>
                                          <p:attrName>ppt_x</p:attrName>
                                        </p:attrNameLst>
                                      </p:cBhvr>
                                      <p:tavLst>
                                        <p:tav tm="0">
                                          <p:val>
                                            <p:strVal val="0-#ppt_w/2"/>
                                          </p:val>
                                        </p:tav>
                                        <p:tav tm="100000">
                                          <p:val>
                                            <p:strVal val="#ppt_x"/>
                                          </p:val>
                                        </p:tav>
                                      </p:tavLst>
                                    </p:anim>
                                    <p:anim calcmode="lin" valueType="num">
                                      <p:cBhvr additive="base">
                                        <p:cTn id="164" dur="500" fill="hold"/>
                                        <p:tgtEl>
                                          <p:spTgt spid="104"/>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5"/>
                                        </p:tgtEl>
                                        <p:attrNameLst>
                                          <p:attrName>style.visibility</p:attrName>
                                        </p:attrNameLst>
                                      </p:cBhvr>
                                      <p:to>
                                        <p:strVal val="visible"/>
                                      </p:to>
                                    </p:set>
                                    <p:anim calcmode="lin" valueType="num">
                                      <p:cBhvr additive="base">
                                        <p:cTn id="167" dur="500" fill="hold"/>
                                        <p:tgtEl>
                                          <p:spTgt spid="105"/>
                                        </p:tgtEl>
                                        <p:attrNameLst>
                                          <p:attrName>ppt_x</p:attrName>
                                        </p:attrNameLst>
                                      </p:cBhvr>
                                      <p:tavLst>
                                        <p:tav tm="0">
                                          <p:val>
                                            <p:strVal val="0-#ppt_w/2"/>
                                          </p:val>
                                        </p:tav>
                                        <p:tav tm="100000">
                                          <p:val>
                                            <p:strVal val="#ppt_x"/>
                                          </p:val>
                                        </p:tav>
                                      </p:tavLst>
                                    </p:anim>
                                    <p:anim calcmode="lin" valueType="num">
                                      <p:cBhvr additive="base">
                                        <p:cTn id="168" dur="500" fill="hold"/>
                                        <p:tgtEl>
                                          <p:spTgt spid="105"/>
                                        </p:tgtEl>
                                        <p:attrNameLst>
                                          <p:attrName>ppt_y</p:attrName>
                                        </p:attrNameLst>
                                      </p:cBhvr>
                                      <p:tavLst>
                                        <p:tav tm="0">
                                          <p:val>
                                            <p:strVal val="#ppt_y"/>
                                          </p:val>
                                        </p:tav>
                                        <p:tav tm="100000">
                                          <p:val>
                                            <p:strVal val="#ppt_y"/>
                                          </p:val>
                                        </p:tav>
                                      </p:tavLst>
                                    </p:anim>
                                  </p:childTnLst>
                                </p:cTn>
                              </p:par>
                              <p:par>
                                <p:cTn id="169" presetID="2" presetClass="entr" presetSubtype="8" fill="hold" grpId="0" nodeType="withEffect">
                                  <p:stCondLst>
                                    <p:cond delay="0"/>
                                  </p:stCondLst>
                                  <p:childTnLst>
                                    <p:set>
                                      <p:cBhvr>
                                        <p:cTn id="170" dur="1" fill="hold">
                                          <p:stCondLst>
                                            <p:cond delay="0"/>
                                          </p:stCondLst>
                                        </p:cTn>
                                        <p:tgtEl>
                                          <p:spTgt spid="106"/>
                                        </p:tgtEl>
                                        <p:attrNameLst>
                                          <p:attrName>style.visibility</p:attrName>
                                        </p:attrNameLst>
                                      </p:cBhvr>
                                      <p:to>
                                        <p:strVal val="visible"/>
                                      </p:to>
                                    </p:set>
                                    <p:anim calcmode="lin" valueType="num">
                                      <p:cBhvr additive="base">
                                        <p:cTn id="171" dur="500" fill="hold"/>
                                        <p:tgtEl>
                                          <p:spTgt spid="106"/>
                                        </p:tgtEl>
                                        <p:attrNameLst>
                                          <p:attrName>ppt_x</p:attrName>
                                        </p:attrNameLst>
                                      </p:cBhvr>
                                      <p:tavLst>
                                        <p:tav tm="0">
                                          <p:val>
                                            <p:strVal val="0-#ppt_w/2"/>
                                          </p:val>
                                        </p:tav>
                                        <p:tav tm="100000">
                                          <p:val>
                                            <p:strVal val="#ppt_x"/>
                                          </p:val>
                                        </p:tav>
                                      </p:tavLst>
                                    </p:anim>
                                    <p:anim calcmode="lin" valueType="num">
                                      <p:cBhvr additive="base">
                                        <p:cTn id="172" dur="500" fill="hold"/>
                                        <p:tgtEl>
                                          <p:spTgt spid="106"/>
                                        </p:tgtEl>
                                        <p:attrNameLst>
                                          <p:attrName>ppt_y</p:attrName>
                                        </p:attrNameLst>
                                      </p:cBhvr>
                                      <p:tavLst>
                                        <p:tav tm="0">
                                          <p:val>
                                            <p:strVal val="#ppt_y"/>
                                          </p:val>
                                        </p:tav>
                                        <p:tav tm="100000">
                                          <p:val>
                                            <p:strVal val="#ppt_y"/>
                                          </p:val>
                                        </p:tav>
                                      </p:tavLst>
                                    </p:anim>
                                  </p:childTnLst>
                                </p:cTn>
                              </p:par>
                              <p:par>
                                <p:cTn id="173" presetID="2" presetClass="entr" presetSubtype="8" fill="hold" grpId="0" nodeType="withEffect">
                                  <p:stCondLst>
                                    <p:cond delay="0"/>
                                  </p:stCondLst>
                                  <p:childTnLst>
                                    <p:set>
                                      <p:cBhvr>
                                        <p:cTn id="174" dur="1" fill="hold">
                                          <p:stCondLst>
                                            <p:cond delay="0"/>
                                          </p:stCondLst>
                                        </p:cTn>
                                        <p:tgtEl>
                                          <p:spTgt spid="107"/>
                                        </p:tgtEl>
                                        <p:attrNameLst>
                                          <p:attrName>style.visibility</p:attrName>
                                        </p:attrNameLst>
                                      </p:cBhvr>
                                      <p:to>
                                        <p:strVal val="visible"/>
                                      </p:to>
                                    </p:set>
                                    <p:anim calcmode="lin" valueType="num">
                                      <p:cBhvr additive="base">
                                        <p:cTn id="175" dur="500" fill="hold"/>
                                        <p:tgtEl>
                                          <p:spTgt spid="107"/>
                                        </p:tgtEl>
                                        <p:attrNameLst>
                                          <p:attrName>ppt_x</p:attrName>
                                        </p:attrNameLst>
                                      </p:cBhvr>
                                      <p:tavLst>
                                        <p:tav tm="0">
                                          <p:val>
                                            <p:strVal val="0-#ppt_w/2"/>
                                          </p:val>
                                        </p:tav>
                                        <p:tav tm="100000">
                                          <p:val>
                                            <p:strVal val="#ppt_x"/>
                                          </p:val>
                                        </p:tav>
                                      </p:tavLst>
                                    </p:anim>
                                    <p:anim calcmode="lin" valueType="num">
                                      <p:cBhvr additive="base">
                                        <p:cTn id="176" dur="500" fill="hold"/>
                                        <p:tgtEl>
                                          <p:spTgt spid="107"/>
                                        </p:tgtEl>
                                        <p:attrNameLst>
                                          <p:attrName>ppt_y</p:attrName>
                                        </p:attrNameLst>
                                      </p:cBhvr>
                                      <p:tavLst>
                                        <p:tav tm="0">
                                          <p:val>
                                            <p:strVal val="#ppt_y"/>
                                          </p:val>
                                        </p:tav>
                                        <p:tav tm="100000">
                                          <p:val>
                                            <p:strVal val="#ppt_y"/>
                                          </p:val>
                                        </p:tav>
                                      </p:tavLst>
                                    </p:anim>
                                  </p:childTnLst>
                                </p:cTn>
                              </p:par>
                              <p:par>
                                <p:cTn id="177" presetID="2" presetClass="entr" presetSubtype="8" fill="hold" grpId="0" nodeType="withEffect">
                                  <p:stCondLst>
                                    <p:cond delay="0"/>
                                  </p:stCondLst>
                                  <p:childTnLst>
                                    <p:set>
                                      <p:cBhvr>
                                        <p:cTn id="178" dur="1" fill="hold">
                                          <p:stCondLst>
                                            <p:cond delay="0"/>
                                          </p:stCondLst>
                                        </p:cTn>
                                        <p:tgtEl>
                                          <p:spTgt spid="108"/>
                                        </p:tgtEl>
                                        <p:attrNameLst>
                                          <p:attrName>style.visibility</p:attrName>
                                        </p:attrNameLst>
                                      </p:cBhvr>
                                      <p:to>
                                        <p:strVal val="visible"/>
                                      </p:to>
                                    </p:set>
                                    <p:anim calcmode="lin" valueType="num">
                                      <p:cBhvr additive="base">
                                        <p:cTn id="179" dur="500" fill="hold"/>
                                        <p:tgtEl>
                                          <p:spTgt spid="108"/>
                                        </p:tgtEl>
                                        <p:attrNameLst>
                                          <p:attrName>ppt_x</p:attrName>
                                        </p:attrNameLst>
                                      </p:cBhvr>
                                      <p:tavLst>
                                        <p:tav tm="0">
                                          <p:val>
                                            <p:strVal val="0-#ppt_w/2"/>
                                          </p:val>
                                        </p:tav>
                                        <p:tav tm="100000">
                                          <p:val>
                                            <p:strVal val="#ppt_x"/>
                                          </p:val>
                                        </p:tav>
                                      </p:tavLst>
                                    </p:anim>
                                    <p:anim calcmode="lin" valueType="num">
                                      <p:cBhvr additive="base">
                                        <p:cTn id="180" dur="500" fill="hold"/>
                                        <p:tgtEl>
                                          <p:spTgt spid="108"/>
                                        </p:tgtEl>
                                        <p:attrNameLst>
                                          <p:attrName>ppt_y</p:attrName>
                                        </p:attrNameLst>
                                      </p:cBhvr>
                                      <p:tavLst>
                                        <p:tav tm="0">
                                          <p:val>
                                            <p:strVal val="#ppt_y"/>
                                          </p:val>
                                        </p:tav>
                                        <p:tav tm="100000">
                                          <p:val>
                                            <p:strVal val="#ppt_y"/>
                                          </p:val>
                                        </p:tav>
                                      </p:tavLst>
                                    </p:anim>
                                  </p:childTnLst>
                                </p:cTn>
                              </p:par>
                              <p:par>
                                <p:cTn id="181" presetID="2" presetClass="entr" presetSubtype="8" fill="hold" nodeType="withEffect">
                                  <p:stCondLst>
                                    <p:cond delay="0"/>
                                  </p:stCondLst>
                                  <p:childTnLst>
                                    <p:set>
                                      <p:cBhvr>
                                        <p:cTn id="182" dur="1" fill="hold">
                                          <p:stCondLst>
                                            <p:cond delay="0"/>
                                          </p:stCondLst>
                                        </p:cTn>
                                        <p:tgtEl>
                                          <p:spTgt spid="109"/>
                                        </p:tgtEl>
                                        <p:attrNameLst>
                                          <p:attrName>style.visibility</p:attrName>
                                        </p:attrNameLst>
                                      </p:cBhvr>
                                      <p:to>
                                        <p:strVal val="visible"/>
                                      </p:to>
                                    </p:set>
                                    <p:anim calcmode="lin" valueType="num">
                                      <p:cBhvr additive="base">
                                        <p:cTn id="183" dur="500" fill="hold"/>
                                        <p:tgtEl>
                                          <p:spTgt spid="109"/>
                                        </p:tgtEl>
                                        <p:attrNameLst>
                                          <p:attrName>ppt_x</p:attrName>
                                        </p:attrNameLst>
                                      </p:cBhvr>
                                      <p:tavLst>
                                        <p:tav tm="0">
                                          <p:val>
                                            <p:strVal val="0-#ppt_w/2"/>
                                          </p:val>
                                        </p:tav>
                                        <p:tav tm="100000">
                                          <p:val>
                                            <p:strVal val="#ppt_x"/>
                                          </p:val>
                                        </p:tav>
                                      </p:tavLst>
                                    </p:anim>
                                    <p:anim calcmode="lin" valueType="num">
                                      <p:cBhvr additive="base">
                                        <p:cTn id="184" dur="500" fill="hold"/>
                                        <p:tgtEl>
                                          <p:spTgt spid="109"/>
                                        </p:tgtEl>
                                        <p:attrNameLst>
                                          <p:attrName>ppt_y</p:attrName>
                                        </p:attrNameLst>
                                      </p:cBhvr>
                                      <p:tavLst>
                                        <p:tav tm="0">
                                          <p:val>
                                            <p:strVal val="#ppt_y"/>
                                          </p:val>
                                        </p:tav>
                                        <p:tav tm="100000">
                                          <p:val>
                                            <p:strVal val="#ppt_y"/>
                                          </p:val>
                                        </p:tav>
                                      </p:tavLst>
                                    </p:anim>
                                  </p:childTnLst>
                                </p:cTn>
                              </p:par>
                              <p:par>
                                <p:cTn id="185" presetID="2" presetClass="entr" presetSubtype="8" fill="hold" grpId="0" nodeType="withEffect">
                                  <p:stCondLst>
                                    <p:cond delay="0"/>
                                  </p:stCondLst>
                                  <p:childTnLst>
                                    <p:set>
                                      <p:cBhvr>
                                        <p:cTn id="186" dur="1" fill="hold">
                                          <p:stCondLst>
                                            <p:cond delay="0"/>
                                          </p:stCondLst>
                                        </p:cTn>
                                        <p:tgtEl>
                                          <p:spTgt spid="112"/>
                                        </p:tgtEl>
                                        <p:attrNameLst>
                                          <p:attrName>style.visibility</p:attrName>
                                        </p:attrNameLst>
                                      </p:cBhvr>
                                      <p:to>
                                        <p:strVal val="visible"/>
                                      </p:to>
                                    </p:set>
                                    <p:anim calcmode="lin" valueType="num">
                                      <p:cBhvr additive="base">
                                        <p:cTn id="187" dur="500" fill="hold"/>
                                        <p:tgtEl>
                                          <p:spTgt spid="112"/>
                                        </p:tgtEl>
                                        <p:attrNameLst>
                                          <p:attrName>ppt_x</p:attrName>
                                        </p:attrNameLst>
                                      </p:cBhvr>
                                      <p:tavLst>
                                        <p:tav tm="0">
                                          <p:val>
                                            <p:strVal val="0-#ppt_w/2"/>
                                          </p:val>
                                        </p:tav>
                                        <p:tav tm="100000">
                                          <p:val>
                                            <p:strVal val="#ppt_x"/>
                                          </p:val>
                                        </p:tav>
                                      </p:tavLst>
                                    </p:anim>
                                    <p:anim calcmode="lin" valueType="num">
                                      <p:cBhvr additive="base">
                                        <p:cTn id="188" dur="50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20" grpId="0" animBg="1"/>
      <p:bldP spid="34" grpId="0" animBg="1"/>
      <p:bldP spid="35" grpId="0" animBg="1"/>
      <p:bldP spid="36" grpId="0" animBg="1"/>
      <p:bldP spid="37" grpId="0" animBg="1"/>
      <p:bldP spid="38" grpId="0" animBg="1"/>
      <p:bldP spid="39" grpId="0" animBg="1"/>
      <p:bldP spid="40" grpId="0" animBg="1"/>
      <p:bldP spid="44" grpId="0" animBg="1"/>
      <p:bldP spid="45" grpId="0" animBg="1"/>
      <p:bldP spid="46" grpId="0" animBg="1"/>
      <p:bldP spid="47" grpId="0" animBg="1"/>
      <p:bldP spid="49" grpId="0" animBg="1"/>
      <p:bldP spid="50" grpId="0" animBg="1"/>
      <p:bldP spid="51" grpId="0" animBg="1"/>
      <p:bldP spid="55" grpId="0" animBg="1"/>
      <p:bldP spid="56" grpId="0" animBg="1"/>
      <p:bldP spid="57" grpId="0" animBg="1"/>
      <p:bldP spid="58" grpId="0" animBg="1"/>
      <p:bldP spid="59" grpId="0" animBg="1"/>
      <p:bldP spid="60" grpId="0" animBg="1"/>
      <p:bldP spid="61" grpId="0" animBg="1"/>
      <p:bldP spid="62" grpId="0" animBg="1"/>
      <p:bldP spid="66" grpId="0" animBg="1"/>
      <p:bldP spid="102" grpId="0" animBg="1"/>
      <p:bldP spid="103" grpId="0" animBg="1"/>
      <p:bldP spid="104" grpId="0" animBg="1"/>
      <p:bldP spid="105" grpId="0" animBg="1"/>
      <p:bldP spid="106" grpId="0" animBg="1"/>
      <p:bldP spid="107" grpId="0" animBg="1"/>
      <p:bldP spid="108" grpId="0" animBg="1"/>
      <p:bldP spid="1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Rectangle 1"/>
          <p:cNvSpPr/>
          <p:nvPr/>
        </p:nvSpPr>
        <p:spPr>
          <a:xfrm>
            <a:off x="2650067" y="5334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a:t>
            </a:r>
            <a:endParaRPr lang="en-US" sz="1200" b="1" dirty="0">
              <a:solidFill>
                <a:schemeClr val="tx1"/>
              </a:solidFill>
            </a:endParaRPr>
          </a:p>
        </p:txBody>
      </p:sp>
      <p:sp>
        <p:nvSpPr>
          <p:cNvPr id="3" name="Rectangle 2"/>
          <p:cNvSpPr/>
          <p:nvPr/>
        </p:nvSpPr>
        <p:spPr>
          <a:xfrm>
            <a:off x="3869267" y="5334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June 12, 2010</a:t>
            </a:r>
            <a:endParaRPr lang="en-US" sz="1200" dirty="0">
              <a:solidFill>
                <a:schemeClr val="bg2"/>
              </a:solidFill>
            </a:endParaRPr>
          </a:p>
        </p:txBody>
      </p:sp>
      <p:sp>
        <p:nvSpPr>
          <p:cNvPr id="4" name="Rectangle 3"/>
          <p:cNvSpPr/>
          <p:nvPr/>
        </p:nvSpPr>
        <p:spPr>
          <a:xfrm>
            <a:off x="5107517" y="5334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5" name="Rectangle 4"/>
          <p:cNvSpPr/>
          <p:nvPr/>
        </p:nvSpPr>
        <p:spPr>
          <a:xfrm>
            <a:off x="6326717" y="5334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June 13, 2010</a:t>
            </a:r>
            <a:endParaRPr lang="en-US" sz="1200" dirty="0">
              <a:solidFill>
                <a:schemeClr val="bg2"/>
              </a:solidFill>
            </a:endParaRPr>
          </a:p>
        </p:txBody>
      </p:sp>
      <p:sp>
        <p:nvSpPr>
          <p:cNvPr id="6" name="Rectangle 5"/>
          <p:cNvSpPr/>
          <p:nvPr/>
        </p:nvSpPr>
        <p:spPr>
          <a:xfrm>
            <a:off x="211667" y="5334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7" name="Rectangle 6"/>
          <p:cNvSpPr/>
          <p:nvPr/>
        </p:nvSpPr>
        <p:spPr>
          <a:xfrm>
            <a:off x="1430867" y="5334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June 11, 2010</a:t>
            </a:r>
            <a:endParaRPr lang="en-US" sz="1200" dirty="0">
              <a:solidFill>
                <a:schemeClr val="bg2"/>
              </a:solidFill>
            </a:endParaRPr>
          </a:p>
        </p:txBody>
      </p:sp>
      <p:sp>
        <p:nvSpPr>
          <p:cNvPr id="8" name="Flowchart: Connector 7"/>
          <p:cNvSpPr/>
          <p:nvPr/>
        </p:nvSpPr>
        <p:spPr>
          <a:xfrm>
            <a:off x="1926167" y="2306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9" name="Flowchart: Connector 8"/>
          <p:cNvSpPr/>
          <p:nvPr/>
        </p:nvSpPr>
        <p:spPr>
          <a:xfrm>
            <a:off x="4326467" y="219671"/>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13</a:t>
            </a:r>
            <a:endParaRPr lang="en-US" sz="1200" b="1" dirty="0">
              <a:solidFill>
                <a:schemeClr val="bg1">
                  <a:lumMod val="50000"/>
                </a:schemeClr>
              </a:solidFill>
            </a:endParaRPr>
          </a:p>
        </p:txBody>
      </p:sp>
      <p:sp>
        <p:nvSpPr>
          <p:cNvPr id="10" name="Rectangle 9"/>
          <p:cNvSpPr/>
          <p:nvPr/>
        </p:nvSpPr>
        <p:spPr>
          <a:xfrm>
            <a:off x="7545917" y="5334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a:t>
            </a:r>
            <a:endParaRPr lang="en-US" sz="1200" b="1" dirty="0">
              <a:solidFill>
                <a:schemeClr val="tx1"/>
              </a:solidFill>
            </a:endParaRPr>
          </a:p>
        </p:txBody>
      </p:sp>
      <p:grpSp>
        <p:nvGrpSpPr>
          <p:cNvPr id="11" name="Group 10"/>
          <p:cNvGrpSpPr/>
          <p:nvPr/>
        </p:nvGrpSpPr>
        <p:grpSpPr>
          <a:xfrm rot="4208443">
            <a:off x="7607670" y="213979"/>
            <a:ext cx="403303" cy="387955"/>
            <a:chOff x="5905500" y="390525"/>
            <a:chExt cx="342900" cy="285750"/>
          </a:xfrm>
        </p:grpSpPr>
        <p:sp>
          <p:nvSpPr>
            <p:cNvPr id="12" name="Flowchart: Connector 11"/>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581150" y="12954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 </a:t>
            </a:r>
            <a:endParaRPr lang="en-US" sz="1200" b="1" dirty="0">
              <a:solidFill>
                <a:schemeClr val="tx1"/>
              </a:solidFill>
            </a:endParaRPr>
          </a:p>
        </p:txBody>
      </p:sp>
      <p:sp>
        <p:nvSpPr>
          <p:cNvPr id="15" name="Rectangle 14"/>
          <p:cNvSpPr/>
          <p:nvPr/>
        </p:nvSpPr>
        <p:spPr>
          <a:xfrm>
            <a:off x="2800350" y="12954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Jul 12, 2010</a:t>
            </a:r>
            <a:endParaRPr lang="en-US" sz="1200" dirty="0">
              <a:solidFill>
                <a:schemeClr val="bg2"/>
              </a:solidFill>
            </a:endParaRPr>
          </a:p>
        </p:txBody>
      </p:sp>
      <p:sp>
        <p:nvSpPr>
          <p:cNvPr id="16" name="Rectangle 15"/>
          <p:cNvSpPr/>
          <p:nvPr/>
        </p:nvSpPr>
        <p:spPr>
          <a:xfrm>
            <a:off x="4038600" y="12954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17" name="Rectangle 16"/>
          <p:cNvSpPr/>
          <p:nvPr/>
        </p:nvSpPr>
        <p:spPr>
          <a:xfrm>
            <a:off x="5257800" y="12954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Jul 13, 2010</a:t>
            </a:r>
            <a:endParaRPr lang="en-US" sz="1200" dirty="0">
              <a:solidFill>
                <a:schemeClr val="bg2"/>
              </a:solidFill>
            </a:endParaRPr>
          </a:p>
        </p:txBody>
      </p:sp>
      <p:sp>
        <p:nvSpPr>
          <p:cNvPr id="18" name="Flowchart: Connector 17"/>
          <p:cNvSpPr/>
          <p:nvPr/>
        </p:nvSpPr>
        <p:spPr>
          <a:xfrm>
            <a:off x="1924050" y="9926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19" name="Flowchart: Connector 18"/>
          <p:cNvSpPr/>
          <p:nvPr/>
        </p:nvSpPr>
        <p:spPr>
          <a:xfrm>
            <a:off x="3333750" y="984052"/>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13</a:t>
            </a:r>
            <a:endParaRPr lang="en-US" sz="1200" b="1" dirty="0">
              <a:solidFill>
                <a:schemeClr val="bg1">
                  <a:lumMod val="50000"/>
                </a:schemeClr>
              </a:solidFill>
            </a:endParaRPr>
          </a:p>
        </p:txBody>
      </p:sp>
      <p:sp>
        <p:nvSpPr>
          <p:cNvPr id="20" name="Rectangle 19"/>
          <p:cNvSpPr/>
          <p:nvPr/>
        </p:nvSpPr>
        <p:spPr>
          <a:xfrm>
            <a:off x="6477000" y="12954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a:t>
            </a:r>
            <a:endParaRPr lang="en-US" sz="1200" b="1" dirty="0">
              <a:solidFill>
                <a:schemeClr val="tx1"/>
              </a:solidFill>
            </a:endParaRPr>
          </a:p>
        </p:txBody>
      </p:sp>
      <p:grpSp>
        <p:nvGrpSpPr>
          <p:cNvPr id="21" name="Group 20"/>
          <p:cNvGrpSpPr/>
          <p:nvPr/>
        </p:nvGrpSpPr>
        <p:grpSpPr>
          <a:xfrm rot="4208443">
            <a:off x="6538753" y="975979"/>
            <a:ext cx="403303" cy="387955"/>
            <a:chOff x="5905500" y="390525"/>
            <a:chExt cx="342900" cy="285750"/>
          </a:xfrm>
        </p:grpSpPr>
        <p:sp>
          <p:nvSpPr>
            <p:cNvPr id="22" name="Flowchart: Connector 21"/>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198034" y="20574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25" name="Rectangle 24"/>
          <p:cNvSpPr/>
          <p:nvPr/>
        </p:nvSpPr>
        <p:spPr>
          <a:xfrm>
            <a:off x="2417234" y="20574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Aug 10, 2010</a:t>
            </a:r>
            <a:endParaRPr lang="en-US" sz="1200" dirty="0">
              <a:solidFill>
                <a:schemeClr val="bg2"/>
              </a:solidFill>
            </a:endParaRPr>
          </a:p>
        </p:txBody>
      </p:sp>
      <p:sp>
        <p:nvSpPr>
          <p:cNvPr id="26" name="Rectangle 25"/>
          <p:cNvSpPr/>
          <p:nvPr/>
        </p:nvSpPr>
        <p:spPr>
          <a:xfrm>
            <a:off x="3655484" y="20574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27" name="Rectangle 26"/>
          <p:cNvSpPr/>
          <p:nvPr/>
        </p:nvSpPr>
        <p:spPr>
          <a:xfrm>
            <a:off x="4874684" y="20574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Aug 11, 2010</a:t>
            </a:r>
            <a:endParaRPr lang="en-US" sz="1200" dirty="0">
              <a:solidFill>
                <a:schemeClr val="bg2"/>
              </a:solidFill>
            </a:endParaRPr>
          </a:p>
        </p:txBody>
      </p:sp>
      <p:sp>
        <p:nvSpPr>
          <p:cNvPr id="28" name="Flowchart: Connector 27"/>
          <p:cNvSpPr/>
          <p:nvPr/>
        </p:nvSpPr>
        <p:spPr>
          <a:xfrm>
            <a:off x="1921934" y="17546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29" name="Flowchart: Connector 28"/>
          <p:cNvSpPr/>
          <p:nvPr/>
        </p:nvSpPr>
        <p:spPr>
          <a:xfrm>
            <a:off x="3788834" y="1756828"/>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
        <p:nvSpPr>
          <p:cNvPr id="30" name="Rectangle 29"/>
          <p:cNvSpPr/>
          <p:nvPr/>
        </p:nvSpPr>
        <p:spPr>
          <a:xfrm>
            <a:off x="6093884" y="20574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a:t>
            </a:r>
            <a:endParaRPr lang="en-US" sz="1200" b="1" dirty="0">
              <a:solidFill>
                <a:schemeClr val="tx1"/>
              </a:solidFill>
            </a:endParaRPr>
          </a:p>
        </p:txBody>
      </p:sp>
      <p:grpSp>
        <p:nvGrpSpPr>
          <p:cNvPr id="31" name="Group 30"/>
          <p:cNvGrpSpPr/>
          <p:nvPr/>
        </p:nvGrpSpPr>
        <p:grpSpPr>
          <a:xfrm rot="4208443">
            <a:off x="6155637" y="1737979"/>
            <a:ext cx="403303" cy="387955"/>
            <a:chOff x="5905500" y="390525"/>
            <a:chExt cx="342900" cy="285750"/>
          </a:xfrm>
        </p:grpSpPr>
        <p:sp>
          <p:nvSpPr>
            <p:cNvPr id="32" name="Flowchart: Connector 31"/>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192617" y="28194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35" name="Rectangle 34"/>
          <p:cNvSpPr/>
          <p:nvPr/>
        </p:nvSpPr>
        <p:spPr>
          <a:xfrm>
            <a:off x="1411817" y="28194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Sep 8, 2010</a:t>
            </a:r>
            <a:endParaRPr lang="en-US" sz="1200" dirty="0">
              <a:solidFill>
                <a:schemeClr val="bg2"/>
              </a:solidFill>
            </a:endParaRPr>
          </a:p>
        </p:txBody>
      </p:sp>
      <p:sp>
        <p:nvSpPr>
          <p:cNvPr id="36" name="Rectangle 35"/>
          <p:cNvSpPr/>
          <p:nvPr/>
        </p:nvSpPr>
        <p:spPr>
          <a:xfrm>
            <a:off x="2650067" y="28194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7" name="Rectangle 36"/>
          <p:cNvSpPr/>
          <p:nvPr/>
        </p:nvSpPr>
        <p:spPr>
          <a:xfrm>
            <a:off x="3869267" y="28194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Sep 9, 2010</a:t>
            </a:r>
            <a:endParaRPr lang="en-US" sz="1200" dirty="0">
              <a:solidFill>
                <a:schemeClr val="bg2"/>
              </a:solidFill>
            </a:endParaRPr>
          </a:p>
        </p:txBody>
      </p:sp>
      <p:sp>
        <p:nvSpPr>
          <p:cNvPr id="38" name="Flowchart: Connector 37"/>
          <p:cNvSpPr/>
          <p:nvPr/>
        </p:nvSpPr>
        <p:spPr>
          <a:xfrm>
            <a:off x="1907117" y="2516622"/>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39" name="Flowchart: Connector 38"/>
          <p:cNvSpPr/>
          <p:nvPr/>
        </p:nvSpPr>
        <p:spPr>
          <a:xfrm>
            <a:off x="4307417" y="2518828"/>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13</a:t>
            </a:r>
            <a:endParaRPr lang="en-US" sz="1200" b="1" dirty="0">
              <a:solidFill>
                <a:schemeClr val="bg1">
                  <a:lumMod val="50000"/>
                </a:schemeClr>
              </a:solidFill>
            </a:endParaRPr>
          </a:p>
        </p:txBody>
      </p:sp>
      <p:sp>
        <p:nvSpPr>
          <p:cNvPr id="40" name="Rectangle 39"/>
          <p:cNvSpPr/>
          <p:nvPr/>
        </p:nvSpPr>
        <p:spPr>
          <a:xfrm>
            <a:off x="5088467" y="28194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41" name="Rectangle 40"/>
          <p:cNvSpPr/>
          <p:nvPr/>
        </p:nvSpPr>
        <p:spPr>
          <a:xfrm>
            <a:off x="6307667" y="2819400"/>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Sep 10, 2010</a:t>
            </a:r>
            <a:endParaRPr lang="en-US" sz="1200" dirty="0">
              <a:solidFill>
                <a:schemeClr val="bg2"/>
              </a:solidFill>
            </a:endParaRPr>
          </a:p>
        </p:txBody>
      </p:sp>
      <p:sp>
        <p:nvSpPr>
          <p:cNvPr id="42" name="Rectangle 41"/>
          <p:cNvSpPr/>
          <p:nvPr/>
        </p:nvSpPr>
        <p:spPr>
          <a:xfrm>
            <a:off x="7526867" y="2819400"/>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a:t>
            </a:r>
            <a:endParaRPr lang="en-US" sz="1200" b="1" dirty="0">
              <a:solidFill>
                <a:schemeClr val="tx1"/>
              </a:solidFill>
            </a:endParaRPr>
          </a:p>
        </p:txBody>
      </p:sp>
      <p:grpSp>
        <p:nvGrpSpPr>
          <p:cNvPr id="43" name="Group 42"/>
          <p:cNvGrpSpPr/>
          <p:nvPr/>
        </p:nvGrpSpPr>
        <p:grpSpPr>
          <a:xfrm rot="4208443">
            <a:off x="7588620" y="2499979"/>
            <a:ext cx="403303" cy="387955"/>
            <a:chOff x="5905500" y="390525"/>
            <a:chExt cx="342900" cy="285750"/>
          </a:xfrm>
        </p:grpSpPr>
        <p:sp>
          <p:nvSpPr>
            <p:cNvPr id="44" name="Flowchart: Connector 43"/>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1631950" y="3579378"/>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47" name="Rectangle 46"/>
          <p:cNvSpPr/>
          <p:nvPr/>
        </p:nvSpPr>
        <p:spPr>
          <a:xfrm>
            <a:off x="2851150" y="3579378"/>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Oct 8, 2010</a:t>
            </a:r>
            <a:endParaRPr lang="en-US" sz="1200" dirty="0">
              <a:solidFill>
                <a:schemeClr val="bg2"/>
              </a:solidFill>
            </a:endParaRPr>
          </a:p>
        </p:txBody>
      </p:sp>
      <p:sp>
        <p:nvSpPr>
          <p:cNvPr id="48" name="Flowchart: Connector 47"/>
          <p:cNvSpPr/>
          <p:nvPr/>
        </p:nvSpPr>
        <p:spPr>
          <a:xfrm>
            <a:off x="1879600" y="3276600"/>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49" name="Rectangle 48"/>
          <p:cNvSpPr/>
          <p:nvPr/>
        </p:nvSpPr>
        <p:spPr>
          <a:xfrm>
            <a:off x="4070350" y="3579378"/>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50" name="Rectangle 49"/>
          <p:cNvSpPr/>
          <p:nvPr/>
        </p:nvSpPr>
        <p:spPr>
          <a:xfrm>
            <a:off x="5289550" y="3579378"/>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Oct 9, 2010</a:t>
            </a:r>
            <a:endParaRPr lang="en-US" sz="1200" dirty="0">
              <a:solidFill>
                <a:schemeClr val="bg2"/>
              </a:solidFill>
            </a:endParaRPr>
          </a:p>
        </p:txBody>
      </p:sp>
      <p:sp>
        <p:nvSpPr>
          <p:cNvPr id="51" name="Rectangle 50"/>
          <p:cNvSpPr/>
          <p:nvPr/>
        </p:nvSpPr>
        <p:spPr>
          <a:xfrm>
            <a:off x="6508750" y="3579378"/>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a:t>
            </a:r>
            <a:endParaRPr lang="en-US" sz="1200" b="1" dirty="0">
              <a:solidFill>
                <a:schemeClr val="tx1"/>
              </a:solidFill>
            </a:endParaRPr>
          </a:p>
        </p:txBody>
      </p:sp>
      <p:grpSp>
        <p:nvGrpSpPr>
          <p:cNvPr id="52" name="Group 51"/>
          <p:cNvGrpSpPr/>
          <p:nvPr/>
        </p:nvGrpSpPr>
        <p:grpSpPr>
          <a:xfrm rot="4208443">
            <a:off x="6570503" y="3403296"/>
            <a:ext cx="403303" cy="387955"/>
            <a:chOff x="5905500" y="390525"/>
            <a:chExt cx="342900" cy="285750"/>
          </a:xfrm>
        </p:grpSpPr>
        <p:sp>
          <p:nvSpPr>
            <p:cNvPr id="53" name="Flowchart: Connector 52"/>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lowchart: Connector 54"/>
          <p:cNvSpPr/>
          <p:nvPr/>
        </p:nvSpPr>
        <p:spPr>
          <a:xfrm>
            <a:off x="5727700" y="3278806"/>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
        <p:nvSpPr>
          <p:cNvPr id="56" name="Rectangle 55"/>
          <p:cNvSpPr/>
          <p:nvPr/>
        </p:nvSpPr>
        <p:spPr>
          <a:xfrm>
            <a:off x="887738" y="4341378"/>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57" name="Rectangle 56"/>
          <p:cNvSpPr/>
          <p:nvPr/>
        </p:nvSpPr>
        <p:spPr>
          <a:xfrm>
            <a:off x="2106938" y="4341378"/>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Nov 6, 2010</a:t>
            </a:r>
            <a:endParaRPr lang="en-US" sz="1200" dirty="0">
              <a:solidFill>
                <a:schemeClr val="bg2"/>
              </a:solidFill>
            </a:endParaRPr>
          </a:p>
        </p:txBody>
      </p:sp>
      <p:sp>
        <p:nvSpPr>
          <p:cNvPr id="58" name="Flowchart: Connector 57"/>
          <p:cNvSpPr/>
          <p:nvPr/>
        </p:nvSpPr>
        <p:spPr>
          <a:xfrm>
            <a:off x="1916438" y="4038600"/>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59" name="Rectangle 58"/>
          <p:cNvSpPr/>
          <p:nvPr/>
        </p:nvSpPr>
        <p:spPr>
          <a:xfrm>
            <a:off x="3326138" y="4341378"/>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60" name="Rectangle 59"/>
          <p:cNvSpPr/>
          <p:nvPr/>
        </p:nvSpPr>
        <p:spPr>
          <a:xfrm>
            <a:off x="4545338" y="4341378"/>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Nov 7, 2010</a:t>
            </a:r>
            <a:endParaRPr lang="en-US" sz="1200" dirty="0">
              <a:solidFill>
                <a:schemeClr val="bg2"/>
              </a:solidFill>
            </a:endParaRPr>
          </a:p>
        </p:txBody>
      </p:sp>
      <p:sp>
        <p:nvSpPr>
          <p:cNvPr id="61" name="Rectangle 60"/>
          <p:cNvSpPr/>
          <p:nvPr/>
        </p:nvSpPr>
        <p:spPr>
          <a:xfrm>
            <a:off x="5764538" y="4341378"/>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a:t>
            </a:r>
            <a:endParaRPr lang="en-US" sz="1200" b="1" dirty="0">
              <a:solidFill>
                <a:schemeClr val="tx1"/>
              </a:solidFill>
            </a:endParaRPr>
          </a:p>
        </p:txBody>
      </p:sp>
      <p:grpSp>
        <p:nvGrpSpPr>
          <p:cNvPr id="62" name="Group 61"/>
          <p:cNvGrpSpPr/>
          <p:nvPr/>
        </p:nvGrpSpPr>
        <p:grpSpPr>
          <a:xfrm rot="4208443">
            <a:off x="5616741" y="4324673"/>
            <a:ext cx="403303" cy="387955"/>
            <a:chOff x="5905500" y="390525"/>
            <a:chExt cx="342900" cy="285750"/>
          </a:xfrm>
        </p:grpSpPr>
        <p:sp>
          <p:nvSpPr>
            <p:cNvPr id="63" name="Flowchart: Connector 62"/>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lowchart: Connector 64"/>
          <p:cNvSpPr/>
          <p:nvPr/>
        </p:nvSpPr>
        <p:spPr>
          <a:xfrm>
            <a:off x="5916938" y="4040806"/>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15</a:t>
            </a:r>
            <a:endParaRPr lang="en-US" sz="1200" b="1" dirty="0">
              <a:solidFill>
                <a:schemeClr val="bg1">
                  <a:lumMod val="50000"/>
                </a:schemeClr>
              </a:solidFill>
            </a:endParaRPr>
          </a:p>
        </p:txBody>
      </p:sp>
      <p:sp>
        <p:nvSpPr>
          <p:cNvPr id="66" name="Rectangle 65"/>
          <p:cNvSpPr/>
          <p:nvPr/>
        </p:nvSpPr>
        <p:spPr>
          <a:xfrm>
            <a:off x="1807634" y="5218799"/>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67" name="Rectangle 66"/>
          <p:cNvSpPr/>
          <p:nvPr/>
        </p:nvSpPr>
        <p:spPr>
          <a:xfrm>
            <a:off x="3026834" y="5218799"/>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Dec 6, 2010</a:t>
            </a:r>
            <a:endParaRPr lang="en-US" sz="1200" dirty="0">
              <a:solidFill>
                <a:schemeClr val="bg2"/>
              </a:solidFill>
            </a:endParaRPr>
          </a:p>
        </p:txBody>
      </p:sp>
      <p:sp>
        <p:nvSpPr>
          <p:cNvPr id="68" name="Flowchart: Connector 67"/>
          <p:cNvSpPr/>
          <p:nvPr/>
        </p:nvSpPr>
        <p:spPr>
          <a:xfrm>
            <a:off x="1883834" y="4885424"/>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69" name="Rectangle 68"/>
          <p:cNvSpPr/>
          <p:nvPr/>
        </p:nvSpPr>
        <p:spPr>
          <a:xfrm>
            <a:off x="4246034" y="5218799"/>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70" name="Rectangle 69"/>
          <p:cNvSpPr/>
          <p:nvPr/>
        </p:nvSpPr>
        <p:spPr>
          <a:xfrm>
            <a:off x="5465234" y="5218799"/>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Dec 7, 2010</a:t>
            </a:r>
            <a:endParaRPr lang="en-US" sz="1200" dirty="0">
              <a:solidFill>
                <a:schemeClr val="bg2"/>
              </a:solidFill>
            </a:endParaRPr>
          </a:p>
        </p:txBody>
      </p:sp>
      <p:sp>
        <p:nvSpPr>
          <p:cNvPr id="71" name="Rectangle 70"/>
          <p:cNvSpPr/>
          <p:nvPr/>
        </p:nvSpPr>
        <p:spPr>
          <a:xfrm>
            <a:off x="6684434" y="5218799"/>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a:t>
            </a:r>
            <a:endParaRPr lang="en-US" sz="1200" b="1" dirty="0">
              <a:solidFill>
                <a:schemeClr val="tx1"/>
              </a:solidFill>
            </a:endParaRPr>
          </a:p>
        </p:txBody>
      </p:sp>
      <p:grpSp>
        <p:nvGrpSpPr>
          <p:cNvPr id="72" name="Group 71"/>
          <p:cNvGrpSpPr/>
          <p:nvPr/>
        </p:nvGrpSpPr>
        <p:grpSpPr>
          <a:xfrm rot="4208443">
            <a:off x="6612837" y="4823178"/>
            <a:ext cx="403303" cy="387955"/>
            <a:chOff x="5905500" y="390525"/>
            <a:chExt cx="342900" cy="285750"/>
          </a:xfrm>
        </p:grpSpPr>
        <p:sp>
          <p:nvSpPr>
            <p:cNvPr id="73" name="Flowchart: Connector 72"/>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Connector 73"/>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Flowchart: Connector 74"/>
          <p:cNvSpPr/>
          <p:nvPr/>
        </p:nvSpPr>
        <p:spPr>
          <a:xfrm>
            <a:off x="5770034" y="4837799"/>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14</a:t>
            </a:r>
            <a:endParaRPr lang="en-US" sz="1200" b="1" dirty="0">
              <a:solidFill>
                <a:schemeClr val="bg1">
                  <a:lumMod val="50000"/>
                </a:schemeClr>
              </a:solidFill>
            </a:endParaRPr>
          </a:p>
        </p:txBody>
      </p:sp>
      <p:sp>
        <p:nvSpPr>
          <p:cNvPr id="76" name="Rectangle 75"/>
          <p:cNvSpPr/>
          <p:nvPr/>
        </p:nvSpPr>
        <p:spPr>
          <a:xfrm>
            <a:off x="228600" y="6104623"/>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77" name="Rectangle 76"/>
          <p:cNvSpPr/>
          <p:nvPr/>
        </p:nvSpPr>
        <p:spPr>
          <a:xfrm>
            <a:off x="1447800" y="6104623"/>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Jan 4, 2010</a:t>
            </a:r>
            <a:endParaRPr lang="en-US" sz="1200" dirty="0">
              <a:solidFill>
                <a:schemeClr val="bg2"/>
              </a:solidFill>
            </a:endParaRPr>
          </a:p>
        </p:txBody>
      </p:sp>
      <p:sp>
        <p:nvSpPr>
          <p:cNvPr id="78" name="Flowchart: Connector 77"/>
          <p:cNvSpPr/>
          <p:nvPr/>
        </p:nvSpPr>
        <p:spPr>
          <a:xfrm>
            <a:off x="1828800" y="5771248"/>
            <a:ext cx="419100" cy="38100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p>
        </p:txBody>
      </p:sp>
      <p:sp>
        <p:nvSpPr>
          <p:cNvPr id="79" name="Rectangle 78"/>
          <p:cNvSpPr/>
          <p:nvPr/>
        </p:nvSpPr>
        <p:spPr>
          <a:xfrm>
            <a:off x="2667000" y="6104623"/>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80" name="Rectangle 79"/>
          <p:cNvSpPr/>
          <p:nvPr/>
        </p:nvSpPr>
        <p:spPr>
          <a:xfrm>
            <a:off x="3886200" y="6104623"/>
            <a:ext cx="1219200" cy="381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rPr>
              <a:t>Jan 5, 2010</a:t>
            </a:r>
            <a:endParaRPr lang="en-US" sz="1200" dirty="0">
              <a:solidFill>
                <a:schemeClr val="bg2"/>
              </a:solidFill>
            </a:endParaRPr>
          </a:p>
        </p:txBody>
      </p:sp>
      <p:sp>
        <p:nvSpPr>
          <p:cNvPr id="81" name="Rectangle 80"/>
          <p:cNvSpPr/>
          <p:nvPr/>
        </p:nvSpPr>
        <p:spPr>
          <a:xfrm>
            <a:off x="5105400" y="6104623"/>
            <a:ext cx="1219200" cy="381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1</a:t>
            </a:r>
            <a:endParaRPr lang="en-US" sz="1200" b="1" dirty="0">
              <a:solidFill>
                <a:schemeClr val="tx1"/>
              </a:solidFill>
            </a:endParaRPr>
          </a:p>
        </p:txBody>
      </p:sp>
      <p:grpSp>
        <p:nvGrpSpPr>
          <p:cNvPr id="82" name="Group 81"/>
          <p:cNvGrpSpPr/>
          <p:nvPr/>
        </p:nvGrpSpPr>
        <p:grpSpPr>
          <a:xfrm rot="4208443">
            <a:off x="5002294" y="5709002"/>
            <a:ext cx="403303" cy="387955"/>
            <a:chOff x="5905500" y="390525"/>
            <a:chExt cx="342900" cy="285750"/>
          </a:xfrm>
        </p:grpSpPr>
        <p:sp>
          <p:nvSpPr>
            <p:cNvPr id="83" name="Flowchart: Connector 82"/>
            <p:cNvSpPr/>
            <p:nvPr/>
          </p:nvSpPr>
          <p:spPr>
            <a:xfrm>
              <a:off x="5943600" y="390525"/>
              <a:ext cx="304800" cy="285750"/>
            </a:xfrm>
            <a:prstGeom prst="flowChartConnector">
              <a:avLst/>
            </a:prstGeom>
            <a:solidFill>
              <a:schemeClr val="tx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Connector 83"/>
            <p:cNvSpPr/>
            <p:nvPr/>
          </p:nvSpPr>
          <p:spPr>
            <a:xfrm>
              <a:off x="5905500" y="390525"/>
              <a:ext cx="323850" cy="285750"/>
            </a:xfrm>
            <a:prstGeom prst="flowChartConnector">
              <a:avLst/>
            </a:prstGeom>
            <a:solidFill>
              <a:srgbClr val="040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Flowchart: Connector 84"/>
          <p:cNvSpPr/>
          <p:nvPr/>
        </p:nvSpPr>
        <p:spPr>
          <a:xfrm>
            <a:off x="5486400" y="5684512"/>
            <a:ext cx="457200" cy="420111"/>
          </a:xfrm>
          <a:prstGeom prst="flowChartConnec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bg1">
                    <a:lumMod val="50000"/>
                  </a:schemeClr>
                </a:solidFill>
              </a:rPr>
              <a:t>15</a:t>
            </a:r>
            <a:endParaRPr lang="en-US" sz="1200" b="1" dirty="0">
              <a:solidFill>
                <a:schemeClr val="bg1">
                  <a:lumMod val="50000"/>
                </a:schemeClr>
              </a:solidFill>
            </a:endParaRPr>
          </a:p>
        </p:txBody>
      </p:sp>
    </p:spTree>
    <p:extLst>
      <p:ext uri="{BB962C8B-B14F-4D97-AF65-F5344CB8AC3E}">
        <p14:creationId xmlns:p14="http://schemas.microsoft.com/office/powerpoint/2010/main" val="192872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0-#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0-#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0-#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0-#ppt_w/2"/>
                                          </p:val>
                                        </p:tav>
                                        <p:tav tm="100000">
                                          <p:val>
                                            <p:strVal val="#ppt_x"/>
                                          </p:val>
                                        </p:tav>
                                      </p:tavLst>
                                    </p:anim>
                                    <p:anim calcmode="lin" valueType="num">
                                      <p:cBhvr additive="base">
                                        <p:cTn id="66" dur="500" fill="hold"/>
                                        <p:tgtEl>
                                          <p:spTgt spid="18"/>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0-#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0-#ppt_w/2"/>
                                          </p:val>
                                        </p:tav>
                                        <p:tav tm="100000">
                                          <p:val>
                                            <p:strVal val="#ppt_x"/>
                                          </p:val>
                                        </p:tav>
                                      </p:tavLst>
                                    </p:anim>
                                    <p:anim calcmode="lin" valueType="num">
                                      <p:cBhvr additive="base">
                                        <p:cTn id="74" dur="500" fill="hold"/>
                                        <p:tgtEl>
                                          <p:spTgt spid="21"/>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0-#ppt_w/2"/>
                                          </p:val>
                                        </p:tav>
                                        <p:tav tm="100000">
                                          <p:val>
                                            <p:strVal val="#ppt_x"/>
                                          </p:val>
                                        </p:tav>
                                      </p:tavLst>
                                    </p:anim>
                                    <p:anim calcmode="lin" valueType="num">
                                      <p:cBhvr additive="base">
                                        <p:cTn id="92" dur="500" fill="hold"/>
                                        <p:tgtEl>
                                          <p:spTgt spid="26"/>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0-#ppt_w/2"/>
                                          </p:val>
                                        </p:tav>
                                        <p:tav tm="100000">
                                          <p:val>
                                            <p:strVal val="#ppt_x"/>
                                          </p:val>
                                        </p:tav>
                                      </p:tavLst>
                                    </p:anim>
                                    <p:anim calcmode="lin" valueType="num">
                                      <p:cBhvr additive="base">
                                        <p:cTn id="96" dur="500" fill="hold"/>
                                        <p:tgtEl>
                                          <p:spTgt spid="27"/>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0-#ppt_w/2"/>
                                          </p:val>
                                        </p:tav>
                                        <p:tav tm="100000">
                                          <p:val>
                                            <p:strVal val="#ppt_x"/>
                                          </p:val>
                                        </p:tav>
                                      </p:tavLst>
                                    </p:anim>
                                    <p:anim calcmode="lin" valueType="num">
                                      <p:cBhvr additive="base">
                                        <p:cTn id="100" dur="500" fill="hold"/>
                                        <p:tgtEl>
                                          <p:spTgt spid="30"/>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0-#ppt_w/2"/>
                                          </p:val>
                                        </p:tav>
                                        <p:tav tm="100000">
                                          <p:val>
                                            <p:strVal val="#ppt_x"/>
                                          </p:val>
                                        </p:tav>
                                      </p:tavLst>
                                    </p:anim>
                                    <p:anim calcmode="lin" valueType="num">
                                      <p:cBhvr additive="base">
                                        <p:cTn id="104" dur="500" fill="hold"/>
                                        <p:tgtEl>
                                          <p:spTgt spid="28"/>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additive="base">
                                        <p:cTn id="107" dur="500" fill="hold"/>
                                        <p:tgtEl>
                                          <p:spTgt spid="31"/>
                                        </p:tgtEl>
                                        <p:attrNameLst>
                                          <p:attrName>ppt_x</p:attrName>
                                        </p:attrNameLst>
                                      </p:cBhvr>
                                      <p:tavLst>
                                        <p:tav tm="0">
                                          <p:val>
                                            <p:strVal val="0-#ppt_w/2"/>
                                          </p:val>
                                        </p:tav>
                                        <p:tav tm="100000">
                                          <p:val>
                                            <p:strVal val="#ppt_x"/>
                                          </p:val>
                                        </p:tav>
                                      </p:tavLst>
                                    </p:anim>
                                    <p:anim calcmode="lin" valueType="num">
                                      <p:cBhvr additive="base">
                                        <p:cTn id="108" dur="500" fill="hold"/>
                                        <p:tgtEl>
                                          <p:spTgt spid="31"/>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0-#ppt_w/2"/>
                                          </p:val>
                                        </p:tav>
                                        <p:tav tm="100000">
                                          <p:val>
                                            <p:strVal val="#ppt_x"/>
                                          </p:val>
                                        </p:tav>
                                      </p:tavLst>
                                    </p:anim>
                                    <p:anim calcmode="lin" valueType="num">
                                      <p:cBhvr additive="base">
                                        <p:cTn id="1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34"/>
                                        </p:tgtEl>
                                        <p:attrNameLst>
                                          <p:attrName>style.visibility</p:attrName>
                                        </p:attrNameLst>
                                      </p:cBhvr>
                                      <p:to>
                                        <p:strVal val="visible"/>
                                      </p:to>
                                    </p:set>
                                    <p:anim calcmode="lin" valueType="num">
                                      <p:cBhvr additive="base">
                                        <p:cTn id="117" dur="500" fill="hold"/>
                                        <p:tgtEl>
                                          <p:spTgt spid="34"/>
                                        </p:tgtEl>
                                        <p:attrNameLst>
                                          <p:attrName>ppt_x</p:attrName>
                                        </p:attrNameLst>
                                      </p:cBhvr>
                                      <p:tavLst>
                                        <p:tav tm="0">
                                          <p:val>
                                            <p:strVal val="0-#ppt_w/2"/>
                                          </p:val>
                                        </p:tav>
                                        <p:tav tm="100000">
                                          <p:val>
                                            <p:strVal val="#ppt_x"/>
                                          </p:val>
                                        </p:tav>
                                      </p:tavLst>
                                    </p:anim>
                                    <p:anim calcmode="lin" valueType="num">
                                      <p:cBhvr additive="base">
                                        <p:cTn id="118" dur="500" fill="hold"/>
                                        <p:tgtEl>
                                          <p:spTgt spid="34"/>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35"/>
                                        </p:tgtEl>
                                        <p:attrNameLst>
                                          <p:attrName>style.visibility</p:attrName>
                                        </p:attrNameLst>
                                      </p:cBhvr>
                                      <p:to>
                                        <p:strVal val="visible"/>
                                      </p:to>
                                    </p:set>
                                    <p:anim calcmode="lin" valueType="num">
                                      <p:cBhvr additive="base">
                                        <p:cTn id="121" dur="500" fill="hold"/>
                                        <p:tgtEl>
                                          <p:spTgt spid="35"/>
                                        </p:tgtEl>
                                        <p:attrNameLst>
                                          <p:attrName>ppt_x</p:attrName>
                                        </p:attrNameLst>
                                      </p:cBhvr>
                                      <p:tavLst>
                                        <p:tav tm="0">
                                          <p:val>
                                            <p:strVal val="0-#ppt_w/2"/>
                                          </p:val>
                                        </p:tav>
                                        <p:tav tm="100000">
                                          <p:val>
                                            <p:strVal val="#ppt_x"/>
                                          </p:val>
                                        </p:tav>
                                      </p:tavLst>
                                    </p:anim>
                                    <p:anim calcmode="lin" valueType="num">
                                      <p:cBhvr additive="base">
                                        <p:cTn id="122" dur="500" fill="hold"/>
                                        <p:tgtEl>
                                          <p:spTgt spid="35"/>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additive="base">
                                        <p:cTn id="125" dur="500" fill="hold"/>
                                        <p:tgtEl>
                                          <p:spTgt spid="36"/>
                                        </p:tgtEl>
                                        <p:attrNameLst>
                                          <p:attrName>ppt_x</p:attrName>
                                        </p:attrNameLst>
                                      </p:cBhvr>
                                      <p:tavLst>
                                        <p:tav tm="0">
                                          <p:val>
                                            <p:strVal val="0-#ppt_w/2"/>
                                          </p:val>
                                        </p:tav>
                                        <p:tav tm="100000">
                                          <p:val>
                                            <p:strVal val="#ppt_x"/>
                                          </p:val>
                                        </p:tav>
                                      </p:tavLst>
                                    </p:anim>
                                    <p:anim calcmode="lin" valueType="num">
                                      <p:cBhvr additive="base">
                                        <p:cTn id="126" dur="500" fill="hold"/>
                                        <p:tgtEl>
                                          <p:spTgt spid="36"/>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additive="base">
                                        <p:cTn id="129" dur="500" fill="hold"/>
                                        <p:tgtEl>
                                          <p:spTgt spid="37"/>
                                        </p:tgtEl>
                                        <p:attrNameLst>
                                          <p:attrName>ppt_x</p:attrName>
                                        </p:attrNameLst>
                                      </p:cBhvr>
                                      <p:tavLst>
                                        <p:tav tm="0">
                                          <p:val>
                                            <p:strVal val="0-#ppt_w/2"/>
                                          </p:val>
                                        </p:tav>
                                        <p:tav tm="100000">
                                          <p:val>
                                            <p:strVal val="#ppt_x"/>
                                          </p:val>
                                        </p:tav>
                                      </p:tavLst>
                                    </p:anim>
                                    <p:anim calcmode="lin" valueType="num">
                                      <p:cBhvr additive="base">
                                        <p:cTn id="130" dur="500" fill="hold"/>
                                        <p:tgtEl>
                                          <p:spTgt spid="37"/>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additive="base">
                                        <p:cTn id="133" dur="500" fill="hold"/>
                                        <p:tgtEl>
                                          <p:spTgt spid="40"/>
                                        </p:tgtEl>
                                        <p:attrNameLst>
                                          <p:attrName>ppt_x</p:attrName>
                                        </p:attrNameLst>
                                      </p:cBhvr>
                                      <p:tavLst>
                                        <p:tav tm="0">
                                          <p:val>
                                            <p:strVal val="0-#ppt_w/2"/>
                                          </p:val>
                                        </p:tav>
                                        <p:tav tm="100000">
                                          <p:val>
                                            <p:strVal val="#ppt_x"/>
                                          </p:val>
                                        </p:tav>
                                      </p:tavLst>
                                    </p:anim>
                                    <p:anim calcmode="lin" valueType="num">
                                      <p:cBhvr additive="base">
                                        <p:cTn id="134" dur="500" fill="hold"/>
                                        <p:tgtEl>
                                          <p:spTgt spid="40"/>
                                        </p:tgtEl>
                                        <p:attrNameLst>
                                          <p:attrName>ppt_y</p:attrName>
                                        </p:attrNameLst>
                                      </p:cBhvr>
                                      <p:tavLst>
                                        <p:tav tm="0">
                                          <p:val>
                                            <p:strVal val="#ppt_y"/>
                                          </p:val>
                                        </p:tav>
                                        <p:tav tm="100000">
                                          <p:val>
                                            <p:strVal val="#ppt_y"/>
                                          </p:val>
                                        </p:tav>
                                      </p:tavLst>
                                    </p:anim>
                                  </p:childTnLst>
                                </p:cTn>
                              </p:par>
                              <p:par>
                                <p:cTn id="135" presetID="2" presetClass="entr" presetSubtype="8" fill="hold" grpId="0" nodeType="withEffect">
                                  <p:stCondLst>
                                    <p:cond delay="0"/>
                                  </p:stCondLst>
                                  <p:childTnLst>
                                    <p:set>
                                      <p:cBhvr>
                                        <p:cTn id="136" dur="1" fill="hold">
                                          <p:stCondLst>
                                            <p:cond delay="0"/>
                                          </p:stCondLst>
                                        </p:cTn>
                                        <p:tgtEl>
                                          <p:spTgt spid="41"/>
                                        </p:tgtEl>
                                        <p:attrNameLst>
                                          <p:attrName>style.visibility</p:attrName>
                                        </p:attrNameLst>
                                      </p:cBhvr>
                                      <p:to>
                                        <p:strVal val="visible"/>
                                      </p:to>
                                    </p:set>
                                    <p:anim calcmode="lin" valueType="num">
                                      <p:cBhvr additive="base">
                                        <p:cTn id="137" dur="500" fill="hold"/>
                                        <p:tgtEl>
                                          <p:spTgt spid="41"/>
                                        </p:tgtEl>
                                        <p:attrNameLst>
                                          <p:attrName>ppt_x</p:attrName>
                                        </p:attrNameLst>
                                      </p:cBhvr>
                                      <p:tavLst>
                                        <p:tav tm="0">
                                          <p:val>
                                            <p:strVal val="0-#ppt_w/2"/>
                                          </p:val>
                                        </p:tav>
                                        <p:tav tm="100000">
                                          <p:val>
                                            <p:strVal val="#ppt_x"/>
                                          </p:val>
                                        </p:tav>
                                      </p:tavLst>
                                    </p:anim>
                                    <p:anim calcmode="lin" valueType="num">
                                      <p:cBhvr additive="base">
                                        <p:cTn id="138" dur="500" fill="hold"/>
                                        <p:tgtEl>
                                          <p:spTgt spid="41"/>
                                        </p:tgtEl>
                                        <p:attrNameLst>
                                          <p:attrName>ppt_y</p:attrName>
                                        </p:attrNameLst>
                                      </p:cBhvr>
                                      <p:tavLst>
                                        <p:tav tm="0">
                                          <p:val>
                                            <p:strVal val="#ppt_y"/>
                                          </p:val>
                                        </p:tav>
                                        <p:tav tm="100000">
                                          <p:val>
                                            <p:strVal val="#ppt_y"/>
                                          </p:val>
                                        </p:tav>
                                      </p:tavLst>
                                    </p:anim>
                                  </p:childTnLst>
                                </p:cTn>
                              </p:par>
                              <p:par>
                                <p:cTn id="139" presetID="2" presetClass="entr" presetSubtype="8" fill="hold" grpId="0" nodeType="withEffect">
                                  <p:stCondLst>
                                    <p:cond delay="0"/>
                                  </p:stCondLst>
                                  <p:childTnLst>
                                    <p:set>
                                      <p:cBhvr>
                                        <p:cTn id="140" dur="1" fill="hold">
                                          <p:stCondLst>
                                            <p:cond delay="0"/>
                                          </p:stCondLst>
                                        </p:cTn>
                                        <p:tgtEl>
                                          <p:spTgt spid="42"/>
                                        </p:tgtEl>
                                        <p:attrNameLst>
                                          <p:attrName>style.visibility</p:attrName>
                                        </p:attrNameLst>
                                      </p:cBhvr>
                                      <p:to>
                                        <p:strVal val="visible"/>
                                      </p:to>
                                    </p:set>
                                    <p:anim calcmode="lin" valueType="num">
                                      <p:cBhvr additive="base">
                                        <p:cTn id="141" dur="500" fill="hold"/>
                                        <p:tgtEl>
                                          <p:spTgt spid="42"/>
                                        </p:tgtEl>
                                        <p:attrNameLst>
                                          <p:attrName>ppt_x</p:attrName>
                                        </p:attrNameLst>
                                      </p:cBhvr>
                                      <p:tavLst>
                                        <p:tav tm="0">
                                          <p:val>
                                            <p:strVal val="0-#ppt_w/2"/>
                                          </p:val>
                                        </p:tav>
                                        <p:tav tm="100000">
                                          <p:val>
                                            <p:strVal val="#ppt_x"/>
                                          </p:val>
                                        </p:tav>
                                      </p:tavLst>
                                    </p:anim>
                                    <p:anim calcmode="lin" valueType="num">
                                      <p:cBhvr additive="base">
                                        <p:cTn id="142" dur="500" fill="hold"/>
                                        <p:tgtEl>
                                          <p:spTgt spid="42"/>
                                        </p:tgtEl>
                                        <p:attrNameLst>
                                          <p:attrName>ppt_y</p:attrName>
                                        </p:attrNameLst>
                                      </p:cBhvr>
                                      <p:tavLst>
                                        <p:tav tm="0">
                                          <p:val>
                                            <p:strVal val="#ppt_y"/>
                                          </p:val>
                                        </p:tav>
                                        <p:tav tm="100000">
                                          <p:val>
                                            <p:strVal val="#ppt_y"/>
                                          </p:val>
                                        </p:tav>
                                      </p:tavLst>
                                    </p:anim>
                                  </p:childTnLst>
                                </p:cTn>
                              </p:par>
                              <p:par>
                                <p:cTn id="143" presetID="2" presetClass="entr" presetSubtype="8" fill="hold" grpId="0" nodeType="withEffect">
                                  <p:stCondLst>
                                    <p:cond delay="0"/>
                                  </p:stCondLst>
                                  <p:childTnLst>
                                    <p:set>
                                      <p:cBhvr>
                                        <p:cTn id="144" dur="1" fill="hold">
                                          <p:stCondLst>
                                            <p:cond delay="0"/>
                                          </p:stCondLst>
                                        </p:cTn>
                                        <p:tgtEl>
                                          <p:spTgt spid="38"/>
                                        </p:tgtEl>
                                        <p:attrNameLst>
                                          <p:attrName>style.visibility</p:attrName>
                                        </p:attrNameLst>
                                      </p:cBhvr>
                                      <p:to>
                                        <p:strVal val="visible"/>
                                      </p:to>
                                    </p:set>
                                    <p:anim calcmode="lin" valueType="num">
                                      <p:cBhvr additive="base">
                                        <p:cTn id="145" dur="500" fill="hold"/>
                                        <p:tgtEl>
                                          <p:spTgt spid="38"/>
                                        </p:tgtEl>
                                        <p:attrNameLst>
                                          <p:attrName>ppt_x</p:attrName>
                                        </p:attrNameLst>
                                      </p:cBhvr>
                                      <p:tavLst>
                                        <p:tav tm="0">
                                          <p:val>
                                            <p:strVal val="0-#ppt_w/2"/>
                                          </p:val>
                                        </p:tav>
                                        <p:tav tm="100000">
                                          <p:val>
                                            <p:strVal val="#ppt_x"/>
                                          </p:val>
                                        </p:tav>
                                      </p:tavLst>
                                    </p:anim>
                                    <p:anim calcmode="lin" valueType="num">
                                      <p:cBhvr additive="base">
                                        <p:cTn id="146" dur="500" fill="hold"/>
                                        <p:tgtEl>
                                          <p:spTgt spid="38"/>
                                        </p:tgtEl>
                                        <p:attrNameLst>
                                          <p:attrName>ppt_y</p:attrName>
                                        </p:attrNameLst>
                                      </p:cBhvr>
                                      <p:tavLst>
                                        <p:tav tm="0">
                                          <p:val>
                                            <p:strVal val="#ppt_y"/>
                                          </p:val>
                                        </p:tav>
                                        <p:tav tm="100000">
                                          <p:val>
                                            <p:strVal val="#ppt_y"/>
                                          </p:val>
                                        </p:tav>
                                      </p:tavLst>
                                    </p:anim>
                                  </p:childTnLst>
                                </p:cTn>
                              </p:par>
                              <p:par>
                                <p:cTn id="147" presetID="2" presetClass="entr" presetSubtype="8" fill="hold" nodeType="withEffect">
                                  <p:stCondLst>
                                    <p:cond delay="0"/>
                                  </p:stCondLst>
                                  <p:childTnLst>
                                    <p:set>
                                      <p:cBhvr>
                                        <p:cTn id="148" dur="1" fill="hold">
                                          <p:stCondLst>
                                            <p:cond delay="0"/>
                                          </p:stCondLst>
                                        </p:cTn>
                                        <p:tgtEl>
                                          <p:spTgt spid="43"/>
                                        </p:tgtEl>
                                        <p:attrNameLst>
                                          <p:attrName>style.visibility</p:attrName>
                                        </p:attrNameLst>
                                      </p:cBhvr>
                                      <p:to>
                                        <p:strVal val="visible"/>
                                      </p:to>
                                    </p:set>
                                    <p:anim calcmode="lin" valueType="num">
                                      <p:cBhvr additive="base">
                                        <p:cTn id="149" dur="500" fill="hold"/>
                                        <p:tgtEl>
                                          <p:spTgt spid="43"/>
                                        </p:tgtEl>
                                        <p:attrNameLst>
                                          <p:attrName>ppt_x</p:attrName>
                                        </p:attrNameLst>
                                      </p:cBhvr>
                                      <p:tavLst>
                                        <p:tav tm="0">
                                          <p:val>
                                            <p:strVal val="0-#ppt_w/2"/>
                                          </p:val>
                                        </p:tav>
                                        <p:tav tm="100000">
                                          <p:val>
                                            <p:strVal val="#ppt_x"/>
                                          </p:val>
                                        </p:tav>
                                      </p:tavLst>
                                    </p:anim>
                                    <p:anim calcmode="lin" valueType="num">
                                      <p:cBhvr additive="base">
                                        <p:cTn id="150" dur="500" fill="hold"/>
                                        <p:tgtEl>
                                          <p:spTgt spid="43"/>
                                        </p:tgtEl>
                                        <p:attrNameLst>
                                          <p:attrName>ppt_y</p:attrName>
                                        </p:attrNameLst>
                                      </p:cBhvr>
                                      <p:tavLst>
                                        <p:tav tm="0">
                                          <p:val>
                                            <p:strVal val="#ppt_y"/>
                                          </p:val>
                                        </p:tav>
                                        <p:tav tm="100000">
                                          <p:val>
                                            <p:strVal val="#ppt_y"/>
                                          </p:val>
                                        </p:tav>
                                      </p:tavLst>
                                    </p:anim>
                                  </p:childTnLst>
                                </p:cTn>
                              </p:par>
                              <p:par>
                                <p:cTn id="151" presetID="2" presetClass="entr" presetSubtype="8" fill="hold" grpId="0" nodeType="withEffect">
                                  <p:stCondLst>
                                    <p:cond delay="0"/>
                                  </p:stCondLst>
                                  <p:childTnLst>
                                    <p:set>
                                      <p:cBhvr>
                                        <p:cTn id="152" dur="1" fill="hold">
                                          <p:stCondLst>
                                            <p:cond delay="0"/>
                                          </p:stCondLst>
                                        </p:cTn>
                                        <p:tgtEl>
                                          <p:spTgt spid="39"/>
                                        </p:tgtEl>
                                        <p:attrNameLst>
                                          <p:attrName>style.visibility</p:attrName>
                                        </p:attrNameLst>
                                      </p:cBhvr>
                                      <p:to>
                                        <p:strVal val="visible"/>
                                      </p:to>
                                    </p:set>
                                    <p:anim calcmode="lin" valueType="num">
                                      <p:cBhvr additive="base">
                                        <p:cTn id="153" dur="500" fill="hold"/>
                                        <p:tgtEl>
                                          <p:spTgt spid="39"/>
                                        </p:tgtEl>
                                        <p:attrNameLst>
                                          <p:attrName>ppt_x</p:attrName>
                                        </p:attrNameLst>
                                      </p:cBhvr>
                                      <p:tavLst>
                                        <p:tav tm="0">
                                          <p:val>
                                            <p:strVal val="0-#ppt_w/2"/>
                                          </p:val>
                                        </p:tav>
                                        <p:tav tm="100000">
                                          <p:val>
                                            <p:strVal val="#ppt_x"/>
                                          </p:val>
                                        </p:tav>
                                      </p:tavLst>
                                    </p:anim>
                                    <p:anim calcmode="lin" valueType="num">
                                      <p:cBhvr additive="base">
                                        <p:cTn id="154"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8" fill="hold" grpId="0" nodeType="click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additive="base">
                                        <p:cTn id="159" dur="500" fill="hold"/>
                                        <p:tgtEl>
                                          <p:spTgt spid="46"/>
                                        </p:tgtEl>
                                        <p:attrNameLst>
                                          <p:attrName>ppt_x</p:attrName>
                                        </p:attrNameLst>
                                      </p:cBhvr>
                                      <p:tavLst>
                                        <p:tav tm="0">
                                          <p:val>
                                            <p:strVal val="0-#ppt_w/2"/>
                                          </p:val>
                                        </p:tav>
                                        <p:tav tm="100000">
                                          <p:val>
                                            <p:strVal val="#ppt_x"/>
                                          </p:val>
                                        </p:tav>
                                      </p:tavLst>
                                    </p:anim>
                                    <p:anim calcmode="lin" valueType="num">
                                      <p:cBhvr additive="base">
                                        <p:cTn id="160" dur="500" fill="hold"/>
                                        <p:tgtEl>
                                          <p:spTgt spid="46"/>
                                        </p:tgtEl>
                                        <p:attrNameLst>
                                          <p:attrName>ppt_y</p:attrName>
                                        </p:attrNameLst>
                                      </p:cBhvr>
                                      <p:tavLst>
                                        <p:tav tm="0">
                                          <p:val>
                                            <p:strVal val="#ppt_y"/>
                                          </p:val>
                                        </p:tav>
                                        <p:tav tm="100000">
                                          <p:val>
                                            <p:strVal val="#ppt_y"/>
                                          </p:val>
                                        </p:tav>
                                      </p:tavLst>
                                    </p:anim>
                                  </p:childTnLst>
                                </p:cTn>
                              </p:par>
                              <p:par>
                                <p:cTn id="161" presetID="2" presetClass="entr" presetSubtype="8" fill="hold" grpId="0" nodeType="withEffect">
                                  <p:stCondLst>
                                    <p:cond delay="0"/>
                                  </p:stCondLst>
                                  <p:childTnLst>
                                    <p:set>
                                      <p:cBhvr>
                                        <p:cTn id="162" dur="1" fill="hold">
                                          <p:stCondLst>
                                            <p:cond delay="0"/>
                                          </p:stCondLst>
                                        </p:cTn>
                                        <p:tgtEl>
                                          <p:spTgt spid="47"/>
                                        </p:tgtEl>
                                        <p:attrNameLst>
                                          <p:attrName>style.visibility</p:attrName>
                                        </p:attrNameLst>
                                      </p:cBhvr>
                                      <p:to>
                                        <p:strVal val="visible"/>
                                      </p:to>
                                    </p:set>
                                    <p:anim calcmode="lin" valueType="num">
                                      <p:cBhvr additive="base">
                                        <p:cTn id="163" dur="500" fill="hold"/>
                                        <p:tgtEl>
                                          <p:spTgt spid="47"/>
                                        </p:tgtEl>
                                        <p:attrNameLst>
                                          <p:attrName>ppt_x</p:attrName>
                                        </p:attrNameLst>
                                      </p:cBhvr>
                                      <p:tavLst>
                                        <p:tav tm="0">
                                          <p:val>
                                            <p:strVal val="0-#ppt_w/2"/>
                                          </p:val>
                                        </p:tav>
                                        <p:tav tm="100000">
                                          <p:val>
                                            <p:strVal val="#ppt_x"/>
                                          </p:val>
                                        </p:tav>
                                      </p:tavLst>
                                    </p:anim>
                                    <p:anim calcmode="lin" valueType="num">
                                      <p:cBhvr additive="base">
                                        <p:cTn id="164" dur="500" fill="hold"/>
                                        <p:tgtEl>
                                          <p:spTgt spid="47"/>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49"/>
                                        </p:tgtEl>
                                        <p:attrNameLst>
                                          <p:attrName>style.visibility</p:attrName>
                                        </p:attrNameLst>
                                      </p:cBhvr>
                                      <p:to>
                                        <p:strVal val="visible"/>
                                      </p:to>
                                    </p:set>
                                    <p:anim calcmode="lin" valueType="num">
                                      <p:cBhvr additive="base">
                                        <p:cTn id="167" dur="500" fill="hold"/>
                                        <p:tgtEl>
                                          <p:spTgt spid="49"/>
                                        </p:tgtEl>
                                        <p:attrNameLst>
                                          <p:attrName>ppt_x</p:attrName>
                                        </p:attrNameLst>
                                      </p:cBhvr>
                                      <p:tavLst>
                                        <p:tav tm="0">
                                          <p:val>
                                            <p:strVal val="0-#ppt_w/2"/>
                                          </p:val>
                                        </p:tav>
                                        <p:tav tm="100000">
                                          <p:val>
                                            <p:strVal val="#ppt_x"/>
                                          </p:val>
                                        </p:tav>
                                      </p:tavLst>
                                    </p:anim>
                                    <p:anim calcmode="lin" valueType="num">
                                      <p:cBhvr additive="base">
                                        <p:cTn id="168" dur="500" fill="hold"/>
                                        <p:tgtEl>
                                          <p:spTgt spid="49"/>
                                        </p:tgtEl>
                                        <p:attrNameLst>
                                          <p:attrName>ppt_y</p:attrName>
                                        </p:attrNameLst>
                                      </p:cBhvr>
                                      <p:tavLst>
                                        <p:tav tm="0">
                                          <p:val>
                                            <p:strVal val="#ppt_y"/>
                                          </p:val>
                                        </p:tav>
                                        <p:tav tm="100000">
                                          <p:val>
                                            <p:strVal val="#ppt_y"/>
                                          </p:val>
                                        </p:tav>
                                      </p:tavLst>
                                    </p:anim>
                                  </p:childTnLst>
                                </p:cTn>
                              </p:par>
                              <p:par>
                                <p:cTn id="169" presetID="2" presetClass="entr" presetSubtype="8" fill="hold" grpId="0" nodeType="withEffect">
                                  <p:stCondLst>
                                    <p:cond delay="0"/>
                                  </p:stCondLst>
                                  <p:childTnLst>
                                    <p:set>
                                      <p:cBhvr>
                                        <p:cTn id="170" dur="1" fill="hold">
                                          <p:stCondLst>
                                            <p:cond delay="0"/>
                                          </p:stCondLst>
                                        </p:cTn>
                                        <p:tgtEl>
                                          <p:spTgt spid="50"/>
                                        </p:tgtEl>
                                        <p:attrNameLst>
                                          <p:attrName>style.visibility</p:attrName>
                                        </p:attrNameLst>
                                      </p:cBhvr>
                                      <p:to>
                                        <p:strVal val="visible"/>
                                      </p:to>
                                    </p:set>
                                    <p:anim calcmode="lin" valueType="num">
                                      <p:cBhvr additive="base">
                                        <p:cTn id="171" dur="500" fill="hold"/>
                                        <p:tgtEl>
                                          <p:spTgt spid="50"/>
                                        </p:tgtEl>
                                        <p:attrNameLst>
                                          <p:attrName>ppt_x</p:attrName>
                                        </p:attrNameLst>
                                      </p:cBhvr>
                                      <p:tavLst>
                                        <p:tav tm="0">
                                          <p:val>
                                            <p:strVal val="0-#ppt_w/2"/>
                                          </p:val>
                                        </p:tav>
                                        <p:tav tm="100000">
                                          <p:val>
                                            <p:strVal val="#ppt_x"/>
                                          </p:val>
                                        </p:tav>
                                      </p:tavLst>
                                    </p:anim>
                                    <p:anim calcmode="lin" valueType="num">
                                      <p:cBhvr additive="base">
                                        <p:cTn id="172" dur="500" fill="hold"/>
                                        <p:tgtEl>
                                          <p:spTgt spid="50"/>
                                        </p:tgtEl>
                                        <p:attrNameLst>
                                          <p:attrName>ppt_y</p:attrName>
                                        </p:attrNameLst>
                                      </p:cBhvr>
                                      <p:tavLst>
                                        <p:tav tm="0">
                                          <p:val>
                                            <p:strVal val="#ppt_y"/>
                                          </p:val>
                                        </p:tav>
                                        <p:tav tm="100000">
                                          <p:val>
                                            <p:strVal val="#ppt_y"/>
                                          </p:val>
                                        </p:tav>
                                      </p:tavLst>
                                    </p:anim>
                                  </p:childTnLst>
                                </p:cTn>
                              </p:par>
                              <p:par>
                                <p:cTn id="173" presetID="2" presetClass="entr" presetSubtype="8" fill="hold" grpId="0" nodeType="withEffect">
                                  <p:stCondLst>
                                    <p:cond delay="0"/>
                                  </p:stCondLst>
                                  <p:childTnLst>
                                    <p:set>
                                      <p:cBhvr>
                                        <p:cTn id="174" dur="1" fill="hold">
                                          <p:stCondLst>
                                            <p:cond delay="0"/>
                                          </p:stCondLst>
                                        </p:cTn>
                                        <p:tgtEl>
                                          <p:spTgt spid="51"/>
                                        </p:tgtEl>
                                        <p:attrNameLst>
                                          <p:attrName>style.visibility</p:attrName>
                                        </p:attrNameLst>
                                      </p:cBhvr>
                                      <p:to>
                                        <p:strVal val="visible"/>
                                      </p:to>
                                    </p:set>
                                    <p:anim calcmode="lin" valueType="num">
                                      <p:cBhvr additive="base">
                                        <p:cTn id="175" dur="500" fill="hold"/>
                                        <p:tgtEl>
                                          <p:spTgt spid="51"/>
                                        </p:tgtEl>
                                        <p:attrNameLst>
                                          <p:attrName>ppt_x</p:attrName>
                                        </p:attrNameLst>
                                      </p:cBhvr>
                                      <p:tavLst>
                                        <p:tav tm="0">
                                          <p:val>
                                            <p:strVal val="0-#ppt_w/2"/>
                                          </p:val>
                                        </p:tav>
                                        <p:tav tm="100000">
                                          <p:val>
                                            <p:strVal val="#ppt_x"/>
                                          </p:val>
                                        </p:tav>
                                      </p:tavLst>
                                    </p:anim>
                                    <p:anim calcmode="lin" valueType="num">
                                      <p:cBhvr additive="base">
                                        <p:cTn id="176" dur="500" fill="hold"/>
                                        <p:tgtEl>
                                          <p:spTgt spid="51"/>
                                        </p:tgtEl>
                                        <p:attrNameLst>
                                          <p:attrName>ppt_y</p:attrName>
                                        </p:attrNameLst>
                                      </p:cBhvr>
                                      <p:tavLst>
                                        <p:tav tm="0">
                                          <p:val>
                                            <p:strVal val="#ppt_y"/>
                                          </p:val>
                                        </p:tav>
                                        <p:tav tm="100000">
                                          <p:val>
                                            <p:strVal val="#ppt_y"/>
                                          </p:val>
                                        </p:tav>
                                      </p:tavLst>
                                    </p:anim>
                                  </p:childTnLst>
                                </p:cTn>
                              </p:par>
                              <p:par>
                                <p:cTn id="177" presetID="2" presetClass="entr" presetSubtype="8" fill="hold" grpId="0" nodeType="withEffect">
                                  <p:stCondLst>
                                    <p:cond delay="0"/>
                                  </p:stCondLst>
                                  <p:childTnLst>
                                    <p:set>
                                      <p:cBhvr>
                                        <p:cTn id="178" dur="1" fill="hold">
                                          <p:stCondLst>
                                            <p:cond delay="0"/>
                                          </p:stCondLst>
                                        </p:cTn>
                                        <p:tgtEl>
                                          <p:spTgt spid="48"/>
                                        </p:tgtEl>
                                        <p:attrNameLst>
                                          <p:attrName>style.visibility</p:attrName>
                                        </p:attrNameLst>
                                      </p:cBhvr>
                                      <p:to>
                                        <p:strVal val="visible"/>
                                      </p:to>
                                    </p:set>
                                    <p:anim calcmode="lin" valueType="num">
                                      <p:cBhvr additive="base">
                                        <p:cTn id="179" dur="500" fill="hold"/>
                                        <p:tgtEl>
                                          <p:spTgt spid="48"/>
                                        </p:tgtEl>
                                        <p:attrNameLst>
                                          <p:attrName>ppt_x</p:attrName>
                                        </p:attrNameLst>
                                      </p:cBhvr>
                                      <p:tavLst>
                                        <p:tav tm="0">
                                          <p:val>
                                            <p:strVal val="0-#ppt_w/2"/>
                                          </p:val>
                                        </p:tav>
                                        <p:tav tm="100000">
                                          <p:val>
                                            <p:strVal val="#ppt_x"/>
                                          </p:val>
                                        </p:tav>
                                      </p:tavLst>
                                    </p:anim>
                                    <p:anim calcmode="lin" valueType="num">
                                      <p:cBhvr additive="base">
                                        <p:cTn id="180" dur="500" fill="hold"/>
                                        <p:tgtEl>
                                          <p:spTgt spid="48"/>
                                        </p:tgtEl>
                                        <p:attrNameLst>
                                          <p:attrName>ppt_y</p:attrName>
                                        </p:attrNameLst>
                                      </p:cBhvr>
                                      <p:tavLst>
                                        <p:tav tm="0">
                                          <p:val>
                                            <p:strVal val="#ppt_y"/>
                                          </p:val>
                                        </p:tav>
                                        <p:tav tm="100000">
                                          <p:val>
                                            <p:strVal val="#ppt_y"/>
                                          </p:val>
                                        </p:tav>
                                      </p:tavLst>
                                    </p:anim>
                                  </p:childTnLst>
                                </p:cTn>
                              </p:par>
                              <p:par>
                                <p:cTn id="181" presetID="2" presetClass="entr" presetSubtype="8" fill="hold" nodeType="withEffect">
                                  <p:stCondLst>
                                    <p:cond delay="0"/>
                                  </p:stCondLst>
                                  <p:childTnLst>
                                    <p:set>
                                      <p:cBhvr>
                                        <p:cTn id="182" dur="1" fill="hold">
                                          <p:stCondLst>
                                            <p:cond delay="0"/>
                                          </p:stCondLst>
                                        </p:cTn>
                                        <p:tgtEl>
                                          <p:spTgt spid="52"/>
                                        </p:tgtEl>
                                        <p:attrNameLst>
                                          <p:attrName>style.visibility</p:attrName>
                                        </p:attrNameLst>
                                      </p:cBhvr>
                                      <p:to>
                                        <p:strVal val="visible"/>
                                      </p:to>
                                    </p:set>
                                    <p:anim calcmode="lin" valueType="num">
                                      <p:cBhvr additive="base">
                                        <p:cTn id="183" dur="500" fill="hold"/>
                                        <p:tgtEl>
                                          <p:spTgt spid="52"/>
                                        </p:tgtEl>
                                        <p:attrNameLst>
                                          <p:attrName>ppt_x</p:attrName>
                                        </p:attrNameLst>
                                      </p:cBhvr>
                                      <p:tavLst>
                                        <p:tav tm="0">
                                          <p:val>
                                            <p:strVal val="0-#ppt_w/2"/>
                                          </p:val>
                                        </p:tav>
                                        <p:tav tm="100000">
                                          <p:val>
                                            <p:strVal val="#ppt_x"/>
                                          </p:val>
                                        </p:tav>
                                      </p:tavLst>
                                    </p:anim>
                                    <p:anim calcmode="lin" valueType="num">
                                      <p:cBhvr additive="base">
                                        <p:cTn id="184" dur="500" fill="hold"/>
                                        <p:tgtEl>
                                          <p:spTgt spid="52"/>
                                        </p:tgtEl>
                                        <p:attrNameLst>
                                          <p:attrName>ppt_y</p:attrName>
                                        </p:attrNameLst>
                                      </p:cBhvr>
                                      <p:tavLst>
                                        <p:tav tm="0">
                                          <p:val>
                                            <p:strVal val="#ppt_y"/>
                                          </p:val>
                                        </p:tav>
                                        <p:tav tm="100000">
                                          <p:val>
                                            <p:strVal val="#ppt_y"/>
                                          </p:val>
                                        </p:tav>
                                      </p:tavLst>
                                    </p:anim>
                                  </p:childTnLst>
                                </p:cTn>
                              </p:par>
                              <p:par>
                                <p:cTn id="185" presetID="2" presetClass="entr" presetSubtype="8" fill="hold" grpId="0" nodeType="withEffect">
                                  <p:stCondLst>
                                    <p:cond delay="0"/>
                                  </p:stCondLst>
                                  <p:childTnLst>
                                    <p:set>
                                      <p:cBhvr>
                                        <p:cTn id="186" dur="1" fill="hold">
                                          <p:stCondLst>
                                            <p:cond delay="0"/>
                                          </p:stCondLst>
                                        </p:cTn>
                                        <p:tgtEl>
                                          <p:spTgt spid="55"/>
                                        </p:tgtEl>
                                        <p:attrNameLst>
                                          <p:attrName>style.visibility</p:attrName>
                                        </p:attrNameLst>
                                      </p:cBhvr>
                                      <p:to>
                                        <p:strVal val="visible"/>
                                      </p:to>
                                    </p:set>
                                    <p:anim calcmode="lin" valueType="num">
                                      <p:cBhvr additive="base">
                                        <p:cTn id="187" dur="500" fill="hold"/>
                                        <p:tgtEl>
                                          <p:spTgt spid="55"/>
                                        </p:tgtEl>
                                        <p:attrNameLst>
                                          <p:attrName>ppt_x</p:attrName>
                                        </p:attrNameLst>
                                      </p:cBhvr>
                                      <p:tavLst>
                                        <p:tav tm="0">
                                          <p:val>
                                            <p:strVal val="0-#ppt_w/2"/>
                                          </p:val>
                                        </p:tav>
                                        <p:tav tm="100000">
                                          <p:val>
                                            <p:strVal val="#ppt_x"/>
                                          </p:val>
                                        </p:tav>
                                      </p:tavLst>
                                    </p:anim>
                                    <p:anim calcmode="lin" valueType="num">
                                      <p:cBhvr additive="base">
                                        <p:cTn id="188"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8" fill="hold" grpId="0" nodeType="clickEffect">
                                  <p:stCondLst>
                                    <p:cond delay="0"/>
                                  </p:stCondLst>
                                  <p:childTnLst>
                                    <p:set>
                                      <p:cBhvr>
                                        <p:cTn id="192" dur="1" fill="hold">
                                          <p:stCondLst>
                                            <p:cond delay="0"/>
                                          </p:stCondLst>
                                        </p:cTn>
                                        <p:tgtEl>
                                          <p:spTgt spid="56"/>
                                        </p:tgtEl>
                                        <p:attrNameLst>
                                          <p:attrName>style.visibility</p:attrName>
                                        </p:attrNameLst>
                                      </p:cBhvr>
                                      <p:to>
                                        <p:strVal val="visible"/>
                                      </p:to>
                                    </p:set>
                                    <p:anim calcmode="lin" valueType="num">
                                      <p:cBhvr additive="base">
                                        <p:cTn id="193" dur="500" fill="hold"/>
                                        <p:tgtEl>
                                          <p:spTgt spid="56"/>
                                        </p:tgtEl>
                                        <p:attrNameLst>
                                          <p:attrName>ppt_x</p:attrName>
                                        </p:attrNameLst>
                                      </p:cBhvr>
                                      <p:tavLst>
                                        <p:tav tm="0">
                                          <p:val>
                                            <p:strVal val="0-#ppt_w/2"/>
                                          </p:val>
                                        </p:tav>
                                        <p:tav tm="100000">
                                          <p:val>
                                            <p:strVal val="#ppt_x"/>
                                          </p:val>
                                        </p:tav>
                                      </p:tavLst>
                                    </p:anim>
                                    <p:anim calcmode="lin" valueType="num">
                                      <p:cBhvr additive="base">
                                        <p:cTn id="194" dur="500" fill="hold"/>
                                        <p:tgtEl>
                                          <p:spTgt spid="56"/>
                                        </p:tgtEl>
                                        <p:attrNameLst>
                                          <p:attrName>ppt_y</p:attrName>
                                        </p:attrNameLst>
                                      </p:cBhvr>
                                      <p:tavLst>
                                        <p:tav tm="0">
                                          <p:val>
                                            <p:strVal val="#ppt_y"/>
                                          </p:val>
                                        </p:tav>
                                        <p:tav tm="100000">
                                          <p:val>
                                            <p:strVal val="#ppt_y"/>
                                          </p:val>
                                        </p:tav>
                                      </p:tavLst>
                                    </p:anim>
                                  </p:childTnLst>
                                </p:cTn>
                              </p:par>
                              <p:par>
                                <p:cTn id="195" presetID="2" presetClass="entr" presetSubtype="8" fill="hold" grpId="0" nodeType="withEffect">
                                  <p:stCondLst>
                                    <p:cond delay="0"/>
                                  </p:stCondLst>
                                  <p:childTnLst>
                                    <p:set>
                                      <p:cBhvr>
                                        <p:cTn id="196" dur="1" fill="hold">
                                          <p:stCondLst>
                                            <p:cond delay="0"/>
                                          </p:stCondLst>
                                        </p:cTn>
                                        <p:tgtEl>
                                          <p:spTgt spid="57"/>
                                        </p:tgtEl>
                                        <p:attrNameLst>
                                          <p:attrName>style.visibility</p:attrName>
                                        </p:attrNameLst>
                                      </p:cBhvr>
                                      <p:to>
                                        <p:strVal val="visible"/>
                                      </p:to>
                                    </p:set>
                                    <p:anim calcmode="lin" valueType="num">
                                      <p:cBhvr additive="base">
                                        <p:cTn id="197" dur="500" fill="hold"/>
                                        <p:tgtEl>
                                          <p:spTgt spid="57"/>
                                        </p:tgtEl>
                                        <p:attrNameLst>
                                          <p:attrName>ppt_x</p:attrName>
                                        </p:attrNameLst>
                                      </p:cBhvr>
                                      <p:tavLst>
                                        <p:tav tm="0">
                                          <p:val>
                                            <p:strVal val="0-#ppt_w/2"/>
                                          </p:val>
                                        </p:tav>
                                        <p:tav tm="100000">
                                          <p:val>
                                            <p:strVal val="#ppt_x"/>
                                          </p:val>
                                        </p:tav>
                                      </p:tavLst>
                                    </p:anim>
                                    <p:anim calcmode="lin" valueType="num">
                                      <p:cBhvr additive="base">
                                        <p:cTn id="198" dur="500" fill="hold"/>
                                        <p:tgtEl>
                                          <p:spTgt spid="57"/>
                                        </p:tgtEl>
                                        <p:attrNameLst>
                                          <p:attrName>ppt_y</p:attrName>
                                        </p:attrNameLst>
                                      </p:cBhvr>
                                      <p:tavLst>
                                        <p:tav tm="0">
                                          <p:val>
                                            <p:strVal val="#ppt_y"/>
                                          </p:val>
                                        </p:tav>
                                        <p:tav tm="100000">
                                          <p:val>
                                            <p:strVal val="#ppt_y"/>
                                          </p:val>
                                        </p:tav>
                                      </p:tavLst>
                                    </p:anim>
                                  </p:childTnLst>
                                </p:cTn>
                              </p:par>
                              <p:par>
                                <p:cTn id="199" presetID="2" presetClass="entr" presetSubtype="8" fill="hold" grpId="0" nodeType="withEffect">
                                  <p:stCondLst>
                                    <p:cond delay="0"/>
                                  </p:stCondLst>
                                  <p:childTnLst>
                                    <p:set>
                                      <p:cBhvr>
                                        <p:cTn id="200" dur="1" fill="hold">
                                          <p:stCondLst>
                                            <p:cond delay="0"/>
                                          </p:stCondLst>
                                        </p:cTn>
                                        <p:tgtEl>
                                          <p:spTgt spid="59"/>
                                        </p:tgtEl>
                                        <p:attrNameLst>
                                          <p:attrName>style.visibility</p:attrName>
                                        </p:attrNameLst>
                                      </p:cBhvr>
                                      <p:to>
                                        <p:strVal val="visible"/>
                                      </p:to>
                                    </p:set>
                                    <p:anim calcmode="lin" valueType="num">
                                      <p:cBhvr additive="base">
                                        <p:cTn id="201" dur="500" fill="hold"/>
                                        <p:tgtEl>
                                          <p:spTgt spid="59"/>
                                        </p:tgtEl>
                                        <p:attrNameLst>
                                          <p:attrName>ppt_x</p:attrName>
                                        </p:attrNameLst>
                                      </p:cBhvr>
                                      <p:tavLst>
                                        <p:tav tm="0">
                                          <p:val>
                                            <p:strVal val="0-#ppt_w/2"/>
                                          </p:val>
                                        </p:tav>
                                        <p:tav tm="100000">
                                          <p:val>
                                            <p:strVal val="#ppt_x"/>
                                          </p:val>
                                        </p:tav>
                                      </p:tavLst>
                                    </p:anim>
                                    <p:anim calcmode="lin" valueType="num">
                                      <p:cBhvr additive="base">
                                        <p:cTn id="202" dur="500" fill="hold"/>
                                        <p:tgtEl>
                                          <p:spTgt spid="59"/>
                                        </p:tgtEl>
                                        <p:attrNameLst>
                                          <p:attrName>ppt_y</p:attrName>
                                        </p:attrNameLst>
                                      </p:cBhvr>
                                      <p:tavLst>
                                        <p:tav tm="0">
                                          <p:val>
                                            <p:strVal val="#ppt_y"/>
                                          </p:val>
                                        </p:tav>
                                        <p:tav tm="100000">
                                          <p:val>
                                            <p:strVal val="#ppt_y"/>
                                          </p:val>
                                        </p:tav>
                                      </p:tavLst>
                                    </p:anim>
                                  </p:childTnLst>
                                </p:cTn>
                              </p:par>
                              <p:par>
                                <p:cTn id="203" presetID="2" presetClass="entr" presetSubtype="8" fill="hold" grpId="0" nodeType="withEffect">
                                  <p:stCondLst>
                                    <p:cond delay="0"/>
                                  </p:stCondLst>
                                  <p:childTnLst>
                                    <p:set>
                                      <p:cBhvr>
                                        <p:cTn id="204" dur="1" fill="hold">
                                          <p:stCondLst>
                                            <p:cond delay="0"/>
                                          </p:stCondLst>
                                        </p:cTn>
                                        <p:tgtEl>
                                          <p:spTgt spid="60"/>
                                        </p:tgtEl>
                                        <p:attrNameLst>
                                          <p:attrName>style.visibility</p:attrName>
                                        </p:attrNameLst>
                                      </p:cBhvr>
                                      <p:to>
                                        <p:strVal val="visible"/>
                                      </p:to>
                                    </p:set>
                                    <p:anim calcmode="lin" valueType="num">
                                      <p:cBhvr additive="base">
                                        <p:cTn id="205" dur="500" fill="hold"/>
                                        <p:tgtEl>
                                          <p:spTgt spid="60"/>
                                        </p:tgtEl>
                                        <p:attrNameLst>
                                          <p:attrName>ppt_x</p:attrName>
                                        </p:attrNameLst>
                                      </p:cBhvr>
                                      <p:tavLst>
                                        <p:tav tm="0">
                                          <p:val>
                                            <p:strVal val="0-#ppt_w/2"/>
                                          </p:val>
                                        </p:tav>
                                        <p:tav tm="100000">
                                          <p:val>
                                            <p:strVal val="#ppt_x"/>
                                          </p:val>
                                        </p:tav>
                                      </p:tavLst>
                                    </p:anim>
                                    <p:anim calcmode="lin" valueType="num">
                                      <p:cBhvr additive="base">
                                        <p:cTn id="206" dur="500" fill="hold"/>
                                        <p:tgtEl>
                                          <p:spTgt spid="60"/>
                                        </p:tgtEl>
                                        <p:attrNameLst>
                                          <p:attrName>ppt_y</p:attrName>
                                        </p:attrNameLst>
                                      </p:cBhvr>
                                      <p:tavLst>
                                        <p:tav tm="0">
                                          <p:val>
                                            <p:strVal val="#ppt_y"/>
                                          </p:val>
                                        </p:tav>
                                        <p:tav tm="100000">
                                          <p:val>
                                            <p:strVal val="#ppt_y"/>
                                          </p:val>
                                        </p:tav>
                                      </p:tavLst>
                                    </p:anim>
                                  </p:childTnLst>
                                </p:cTn>
                              </p:par>
                              <p:par>
                                <p:cTn id="207" presetID="2" presetClass="entr" presetSubtype="8" fill="hold" grpId="0" nodeType="withEffect">
                                  <p:stCondLst>
                                    <p:cond delay="0"/>
                                  </p:stCondLst>
                                  <p:childTnLst>
                                    <p:set>
                                      <p:cBhvr>
                                        <p:cTn id="208" dur="1" fill="hold">
                                          <p:stCondLst>
                                            <p:cond delay="0"/>
                                          </p:stCondLst>
                                        </p:cTn>
                                        <p:tgtEl>
                                          <p:spTgt spid="61"/>
                                        </p:tgtEl>
                                        <p:attrNameLst>
                                          <p:attrName>style.visibility</p:attrName>
                                        </p:attrNameLst>
                                      </p:cBhvr>
                                      <p:to>
                                        <p:strVal val="visible"/>
                                      </p:to>
                                    </p:set>
                                    <p:anim calcmode="lin" valueType="num">
                                      <p:cBhvr additive="base">
                                        <p:cTn id="209" dur="500" fill="hold"/>
                                        <p:tgtEl>
                                          <p:spTgt spid="61"/>
                                        </p:tgtEl>
                                        <p:attrNameLst>
                                          <p:attrName>ppt_x</p:attrName>
                                        </p:attrNameLst>
                                      </p:cBhvr>
                                      <p:tavLst>
                                        <p:tav tm="0">
                                          <p:val>
                                            <p:strVal val="0-#ppt_w/2"/>
                                          </p:val>
                                        </p:tav>
                                        <p:tav tm="100000">
                                          <p:val>
                                            <p:strVal val="#ppt_x"/>
                                          </p:val>
                                        </p:tav>
                                      </p:tavLst>
                                    </p:anim>
                                    <p:anim calcmode="lin" valueType="num">
                                      <p:cBhvr additive="base">
                                        <p:cTn id="210" dur="500" fill="hold"/>
                                        <p:tgtEl>
                                          <p:spTgt spid="61"/>
                                        </p:tgtEl>
                                        <p:attrNameLst>
                                          <p:attrName>ppt_y</p:attrName>
                                        </p:attrNameLst>
                                      </p:cBhvr>
                                      <p:tavLst>
                                        <p:tav tm="0">
                                          <p:val>
                                            <p:strVal val="#ppt_y"/>
                                          </p:val>
                                        </p:tav>
                                        <p:tav tm="100000">
                                          <p:val>
                                            <p:strVal val="#ppt_y"/>
                                          </p:val>
                                        </p:tav>
                                      </p:tavLst>
                                    </p:anim>
                                  </p:childTnLst>
                                </p:cTn>
                              </p:par>
                              <p:par>
                                <p:cTn id="211" presetID="2" presetClass="entr" presetSubtype="8" fill="hold" grpId="0" nodeType="withEffect">
                                  <p:stCondLst>
                                    <p:cond delay="0"/>
                                  </p:stCondLst>
                                  <p:childTnLst>
                                    <p:set>
                                      <p:cBhvr>
                                        <p:cTn id="212" dur="1" fill="hold">
                                          <p:stCondLst>
                                            <p:cond delay="0"/>
                                          </p:stCondLst>
                                        </p:cTn>
                                        <p:tgtEl>
                                          <p:spTgt spid="58"/>
                                        </p:tgtEl>
                                        <p:attrNameLst>
                                          <p:attrName>style.visibility</p:attrName>
                                        </p:attrNameLst>
                                      </p:cBhvr>
                                      <p:to>
                                        <p:strVal val="visible"/>
                                      </p:to>
                                    </p:set>
                                    <p:anim calcmode="lin" valueType="num">
                                      <p:cBhvr additive="base">
                                        <p:cTn id="213" dur="500" fill="hold"/>
                                        <p:tgtEl>
                                          <p:spTgt spid="58"/>
                                        </p:tgtEl>
                                        <p:attrNameLst>
                                          <p:attrName>ppt_x</p:attrName>
                                        </p:attrNameLst>
                                      </p:cBhvr>
                                      <p:tavLst>
                                        <p:tav tm="0">
                                          <p:val>
                                            <p:strVal val="0-#ppt_w/2"/>
                                          </p:val>
                                        </p:tav>
                                        <p:tav tm="100000">
                                          <p:val>
                                            <p:strVal val="#ppt_x"/>
                                          </p:val>
                                        </p:tav>
                                      </p:tavLst>
                                    </p:anim>
                                    <p:anim calcmode="lin" valueType="num">
                                      <p:cBhvr additive="base">
                                        <p:cTn id="214" dur="500" fill="hold"/>
                                        <p:tgtEl>
                                          <p:spTgt spid="58"/>
                                        </p:tgtEl>
                                        <p:attrNameLst>
                                          <p:attrName>ppt_y</p:attrName>
                                        </p:attrNameLst>
                                      </p:cBhvr>
                                      <p:tavLst>
                                        <p:tav tm="0">
                                          <p:val>
                                            <p:strVal val="#ppt_y"/>
                                          </p:val>
                                        </p:tav>
                                        <p:tav tm="100000">
                                          <p:val>
                                            <p:strVal val="#ppt_y"/>
                                          </p:val>
                                        </p:tav>
                                      </p:tavLst>
                                    </p:anim>
                                  </p:childTnLst>
                                </p:cTn>
                              </p:par>
                              <p:par>
                                <p:cTn id="215" presetID="2" presetClass="entr" presetSubtype="8" fill="hold" nodeType="withEffect">
                                  <p:stCondLst>
                                    <p:cond delay="0"/>
                                  </p:stCondLst>
                                  <p:childTnLst>
                                    <p:set>
                                      <p:cBhvr>
                                        <p:cTn id="216" dur="1" fill="hold">
                                          <p:stCondLst>
                                            <p:cond delay="0"/>
                                          </p:stCondLst>
                                        </p:cTn>
                                        <p:tgtEl>
                                          <p:spTgt spid="62"/>
                                        </p:tgtEl>
                                        <p:attrNameLst>
                                          <p:attrName>style.visibility</p:attrName>
                                        </p:attrNameLst>
                                      </p:cBhvr>
                                      <p:to>
                                        <p:strVal val="visible"/>
                                      </p:to>
                                    </p:set>
                                    <p:anim calcmode="lin" valueType="num">
                                      <p:cBhvr additive="base">
                                        <p:cTn id="217" dur="500" fill="hold"/>
                                        <p:tgtEl>
                                          <p:spTgt spid="62"/>
                                        </p:tgtEl>
                                        <p:attrNameLst>
                                          <p:attrName>ppt_x</p:attrName>
                                        </p:attrNameLst>
                                      </p:cBhvr>
                                      <p:tavLst>
                                        <p:tav tm="0">
                                          <p:val>
                                            <p:strVal val="0-#ppt_w/2"/>
                                          </p:val>
                                        </p:tav>
                                        <p:tav tm="100000">
                                          <p:val>
                                            <p:strVal val="#ppt_x"/>
                                          </p:val>
                                        </p:tav>
                                      </p:tavLst>
                                    </p:anim>
                                    <p:anim calcmode="lin" valueType="num">
                                      <p:cBhvr additive="base">
                                        <p:cTn id="218" dur="500" fill="hold"/>
                                        <p:tgtEl>
                                          <p:spTgt spid="62"/>
                                        </p:tgtEl>
                                        <p:attrNameLst>
                                          <p:attrName>ppt_y</p:attrName>
                                        </p:attrNameLst>
                                      </p:cBhvr>
                                      <p:tavLst>
                                        <p:tav tm="0">
                                          <p:val>
                                            <p:strVal val="#ppt_y"/>
                                          </p:val>
                                        </p:tav>
                                        <p:tav tm="100000">
                                          <p:val>
                                            <p:strVal val="#ppt_y"/>
                                          </p:val>
                                        </p:tav>
                                      </p:tavLst>
                                    </p:anim>
                                  </p:childTnLst>
                                </p:cTn>
                              </p:par>
                              <p:par>
                                <p:cTn id="219" presetID="2" presetClass="entr" presetSubtype="8" fill="hold" grpId="0" nodeType="withEffect">
                                  <p:stCondLst>
                                    <p:cond delay="0"/>
                                  </p:stCondLst>
                                  <p:childTnLst>
                                    <p:set>
                                      <p:cBhvr>
                                        <p:cTn id="220" dur="1" fill="hold">
                                          <p:stCondLst>
                                            <p:cond delay="0"/>
                                          </p:stCondLst>
                                        </p:cTn>
                                        <p:tgtEl>
                                          <p:spTgt spid="65"/>
                                        </p:tgtEl>
                                        <p:attrNameLst>
                                          <p:attrName>style.visibility</p:attrName>
                                        </p:attrNameLst>
                                      </p:cBhvr>
                                      <p:to>
                                        <p:strVal val="visible"/>
                                      </p:to>
                                    </p:set>
                                    <p:anim calcmode="lin" valueType="num">
                                      <p:cBhvr additive="base">
                                        <p:cTn id="221" dur="500" fill="hold"/>
                                        <p:tgtEl>
                                          <p:spTgt spid="65"/>
                                        </p:tgtEl>
                                        <p:attrNameLst>
                                          <p:attrName>ppt_x</p:attrName>
                                        </p:attrNameLst>
                                      </p:cBhvr>
                                      <p:tavLst>
                                        <p:tav tm="0">
                                          <p:val>
                                            <p:strVal val="0-#ppt_w/2"/>
                                          </p:val>
                                        </p:tav>
                                        <p:tav tm="100000">
                                          <p:val>
                                            <p:strVal val="#ppt_x"/>
                                          </p:val>
                                        </p:tav>
                                      </p:tavLst>
                                    </p:anim>
                                    <p:anim calcmode="lin" valueType="num">
                                      <p:cBhvr additive="base">
                                        <p:cTn id="222"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2" presetClass="entr" presetSubtype="8" fill="hold" grpId="0" nodeType="click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500" fill="hold"/>
                                        <p:tgtEl>
                                          <p:spTgt spid="66"/>
                                        </p:tgtEl>
                                        <p:attrNameLst>
                                          <p:attrName>ppt_x</p:attrName>
                                        </p:attrNameLst>
                                      </p:cBhvr>
                                      <p:tavLst>
                                        <p:tav tm="0">
                                          <p:val>
                                            <p:strVal val="0-#ppt_w/2"/>
                                          </p:val>
                                        </p:tav>
                                        <p:tav tm="100000">
                                          <p:val>
                                            <p:strVal val="#ppt_x"/>
                                          </p:val>
                                        </p:tav>
                                      </p:tavLst>
                                    </p:anim>
                                    <p:anim calcmode="lin" valueType="num">
                                      <p:cBhvr additive="base">
                                        <p:cTn id="228" dur="500" fill="hold"/>
                                        <p:tgtEl>
                                          <p:spTgt spid="66"/>
                                        </p:tgtEl>
                                        <p:attrNameLst>
                                          <p:attrName>ppt_y</p:attrName>
                                        </p:attrNameLst>
                                      </p:cBhvr>
                                      <p:tavLst>
                                        <p:tav tm="0">
                                          <p:val>
                                            <p:strVal val="#ppt_y"/>
                                          </p:val>
                                        </p:tav>
                                        <p:tav tm="100000">
                                          <p:val>
                                            <p:strVal val="#ppt_y"/>
                                          </p:val>
                                        </p:tav>
                                      </p:tavLst>
                                    </p:anim>
                                  </p:childTnLst>
                                </p:cTn>
                              </p:par>
                              <p:par>
                                <p:cTn id="229" presetID="2" presetClass="entr" presetSubtype="8"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500" fill="hold"/>
                                        <p:tgtEl>
                                          <p:spTgt spid="67"/>
                                        </p:tgtEl>
                                        <p:attrNameLst>
                                          <p:attrName>ppt_x</p:attrName>
                                        </p:attrNameLst>
                                      </p:cBhvr>
                                      <p:tavLst>
                                        <p:tav tm="0">
                                          <p:val>
                                            <p:strVal val="0-#ppt_w/2"/>
                                          </p:val>
                                        </p:tav>
                                        <p:tav tm="100000">
                                          <p:val>
                                            <p:strVal val="#ppt_x"/>
                                          </p:val>
                                        </p:tav>
                                      </p:tavLst>
                                    </p:anim>
                                    <p:anim calcmode="lin" valueType="num">
                                      <p:cBhvr additive="base">
                                        <p:cTn id="232" dur="500" fill="hold"/>
                                        <p:tgtEl>
                                          <p:spTgt spid="67"/>
                                        </p:tgtEl>
                                        <p:attrNameLst>
                                          <p:attrName>ppt_y</p:attrName>
                                        </p:attrNameLst>
                                      </p:cBhvr>
                                      <p:tavLst>
                                        <p:tav tm="0">
                                          <p:val>
                                            <p:strVal val="#ppt_y"/>
                                          </p:val>
                                        </p:tav>
                                        <p:tav tm="100000">
                                          <p:val>
                                            <p:strVal val="#ppt_y"/>
                                          </p:val>
                                        </p:tav>
                                      </p:tavLst>
                                    </p:anim>
                                  </p:childTnLst>
                                </p:cTn>
                              </p:par>
                              <p:par>
                                <p:cTn id="233" presetID="2" presetClass="entr" presetSubtype="8" fill="hold" grpId="0" nodeType="withEffect">
                                  <p:stCondLst>
                                    <p:cond delay="0"/>
                                  </p:stCondLst>
                                  <p:childTnLst>
                                    <p:set>
                                      <p:cBhvr>
                                        <p:cTn id="234" dur="1" fill="hold">
                                          <p:stCondLst>
                                            <p:cond delay="0"/>
                                          </p:stCondLst>
                                        </p:cTn>
                                        <p:tgtEl>
                                          <p:spTgt spid="69"/>
                                        </p:tgtEl>
                                        <p:attrNameLst>
                                          <p:attrName>style.visibility</p:attrName>
                                        </p:attrNameLst>
                                      </p:cBhvr>
                                      <p:to>
                                        <p:strVal val="visible"/>
                                      </p:to>
                                    </p:set>
                                    <p:anim calcmode="lin" valueType="num">
                                      <p:cBhvr additive="base">
                                        <p:cTn id="235" dur="500" fill="hold"/>
                                        <p:tgtEl>
                                          <p:spTgt spid="69"/>
                                        </p:tgtEl>
                                        <p:attrNameLst>
                                          <p:attrName>ppt_x</p:attrName>
                                        </p:attrNameLst>
                                      </p:cBhvr>
                                      <p:tavLst>
                                        <p:tav tm="0">
                                          <p:val>
                                            <p:strVal val="0-#ppt_w/2"/>
                                          </p:val>
                                        </p:tav>
                                        <p:tav tm="100000">
                                          <p:val>
                                            <p:strVal val="#ppt_x"/>
                                          </p:val>
                                        </p:tav>
                                      </p:tavLst>
                                    </p:anim>
                                    <p:anim calcmode="lin" valueType="num">
                                      <p:cBhvr additive="base">
                                        <p:cTn id="236" dur="500" fill="hold"/>
                                        <p:tgtEl>
                                          <p:spTgt spid="69"/>
                                        </p:tgtEl>
                                        <p:attrNameLst>
                                          <p:attrName>ppt_y</p:attrName>
                                        </p:attrNameLst>
                                      </p:cBhvr>
                                      <p:tavLst>
                                        <p:tav tm="0">
                                          <p:val>
                                            <p:strVal val="#ppt_y"/>
                                          </p:val>
                                        </p:tav>
                                        <p:tav tm="100000">
                                          <p:val>
                                            <p:strVal val="#ppt_y"/>
                                          </p:val>
                                        </p:tav>
                                      </p:tavLst>
                                    </p:anim>
                                  </p:childTnLst>
                                </p:cTn>
                              </p:par>
                              <p:par>
                                <p:cTn id="237" presetID="2" presetClass="entr" presetSubtype="8" fill="hold" grpId="0" nodeType="withEffect">
                                  <p:stCondLst>
                                    <p:cond delay="0"/>
                                  </p:stCondLst>
                                  <p:childTnLst>
                                    <p:set>
                                      <p:cBhvr>
                                        <p:cTn id="238" dur="1" fill="hold">
                                          <p:stCondLst>
                                            <p:cond delay="0"/>
                                          </p:stCondLst>
                                        </p:cTn>
                                        <p:tgtEl>
                                          <p:spTgt spid="70"/>
                                        </p:tgtEl>
                                        <p:attrNameLst>
                                          <p:attrName>style.visibility</p:attrName>
                                        </p:attrNameLst>
                                      </p:cBhvr>
                                      <p:to>
                                        <p:strVal val="visible"/>
                                      </p:to>
                                    </p:set>
                                    <p:anim calcmode="lin" valueType="num">
                                      <p:cBhvr additive="base">
                                        <p:cTn id="239" dur="500" fill="hold"/>
                                        <p:tgtEl>
                                          <p:spTgt spid="70"/>
                                        </p:tgtEl>
                                        <p:attrNameLst>
                                          <p:attrName>ppt_x</p:attrName>
                                        </p:attrNameLst>
                                      </p:cBhvr>
                                      <p:tavLst>
                                        <p:tav tm="0">
                                          <p:val>
                                            <p:strVal val="0-#ppt_w/2"/>
                                          </p:val>
                                        </p:tav>
                                        <p:tav tm="100000">
                                          <p:val>
                                            <p:strVal val="#ppt_x"/>
                                          </p:val>
                                        </p:tav>
                                      </p:tavLst>
                                    </p:anim>
                                    <p:anim calcmode="lin" valueType="num">
                                      <p:cBhvr additive="base">
                                        <p:cTn id="240" dur="500" fill="hold"/>
                                        <p:tgtEl>
                                          <p:spTgt spid="70"/>
                                        </p:tgtEl>
                                        <p:attrNameLst>
                                          <p:attrName>ppt_y</p:attrName>
                                        </p:attrNameLst>
                                      </p:cBhvr>
                                      <p:tavLst>
                                        <p:tav tm="0">
                                          <p:val>
                                            <p:strVal val="#ppt_y"/>
                                          </p:val>
                                        </p:tav>
                                        <p:tav tm="100000">
                                          <p:val>
                                            <p:strVal val="#ppt_y"/>
                                          </p:val>
                                        </p:tav>
                                      </p:tavLst>
                                    </p:anim>
                                  </p:childTnLst>
                                </p:cTn>
                              </p:par>
                              <p:par>
                                <p:cTn id="241" presetID="2" presetClass="entr" presetSubtype="8" fill="hold" grpId="0" nodeType="withEffect">
                                  <p:stCondLst>
                                    <p:cond delay="0"/>
                                  </p:stCondLst>
                                  <p:childTnLst>
                                    <p:set>
                                      <p:cBhvr>
                                        <p:cTn id="242" dur="1" fill="hold">
                                          <p:stCondLst>
                                            <p:cond delay="0"/>
                                          </p:stCondLst>
                                        </p:cTn>
                                        <p:tgtEl>
                                          <p:spTgt spid="71"/>
                                        </p:tgtEl>
                                        <p:attrNameLst>
                                          <p:attrName>style.visibility</p:attrName>
                                        </p:attrNameLst>
                                      </p:cBhvr>
                                      <p:to>
                                        <p:strVal val="visible"/>
                                      </p:to>
                                    </p:set>
                                    <p:anim calcmode="lin" valueType="num">
                                      <p:cBhvr additive="base">
                                        <p:cTn id="243" dur="500" fill="hold"/>
                                        <p:tgtEl>
                                          <p:spTgt spid="71"/>
                                        </p:tgtEl>
                                        <p:attrNameLst>
                                          <p:attrName>ppt_x</p:attrName>
                                        </p:attrNameLst>
                                      </p:cBhvr>
                                      <p:tavLst>
                                        <p:tav tm="0">
                                          <p:val>
                                            <p:strVal val="0-#ppt_w/2"/>
                                          </p:val>
                                        </p:tav>
                                        <p:tav tm="100000">
                                          <p:val>
                                            <p:strVal val="#ppt_x"/>
                                          </p:val>
                                        </p:tav>
                                      </p:tavLst>
                                    </p:anim>
                                    <p:anim calcmode="lin" valueType="num">
                                      <p:cBhvr additive="base">
                                        <p:cTn id="244" dur="500" fill="hold"/>
                                        <p:tgtEl>
                                          <p:spTgt spid="71"/>
                                        </p:tgtEl>
                                        <p:attrNameLst>
                                          <p:attrName>ppt_y</p:attrName>
                                        </p:attrNameLst>
                                      </p:cBhvr>
                                      <p:tavLst>
                                        <p:tav tm="0">
                                          <p:val>
                                            <p:strVal val="#ppt_y"/>
                                          </p:val>
                                        </p:tav>
                                        <p:tav tm="100000">
                                          <p:val>
                                            <p:strVal val="#ppt_y"/>
                                          </p:val>
                                        </p:tav>
                                      </p:tavLst>
                                    </p:anim>
                                  </p:childTnLst>
                                </p:cTn>
                              </p:par>
                              <p:par>
                                <p:cTn id="245" presetID="2" presetClass="entr" presetSubtype="8" fill="hold" grpId="0" nodeType="withEffect">
                                  <p:stCondLst>
                                    <p:cond delay="0"/>
                                  </p:stCondLst>
                                  <p:childTnLst>
                                    <p:set>
                                      <p:cBhvr>
                                        <p:cTn id="246" dur="1" fill="hold">
                                          <p:stCondLst>
                                            <p:cond delay="0"/>
                                          </p:stCondLst>
                                        </p:cTn>
                                        <p:tgtEl>
                                          <p:spTgt spid="68"/>
                                        </p:tgtEl>
                                        <p:attrNameLst>
                                          <p:attrName>style.visibility</p:attrName>
                                        </p:attrNameLst>
                                      </p:cBhvr>
                                      <p:to>
                                        <p:strVal val="visible"/>
                                      </p:to>
                                    </p:set>
                                    <p:anim calcmode="lin" valueType="num">
                                      <p:cBhvr additive="base">
                                        <p:cTn id="247" dur="500" fill="hold"/>
                                        <p:tgtEl>
                                          <p:spTgt spid="68"/>
                                        </p:tgtEl>
                                        <p:attrNameLst>
                                          <p:attrName>ppt_x</p:attrName>
                                        </p:attrNameLst>
                                      </p:cBhvr>
                                      <p:tavLst>
                                        <p:tav tm="0">
                                          <p:val>
                                            <p:strVal val="0-#ppt_w/2"/>
                                          </p:val>
                                        </p:tav>
                                        <p:tav tm="100000">
                                          <p:val>
                                            <p:strVal val="#ppt_x"/>
                                          </p:val>
                                        </p:tav>
                                      </p:tavLst>
                                    </p:anim>
                                    <p:anim calcmode="lin" valueType="num">
                                      <p:cBhvr additive="base">
                                        <p:cTn id="248" dur="500" fill="hold"/>
                                        <p:tgtEl>
                                          <p:spTgt spid="68"/>
                                        </p:tgtEl>
                                        <p:attrNameLst>
                                          <p:attrName>ppt_y</p:attrName>
                                        </p:attrNameLst>
                                      </p:cBhvr>
                                      <p:tavLst>
                                        <p:tav tm="0">
                                          <p:val>
                                            <p:strVal val="#ppt_y"/>
                                          </p:val>
                                        </p:tav>
                                        <p:tav tm="100000">
                                          <p:val>
                                            <p:strVal val="#ppt_y"/>
                                          </p:val>
                                        </p:tav>
                                      </p:tavLst>
                                    </p:anim>
                                  </p:childTnLst>
                                </p:cTn>
                              </p:par>
                              <p:par>
                                <p:cTn id="249" presetID="2" presetClass="entr" presetSubtype="8" fill="hold"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500" fill="hold"/>
                                        <p:tgtEl>
                                          <p:spTgt spid="72"/>
                                        </p:tgtEl>
                                        <p:attrNameLst>
                                          <p:attrName>ppt_x</p:attrName>
                                        </p:attrNameLst>
                                      </p:cBhvr>
                                      <p:tavLst>
                                        <p:tav tm="0">
                                          <p:val>
                                            <p:strVal val="0-#ppt_w/2"/>
                                          </p:val>
                                        </p:tav>
                                        <p:tav tm="100000">
                                          <p:val>
                                            <p:strVal val="#ppt_x"/>
                                          </p:val>
                                        </p:tav>
                                      </p:tavLst>
                                    </p:anim>
                                    <p:anim calcmode="lin" valueType="num">
                                      <p:cBhvr additive="base">
                                        <p:cTn id="252" dur="500" fill="hold"/>
                                        <p:tgtEl>
                                          <p:spTgt spid="72"/>
                                        </p:tgtEl>
                                        <p:attrNameLst>
                                          <p:attrName>ppt_y</p:attrName>
                                        </p:attrNameLst>
                                      </p:cBhvr>
                                      <p:tavLst>
                                        <p:tav tm="0">
                                          <p:val>
                                            <p:strVal val="#ppt_y"/>
                                          </p:val>
                                        </p:tav>
                                        <p:tav tm="100000">
                                          <p:val>
                                            <p:strVal val="#ppt_y"/>
                                          </p:val>
                                        </p:tav>
                                      </p:tavLst>
                                    </p:anim>
                                  </p:childTnLst>
                                </p:cTn>
                              </p:par>
                              <p:par>
                                <p:cTn id="253" presetID="2" presetClass="entr" presetSubtype="8" fill="hold" grpId="0" nodeType="withEffect">
                                  <p:stCondLst>
                                    <p:cond delay="0"/>
                                  </p:stCondLst>
                                  <p:childTnLst>
                                    <p:set>
                                      <p:cBhvr>
                                        <p:cTn id="254" dur="1" fill="hold">
                                          <p:stCondLst>
                                            <p:cond delay="0"/>
                                          </p:stCondLst>
                                        </p:cTn>
                                        <p:tgtEl>
                                          <p:spTgt spid="75"/>
                                        </p:tgtEl>
                                        <p:attrNameLst>
                                          <p:attrName>style.visibility</p:attrName>
                                        </p:attrNameLst>
                                      </p:cBhvr>
                                      <p:to>
                                        <p:strVal val="visible"/>
                                      </p:to>
                                    </p:set>
                                    <p:anim calcmode="lin" valueType="num">
                                      <p:cBhvr additive="base">
                                        <p:cTn id="255" dur="500" fill="hold"/>
                                        <p:tgtEl>
                                          <p:spTgt spid="75"/>
                                        </p:tgtEl>
                                        <p:attrNameLst>
                                          <p:attrName>ppt_x</p:attrName>
                                        </p:attrNameLst>
                                      </p:cBhvr>
                                      <p:tavLst>
                                        <p:tav tm="0">
                                          <p:val>
                                            <p:strVal val="0-#ppt_w/2"/>
                                          </p:val>
                                        </p:tav>
                                        <p:tav tm="100000">
                                          <p:val>
                                            <p:strVal val="#ppt_x"/>
                                          </p:val>
                                        </p:tav>
                                      </p:tavLst>
                                    </p:anim>
                                    <p:anim calcmode="lin" valueType="num">
                                      <p:cBhvr additive="base">
                                        <p:cTn id="256"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57" fill="hold">
                      <p:stCondLst>
                        <p:cond delay="indefinite"/>
                      </p:stCondLst>
                      <p:childTnLst>
                        <p:par>
                          <p:cTn id="258" fill="hold">
                            <p:stCondLst>
                              <p:cond delay="0"/>
                            </p:stCondLst>
                            <p:childTnLst>
                              <p:par>
                                <p:cTn id="259" presetID="2" presetClass="entr" presetSubtype="8" fill="hold" grpId="0" nodeType="clickEffect">
                                  <p:stCondLst>
                                    <p:cond delay="0"/>
                                  </p:stCondLst>
                                  <p:childTnLst>
                                    <p:set>
                                      <p:cBhvr>
                                        <p:cTn id="260" dur="1" fill="hold">
                                          <p:stCondLst>
                                            <p:cond delay="0"/>
                                          </p:stCondLst>
                                        </p:cTn>
                                        <p:tgtEl>
                                          <p:spTgt spid="76"/>
                                        </p:tgtEl>
                                        <p:attrNameLst>
                                          <p:attrName>style.visibility</p:attrName>
                                        </p:attrNameLst>
                                      </p:cBhvr>
                                      <p:to>
                                        <p:strVal val="visible"/>
                                      </p:to>
                                    </p:set>
                                    <p:anim calcmode="lin" valueType="num">
                                      <p:cBhvr additive="base">
                                        <p:cTn id="261" dur="500" fill="hold"/>
                                        <p:tgtEl>
                                          <p:spTgt spid="76"/>
                                        </p:tgtEl>
                                        <p:attrNameLst>
                                          <p:attrName>ppt_x</p:attrName>
                                        </p:attrNameLst>
                                      </p:cBhvr>
                                      <p:tavLst>
                                        <p:tav tm="0">
                                          <p:val>
                                            <p:strVal val="0-#ppt_w/2"/>
                                          </p:val>
                                        </p:tav>
                                        <p:tav tm="100000">
                                          <p:val>
                                            <p:strVal val="#ppt_x"/>
                                          </p:val>
                                        </p:tav>
                                      </p:tavLst>
                                    </p:anim>
                                    <p:anim calcmode="lin" valueType="num">
                                      <p:cBhvr additive="base">
                                        <p:cTn id="262" dur="500" fill="hold"/>
                                        <p:tgtEl>
                                          <p:spTgt spid="76"/>
                                        </p:tgtEl>
                                        <p:attrNameLst>
                                          <p:attrName>ppt_y</p:attrName>
                                        </p:attrNameLst>
                                      </p:cBhvr>
                                      <p:tavLst>
                                        <p:tav tm="0">
                                          <p:val>
                                            <p:strVal val="#ppt_y"/>
                                          </p:val>
                                        </p:tav>
                                        <p:tav tm="100000">
                                          <p:val>
                                            <p:strVal val="#ppt_y"/>
                                          </p:val>
                                        </p:tav>
                                      </p:tavLst>
                                    </p:anim>
                                  </p:childTnLst>
                                </p:cTn>
                              </p:par>
                              <p:par>
                                <p:cTn id="263" presetID="2" presetClass="entr" presetSubtype="8" fill="hold" grpId="0" nodeType="withEffect">
                                  <p:stCondLst>
                                    <p:cond delay="0"/>
                                  </p:stCondLst>
                                  <p:childTnLst>
                                    <p:set>
                                      <p:cBhvr>
                                        <p:cTn id="264" dur="1" fill="hold">
                                          <p:stCondLst>
                                            <p:cond delay="0"/>
                                          </p:stCondLst>
                                        </p:cTn>
                                        <p:tgtEl>
                                          <p:spTgt spid="77"/>
                                        </p:tgtEl>
                                        <p:attrNameLst>
                                          <p:attrName>style.visibility</p:attrName>
                                        </p:attrNameLst>
                                      </p:cBhvr>
                                      <p:to>
                                        <p:strVal val="visible"/>
                                      </p:to>
                                    </p:set>
                                    <p:anim calcmode="lin" valueType="num">
                                      <p:cBhvr additive="base">
                                        <p:cTn id="265" dur="500" fill="hold"/>
                                        <p:tgtEl>
                                          <p:spTgt spid="77"/>
                                        </p:tgtEl>
                                        <p:attrNameLst>
                                          <p:attrName>ppt_x</p:attrName>
                                        </p:attrNameLst>
                                      </p:cBhvr>
                                      <p:tavLst>
                                        <p:tav tm="0">
                                          <p:val>
                                            <p:strVal val="0-#ppt_w/2"/>
                                          </p:val>
                                        </p:tav>
                                        <p:tav tm="100000">
                                          <p:val>
                                            <p:strVal val="#ppt_x"/>
                                          </p:val>
                                        </p:tav>
                                      </p:tavLst>
                                    </p:anim>
                                    <p:anim calcmode="lin" valueType="num">
                                      <p:cBhvr additive="base">
                                        <p:cTn id="266" dur="500" fill="hold"/>
                                        <p:tgtEl>
                                          <p:spTgt spid="77"/>
                                        </p:tgtEl>
                                        <p:attrNameLst>
                                          <p:attrName>ppt_y</p:attrName>
                                        </p:attrNameLst>
                                      </p:cBhvr>
                                      <p:tavLst>
                                        <p:tav tm="0">
                                          <p:val>
                                            <p:strVal val="#ppt_y"/>
                                          </p:val>
                                        </p:tav>
                                        <p:tav tm="100000">
                                          <p:val>
                                            <p:strVal val="#ppt_y"/>
                                          </p:val>
                                        </p:tav>
                                      </p:tavLst>
                                    </p:anim>
                                  </p:childTnLst>
                                </p:cTn>
                              </p:par>
                              <p:par>
                                <p:cTn id="267" presetID="2" presetClass="entr" presetSubtype="8" fill="hold" grpId="0" nodeType="withEffect">
                                  <p:stCondLst>
                                    <p:cond delay="0"/>
                                  </p:stCondLst>
                                  <p:childTnLst>
                                    <p:set>
                                      <p:cBhvr>
                                        <p:cTn id="268" dur="1" fill="hold">
                                          <p:stCondLst>
                                            <p:cond delay="0"/>
                                          </p:stCondLst>
                                        </p:cTn>
                                        <p:tgtEl>
                                          <p:spTgt spid="79"/>
                                        </p:tgtEl>
                                        <p:attrNameLst>
                                          <p:attrName>style.visibility</p:attrName>
                                        </p:attrNameLst>
                                      </p:cBhvr>
                                      <p:to>
                                        <p:strVal val="visible"/>
                                      </p:to>
                                    </p:set>
                                    <p:anim calcmode="lin" valueType="num">
                                      <p:cBhvr additive="base">
                                        <p:cTn id="269" dur="500" fill="hold"/>
                                        <p:tgtEl>
                                          <p:spTgt spid="79"/>
                                        </p:tgtEl>
                                        <p:attrNameLst>
                                          <p:attrName>ppt_x</p:attrName>
                                        </p:attrNameLst>
                                      </p:cBhvr>
                                      <p:tavLst>
                                        <p:tav tm="0">
                                          <p:val>
                                            <p:strVal val="0-#ppt_w/2"/>
                                          </p:val>
                                        </p:tav>
                                        <p:tav tm="100000">
                                          <p:val>
                                            <p:strVal val="#ppt_x"/>
                                          </p:val>
                                        </p:tav>
                                      </p:tavLst>
                                    </p:anim>
                                    <p:anim calcmode="lin" valueType="num">
                                      <p:cBhvr additive="base">
                                        <p:cTn id="270" dur="500" fill="hold"/>
                                        <p:tgtEl>
                                          <p:spTgt spid="79"/>
                                        </p:tgtEl>
                                        <p:attrNameLst>
                                          <p:attrName>ppt_y</p:attrName>
                                        </p:attrNameLst>
                                      </p:cBhvr>
                                      <p:tavLst>
                                        <p:tav tm="0">
                                          <p:val>
                                            <p:strVal val="#ppt_y"/>
                                          </p:val>
                                        </p:tav>
                                        <p:tav tm="100000">
                                          <p:val>
                                            <p:strVal val="#ppt_y"/>
                                          </p:val>
                                        </p:tav>
                                      </p:tavLst>
                                    </p:anim>
                                  </p:childTnLst>
                                </p:cTn>
                              </p:par>
                              <p:par>
                                <p:cTn id="271" presetID="2" presetClass="entr" presetSubtype="8" fill="hold" grpId="0" nodeType="withEffect">
                                  <p:stCondLst>
                                    <p:cond delay="0"/>
                                  </p:stCondLst>
                                  <p:childTnLst>
                                    <p:set>
                                      <p:cBhvr>
                                        <p:cTn id="272" dur="1" fill="hold">
                                          <p:stCondLst>
                                            <p:cond delay="0"/>
                                          </p:stCondLst>
                                        </p:cTn>
                                        <p:tgtEl>
                                          <p:spTgt spid="80"/>
                                        </p:tgtEl>
                                        <p:attrNameLst>
                                          <p:attrName>style.visibility</p:attrName>
                                        </p:attrNameLst>
                                      </p:cBhvr>
                                      <p:to>
                                        <p:strVal val="visible"/>
                                      </p:to>
                                    </p:set>
                                    <p:anim calcmode="lin" valueType="num">
                                      <p:cBhvr additive="base">
                                        <p:cTn id="273" dur="500" fill="hold"/>
                                        <p:tgtEl>
                                          <p:spTgt spid="80"/>
                                        </p:tgtEl>
                                        <p:attrNameLst>
                                          <p:attrName>ppt_x</p:attrName>
                                        </p:attrNameLst>
                                      </p:cBhvr>
                                      <p:tavLst>
                                        <p:tav tm="0">
                                          <p:val>
                                            <p:strVal val="0-#ppt_w/2"/>
                                          </p:val>
                                        </p:tav>
                                        <p:tav tm="100000">
                                          <p:val>
                                            <p:strVal val="#ppt_x"/>
                                          </p:val>
                                        </p:tav>
                                      </p:tavLst>
                                    </p:anim>
                                    <p:anim calcmode="lin" valueType="num">
                                      <p:cBhvr additive="base">
                                        <p:cTn id="274" dur="500" fill="hold"/>
                                        <p:tgtEl>
                                          <p:spTgt spid="80"/>
                                        </p:tgtEl>
                                        <p:attrNameLst>
                                          <p:attrName>ppt_y</p:attrName>
                                        </p:attrNameLst>
                                      </p:cBhvr>
                                      <p:tavLst>
                                        <p:tav tm="0">
                                          <p:val>
                                            <p:strVal val="#ppt_y"/>
                                          </p:val>
                                        </p:tav>
                                        <p:tav tm="100000">
                                          <p:val>
                                            <p:strVal val="#ppt_y"/>
                                          </p:val>
                                        </p:tav>
                                      </p:tavLst>
                                    </p:anim>
                                  </p:childTnLst>
                                </p:cTn>
                              </p:par>
                              <p:par>
                                <p:cTn id="275" presetID="2" presetClass="entr" presetSubtype="8" fill="hold" grpId="0" nodeType="withEffect">
                                  <p:stCondLst>
                                    <p:cond delay="0"/>
                                  </p:stCondLst>
                                  <p:childTnLst>
                                    <p:set>
                                      <p:cBhvr>
                                        <p:cTn id="276" dur="1" fill="hold">
                                          <p:stCondLst>
                                            <p:cond delay="0"/>
                                          </p:stCondLst>
                                        </p:cTn>
                                        <p:tgtEl>
                                          <p:spTgt spid="81"/>
                                        </p:tgtEl>
                                        <p:attrNameLst>
                                          <p:attrName>style.visibility</p:attrName>
                                        </p:attrNameLst>
                                      </p:cBhvr>
                                      <p:to>
                                        <p:strVal val="visible"/>
                                      </p:to>
                                    </p:set>
                                    <p:anim calcmode="lin" valueType="num">
                                      <p:cBhvr additive="base">
                                        <p:cTn id="277" dur="500" fill="hold"/>
                                        <p:tgtEl>
                                          <p:spTgt spid="81"/>
                                        </p:tgtEl>
                                        <p:attrNameLst>
                                          <p:attrName>ppt_x</p:attrName>
                                        </p:attrNameLst>
                                      </p:cBhvr>
                                      <p:tavLst>
                                        <p:tav tm="0">
                                          <p:val>
                                            <p:strVal val="0-#ppt_w/2"/>
                                          </p:val>
                                        </p:tav>
                                        <p:tav tm="100000">
                                          <p:val>
                                            <p:strVal val="#ppt_x"/>
                                          </p:val>
                                        </p:tav>
                                      </p:tavLst>
                                    </p:anim>
                                    <p:anim calcmode="lin" valueType="num">
                                      <p:cBhvr additive="base">
                                        <p:cTn id="278" dur="500" fill="hold"/>
                                        <p:tgtEl>
                                          <p:spTgt spid="81"/>
                                        </p:tgtEl>
                                        <p:attrNameLst>
                                          <p:attrName>ppt_y</p:attrName>
                                        </p:attrNameLst>
                                      </p:cBhvr>
                                      <p:tavLst>
                                        <p:tav tm="0">
                                          <p:val>
                                            <p:strVal val="#ppt_y"/>
                                          </p:val>
                                        </p:tav>
                                        <p:tav tm="100000">
                                          <p:val>
                                            <p:strVal val="#ppt_y"/>
                                          </p:val>
                                        </p:tav>
                                      </p:tavLst>
                                    </p:anim>
                                  </p:childTnLst>
                                </p:cTn>
                              </p:par>
                              <p:par>
                                <p:cTn id="279" presetID="2" presetClass="entr" presetSubtype="8" fill="hold" grpId="0" nodeType="withEffect">
                                  <p:stCondLst>
                                    <p:cond delay="0"/>
                                  </p:stCondLst>
                                  <p:childTnLst>
                                    <p:set>
                                      <p:cBhvr>
                                        <p:cTn id="280" dur="1" fill="hold">
                                          <p:stCondLst>
                                            <p:cond delay="0"/>
                                          </p:stCondLst>
                                        </p:cTn>
                                        <p:tgtEl>
                                          <p:spTgt spid="78"/>
                                        </p:tgtEl>
                                        <p:attrNameLst>
                                          <p:attrName>style.visibility</p:attrName>
                                        </p:attrNameLst>
                                      </p:cBhvr>
                                      <p:to>
                                        <p:strVal val="visible"/>
                                      </p:to>
                                    </p:set>
                                    <p:anim calcmode="lin" valueType="num">
                                      <p:cBhvr additive="base">
                                        <p:cTn id="281" dur="500" fill="hold"/>
                                        <p:tgtEl>
                                          <p:spTgt spid="78"/>
                                        </p:tgtEl>
                                        <p:attrNameLst>
                                          <p:attrName>ppt_x</p:attrName>
                                        </p:attrNameLst>
                                      </p:cBhvr>
                                      <p:tavLst>
                                        <p:tav tm="0">
                                          <p:val>
                                            <p:strVal val="0-#ppt_w/2"/>
                                          </p:val>
                                        </p:tav>
                                        <p:tav tm="100000">
                                          <p:val>
                                            <p:strVal val="#ppt_x"/>
                                          </p:val>
                                        </p:tav>
                                      </p:tavLst>
                                    </p:anim>
                                    <p:anim calcmode="lin" valueType="num">
                                      <p:cBhvr additive="base">
                                        <p:cTn id="282" dur="500" fill="hold"/>
                                        <p:tgtEl>
                                          <p:spTgt spid="78"/>
                                        </p:tgtEl>
                                        <p:attrNameLst>
                                          <p:attrName>ppt_y</p:attrName>
                                        </p:attrNameLst>
                                      </p:cBhvr>
                                      <p:tavLst>
                                        <p:tav tm="0">
                                          <p:val>
                                            <p:strVal val="#ppt_y"/>
                                          </p:val>
                                        </p:tav>
                                        <p:tav tm="100000">
                                          <p:val>
                                            <p:strVal val="#ppt_y"/>
                                          </p:val>
                                        </p:tav>
                                      </p:tavLst>
                                    </p:anim>
                                  </p:childTnLst>
                                </p:cTn>
                              </p:par>
                              <p:par>
                                <p:cTn id="283" presetID="2" presetClass="entr" presetSubtype="8" fill="hold" nodeType="withEffect">
                                  <p:stCondLst>
                                    <p:cond delay="0"/>
                                  </p:stCondLst>
                                  <p:childTnLst>
                                    <p:set>
                                      <p:cBhvr>
                                        <p:cTn id="284" dur="1" fill="hold">
                                          <p:stCondLst>
                                            <p:cond delay="0"/>
                                          </p:stCondLst>
                                        </p:cTn>
                                        <p:tgtEl>
                                          <p:spTgt spid="82"/>
                                        </p:tgtEl>
                                        <p:attrNameLst>
                                          <p:attrName>style.visibility</p:attrName>
                                        </p:attrNameLst>
                                      </p:cBhvr>
                                      <p:to>
                                        <p:strVal val="visible"/>
                                      </p:to>
                                    </p:set>
                                    <p:anim calcmode="lin" valueType="num">
                                      <p:cBhvr additive="base">
                                        <p:cTn id="285" dur="500" fill="hold"/>
                                        <p:tgtEl>
                                          <p:spTgt spid="82"/>
                                        </p:tgtEl>
                                        <p:attrNameLst>
                                          <p:attrName>ppt_x</p:attrName>
                                        </p:attrNameLst>
                                      </p:cBhvr>
                                      <p:tavLst>
                                        <p:tav tm="0">
                                          <p:val>
                                            <p:strVal val="0-#ppt_w/2"/>
                                          </p:val>
                                        </p:tav>
                                        <p:tav tm="100000">
                                          <p:val>
                                            <p:strVal val="#ppt_x"/>
                                          </p:val>
                                        </p:tav>
                                      </p:tavLst>
                                    </p:anim>
                                    <p:anim calcmode="lin" valueType="num">
                                      <p:cBhvr additive="base">
                                        <p:cTn id="286" dur="500" fill="hold"/>
                                        <p:tgtEl>
                                          <p:spTgt spid="82"/>
                                        </p:tgtEl>
                                        <p:attrNameLst>
                                          <p:attrName>ppt_y</p:attrName>
                                        </p:attrNameLst>
                                      </p:cBhvr>
                                      <p:tavLst>
                                        <p:tav tm="0">
                                          <p:val>
                                            <p:strVal val="#ppt_y"/>
                                          </p:val>
                                        </p:tav>
                                        <p:tav tm="100000">
                                          <p:val>
                                            <p:strVal val="#ppt_y"/>
                                          </p:val>
                                        </p:tav>
                                      </p:tavLst>
                                    </p:anim>
                                  </p:childTnLst>
                                </p:cTn>
                              </p:par>
                              <p:par>
                                <p:cTn id="287" presetID="2" presetClass="entr" presetSubtype="8" fill="hold" grpId="0" nodeType="withEffect">
                                  <p:stCondLst>
                                    <p:cond delay="0"/>
                                  </p:stCondLst>
                                  <p:childTnLst>
                                    <p:set>
                                      <p:cBhvr>
                                        <p:cTn id="288" dur="1" fill="hold">
                                          <p:stCondLst>
                                            <p:cond delay="0"/>
                                          </p:stCondLst>
                                        </p:cTn>
                                        <p:tgtEl>
                                          <p:spTgt spid="85"/>
                                        </p:tgtEl>
                                        <p:attrNameLst>
                                          <p:attrName>style.visibility</p:attrName>
                                        </p:attrNameLst>
                                      </p:cBhvr>
                                      <p:to>
                                        <p:strVal val="visible"/>
                                      </p:to>
                                    </p:set>
                                    <p:anim calcmode="lin" valueType="num">
                                      <p:cBhvr additive="base">
                                        <p:cTn id="289" dur="500" fill="hold"/>
                                        <p:tgtEl>
                                          <p:spTgt spid="85"/>
                                        </p:tgtEl>
                                        <p:attrNameLst>
                                          <p:attrName>ppt_x</p:attrName>
                                        </p:attrNameLst>
                                      </p:cBhvr>
                                      <p:tavLst>
                                        <p:tav tm="0">
                                          <p:val>
                                            <p:strVal val="0-#ppt_w/2"/>
                                          </p:val>
                                        </p:tav>
                                        <p:tav tm="100000">
                                          <p:val>
                                            <p:strVal val="#ppt_x"/>
                                          </p:val>
                                        </p:tav>
                                      </p:tavLst>
                                    </p:anim>
                                    <p:anim calcmode="lin" valueType="num">
                                      <p:cBhvr additive="base">
                                        <p:cTn id="290"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4" grpId="0" animBg="1"/>
      <p:bldP spid="15" grpId="0" animBg="1"/>
      <p:bldP spid="16" grpId="0" animBg="1"/>
      <p:bldP spid="17" grpId="0" animBg="1"/>
      <p:bldP spid="18" grpId="0" animBg="1"/>
      <p:bldP spid="19" grpId="0" animBg="1"/>
      <p:bldP spid="20" grpId="0" animBg="1"/>
      <p:bldP spid="24" grpId="0" animBg="1"/>
      <p:bldP spid="25" grpId="0" animBg="1"/>
      <p:bldP spid="26" grpId="0" animBg="1"/>
      <p:bldP spid="27" grpId="0" animBg="1"/>
      <p:bldP spid="28" grpId="0" animBg="1"/>
      <p:bldP spid="29" grpId="0" animBg="1"/>
      <p:bldP spid="30" grpId="0" animBg="1"/>
      <p:bldP spid="34" grpId="0" animBg="1"/>
      <p:bldP spid="35" grpId="0" animBg="1"/>
      <p:bldP spid="36" grpId="0" animBg="1"/>
      <p:bldP spid="37" grpId="0" animBg="1"/>
      <p:bldP spid="38" grpId="0" animBg="1"/>
      <p:bldP spid="39" grpId="0" animBg="1"/>
      <p:bldP spid="40" grpId="0" animBg="1"/>
      <p:bldP spid="41" grpId="0" animBg="1"/>
      <p:bldP spid="42" grpId="0" animBg="1"/>
      <p:bldP spid="46" grpId="0" animBg="1"/>
      <p:bldP spid="47" grpId="0" animBg="1"/>
      <p:bldP spid="48" grpId="0" animBg="1"/>
      <p:bldP spid="49" grpId="0" animBg="1"/>
      <p:bldP spid="50" grpId="0" animBg="1"/>
      <p:bldP spid="51" grpId="0" animBg="1"/>
      <p:bldP spid="55" grpId="0" animBg="1"/>
      <p:bldP spid="56" grpId="0" animBg="1"/>
      <p:bldP spid="57" grpId="0" animBg="1"/>
      <p:bldP spid="58" grpId="0" animBg="1"/>
      <p:bldP spid="59" grpId="0" animBg="1"/>
      <p:bldP spid="60" grpId="0" animBg="1"/>
      <p:bldP spid="61" grpId="0" animBg="1"/>
      <p:bldP spid="65" grpId="0" animBg="1"/>
      <p:bldP spid="66" grpId="0" animBg="1"/>
      <p:bldP spid="67" grpId="0" animBg="1"/>
      <p:bldP spid="68" grpId="0" animBg="1"/>
      <p:bldP spid="69" grpId="0" animBg="1"/>
      <p:bldP spid="70" grpId="0" animBg="1"/>
      <p:bldP spid="71" grpId="0" animBg="1"/>
      <p:bldP spid="75" grpId="0" animBg="1"/>
      <p:bldP spid="76" grpId="0" animBg="1"/>
      <p:bldP spid="77" grpId="0" animBg="1"/>
      <p:bldP spid="78" grpId="0" animBg="1"/>
      <p:bldP spid="79" grpId="0" animBg="1"/>
      <p:bldP spid="80"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4276</TotalTime>
  <Words>6888</Words>
  <Application>Microsoft Office PowerPoint</Application>
  <PresentationFormat>On-screen Show (4:3)</PresentationFormat>
  <Paragraphs>433</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Gregg</dc:creator>
  <cp:lastModifiedBy> </cp:lastModifiedBy>
  <cp:revision>137</cp:revision>
  <dcterms:created xsi:type="dcterms:W3CDTF">2012-09-25T13:37:32Z</dcterms:created>
  <dcterms:modified xsi:type="dcterms:W3CDTF">2013-10-13T17:34:34Z</dcterms:modified>
</cp:coreProperties>
</file>