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419" r:id="rId3"/>
    <p:sldId id="380" r:id="rId4"/>
    <p:sldId id="381" r:id="rId5"/>
    <p:sldId id="382" r:id="rId6"/>
    <p:sldId id="314" r:id="rId7"/>
    <p:sldId id="308" r:id="rId8"/>
    <p:sldId id="385" r:id="rId9"/>
    <p:sldId id="258" r:id="rId10"/>
    <p:sldId id="386" r:id="rId11"/>
    <p:sldId id="387" r:id="rId12"/>
    <p:sldId id="388" r:id="rId13"/>
    <p:sldId id="309" r:id="rId14"/>
    <p:sldId id="310" r:id="rId15"/>
    <p:sldId id="344" r:id="rId16"/>
    <p:sldId id="390" r:id="rId17"/>
    <p:sldId id="345" r:id="rId18"/>
    <p:sldId id="346" r:id="rId19"/>
    <p:sldId id="263" r:id="rId20"/>
    <p:sldId id="264" r:id="rId21"/>
    <p:sldId id="312" r:id="rId22"/>
    <p:sldId id="261" r:id="rId23"/>
    <p:sldId id="298" r:id="rId24"/>
    <p:sldId id="321" r:id="rId25"/>
    <p:sldId id="320" r:id="rId26"/>
    <p:sldId id="319" r:id="rId27"/>
    <p:sldId id="302" r:id="rId28"/>
    <p:sldId id="303" r:id="rId29"/>
    <p:sldId id="322" r:id="rId30"/>
    <p:sldId id="305" r:id="rId31"/>
    <p:sldId id="307" r:id="rId32"/>
    <p:sldId id="318" r:id="rId33"/>
    <p:sldId id="368" r:id="rId34"/>
    <p:sldId id="408" r:id="rId35"/>
    <p:sldId id="409" r:id="rId36"/>
    <p:sldId id="410" r:id="rId37"/>
    <p:sldId id="411" r:id="rId38"/>
    <p:sldId id="412" r:id="rId39"/>
    <p:sldId id="413" r:id="rId40"/>
    <p:sldId id="414" r:id="rId41"/>
    <p:sldId id="415" r:id="rId42"/>
    <p:sldId id="416" r:id="rId43"/>
    <p:sldId id="418" r:id="rId44"/>
    <p:sldId id="325" r:id="rId45"/>
    <p:sldId id="326" r:id="rId46"/>
    <p:sldId id="327" r:id="rId47"/>
    <p:sldId id="369" r:id="rId48"/>
    <p:sldId id="328" r:id="rId49"/>
    <p:sldId id="329" r:id="rId50"/>
    <p:sldId id="330" r:id="rId51"/>
    <p:sldId id="391" r:id="rId52"/>
    <p:sldId id="337" r:id="rId53"/>
    <p:sldId id="335" r:id="rId54"/>
    <p:sldId id="392" r:id="rId55"/>
    <p:sldId id="393" r:id="rId56"/>
    <p:sldId id="336" r:id="rId57"/>
    <p:sldId id="394" r:id="rId58"/>
    <p:sldId id="350" r:id="rId59"/>
    <p:sldId id="351" r:id="rId60"/>
    <p:sldId id="352" r:id="rId61"/>
    <p:sldId id="353" r:id="rId62"/>
    <p:sldId id="358" r:id="rId63"/>
    <p:sldId id="372" r:id="rId64"/>
    <p:sldId id="356" r:id="rId65"/>
    <p:sldId id="357" r:id="rId66"/>
    <p:sldId id="361" r:id="rId67"/>
    <p:sldId id="355" r:id="rId68"/>
    <p:sldId id="331" r:id="rId69"/>
    <p:sldId id="341" r:id="rId70"/>
    <p:sldId id="317" r:id="rId71"/>
    <p:sldId id="396" r:id="rId72"/>
    <p:sldId id="397" r:id="rId73"/>
    <p:sldId id="398" r:id="rId74"/>
    <p:sldId id="399" r:id="rId75"/>
    <p:sldId id="400" r:id="rId76"/>
    <p:sldId id="401" r:id="rId77"/>
    <p:sldId id="402" r:id="rId78"/>
    <p:sldId id="403" r:id="rId79"/>
    <p:sldId id="404" r:id="rId80"/>
    <p:sldId id="405" r:id="rId81"/>
    <p:sldId id="406" r:id="rId82"/>
    <p:sldId id="378" r:id="rId83"/>
    <p:sldId id="407" r:id="rId84"/>
    <p:sldId id="340" r:id="rId85"/>
    <p:sldId id="332" r:id="rId86"/>
    <p:sldId id="348" r:id="rId87"/>
    <p:sldId id="374" r:id="rId88"/>
    <p:sldId id="267" r:id="rId89"/>
    <p:sldId id="288" r:id="rId90"/>
    <p:sldId id="292" r:id="rId9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Arial" charset="0"/>
      </a:defRPr>
    </a:lvl1pPr>
    <a:lvl2pPr marL="457200" algn="l" rtl="0" fontAlgn="base">
      <a:spcBef>
        <a:spcPct val="0"/>
      </a:spcBef>
      <a:spcAft>
        <a:spcPct val="0"/>
      </a:spcAft>
      <a:defRPr sz="2400" kern="1200">
        <a:solidFill>
          <a:schemeClr val="tx1"/>
        </a:solidFill>
        <a:latin typeface="Tahoma" pitchFamily="34" charset="0"/>
        <a:ea typeface="+mn-ea"/>
        <a:cs typeface="Arial" charset="0"/>
      </a:defRPr>
    </a:lvl2pPr>
    <a:lvl3pPr marL="914400" algn="l" rtl="0" fontAlgn="base">
      <a:spcBef>
        <a:spcPct val="0"/>
      </a:spcBef>
      <a:spcAft>
        <a:spcPct val="0"/>
      </a:spcAft>
      <a:defRPr sz="2400" kern="1200">
        <a:solidFill>
          <a:schemeClr val="tx1"/>
        </a:solidFill>
        <a:latin typeface="Tahoma" pitchFamily="34" charset="0"/>
        <a:ea typeface="+mn-ea"/>
        <a:cs typeface="Arial" charset="0"/>
      </a:defRPr>
    </a:lvl3pPr>
    <a:lvl4pPr marL="1371600" algn="l" rtl="0" fontAlgn="base">
      <a:spcBef>
        <a:spcPct val="0"/>
      </a:spcBef>
      <a:spcAft>
        <a:spcPct val="0"/>
      </a:spcAft>
      <a:defRPr sz="2400" kern="1200">
        <a:solidFill>
          <a:schemeClr val="tx1"/>
        </a:solidFill>
        <a:latin typeface="Tahoma" pitchFamily="34" charset="0"/>
        <a:ea typeface="+mn-ea"/>
        <a:cs typeface="Arial" charset="0"/>
      </a:defRPr>
    </a:lvl4pPr>
    <a:lvl5pPr marL="1828800" algn="l" rtl="0" fontAlgn="base">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40300"/>
    <a:srgbClr val="1647A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3" autoAdjust="0"/>
    <p:restoredTop sz="86481" autoAdjust="0"/>
  </p:normalViewPr>
  <p:slideViewPr>
    <p:cSldViewPr>
      <p:cViewPr>
        <p:scale>
          <a:sx n="100" d="100"/>
          <a:sy n="100" d="100"/>
        </p:scale>
        <p:origin x="-1260" y="-498"/>
      </p:cViewPr>
      <p:guideLst>
        <p:guide orient="horz" pos="2160"/>
        <p:guide pos="2880"/>
      </p:guideLst>
    </p:cSldViewPr>
  </p:slideViewPr>
  <p:outlineViewPr>
    <p:cViewPr>
      <p:scale>
        <a:sx n="33" d="100"/>
        <a:sy n="33" d="100"/>
      </p:scale>
      <p:origin x="0" y="218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242077"/>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899683"/>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980577"/>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dirty="0"/>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dirty="0"/>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dirty="0"/>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dirty="0"/>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dirty="0"/>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p>
          </p:txBody>
        </p:sp>
      </p:gr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EAE5FFB-4827-4B37-930E-04CBA00F6BC4}"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486" r:id="rId1"/>
    <p:sldLayoutId id="2147484487" r:id="rId2"/>
    <p:sldLayoutId id="2147484488" r:id="rId3"/>
  </p:sldLayoutIdLst>
  <p:transition>
    <p:wipe dir="d"/>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orahtime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eclipse.gsfc.nasa.gov/phase/phases2001.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eclipse.gsfc.nasa.gov/phase/phases2001.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eclipse.gsfc.nasa.gov/phase/phases2001.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eclipse.gsfc.nasa.gov/phase/phases2001.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eclipse.gsfc.nasa.gov/phase/phases2001.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eclipse.gsfc.nasa.gov/phase/phases2001.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eclipse.gsfc.nasa.gov/phase/phases2001.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eclipse.gsfc.nasa.gov/phase/phases2001.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eclipse.gsfc.nasa.gov/phase/phases2001.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orahtimes.or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788988" y="838200"/>
            <a:ext cx="7772400" cy="1736725"/>
          </a:xfrm>
          <a:prstGeom prst="rect">
            <a:avLst/>
          </a:prstGeom>
          <a:solidFill>
            <a:srgbClr val="1647AA"/>
          </a:solidFill>
        </p:spPr>
        <p:txBody>
          <a:bodyPr/>
          <a:lstStyle/>
          <a:p>
            <a:pPr eaLnBrk="1" hangingPunct="1">
              <a:defRPr/>
            </a:pPr>
            <a:r>
              <a:rPr lang="en-US" b="1" dirty="0" smtClean="0"/>
              <a:t>The Book End Calendar Model  </a:t>
            </a:r>
            <a:r>
              <a:rPr lang="en-US" sz="1200" b="1" dirty="0" smtClean="0"/>
              <a:t>by </a:t>
            </a:r>
            <a:r>
              <a:rPr lang="en-US" sz="2000" b="1" dirty="0" smtClean="0"/>
              <a:t>Daniel Gregg</a:t>
            </a:r>
          </a:p>
        </p:txBody>
      </p:sp>
      <p:sp>
        <p:nvSpPr>
          <p:cNvPr id="2051" name="Rectangle 3"/>
          <p:cNvSpPr>
            <a:spLocks noGrp="1" noChangeArrowheads="1"/>
          </p:cNvSpPr>
          <p:nvPr>
            <p:ph type="subTitle" idx="4294967295"/>
          </p:nvPr>
        </p:nvSpPr>
        <p:spPr>
          <a:xfrm>
            <a:off x="1474788" y="3733800"/>
            <a:ext cx="6400800" cy="2286000"/>
          </a:xfrm>
          <a:prstGeom prst="rect">
            <a:avLst/>
          </a:prstGeom>
        </p:spPr>
        <p:txBody>
          <a:bodyPr/>
          <a:lstStyle/>
          <a:p>
            <a:pPr eaLnBrk="1" hangingPunct="1">
              <a:defRPr/>
            </a:pPr>
            <a:r>
              <a:rPr lang="en-US" b="1" dirty="0" smtClean="0">
                <a:solidFill>
                  <a:srgbClr val="FFFF00"/>
                </a:solidFill>
              </a:rPr>
              <a:t>THE QUESTION</a:t>
            </a:r>
            <a:r>
              <a:rPr lang="en-US" b="1" dirty="0" smtClean="0"/>
              <a:t>:</a:t>
            </a:r>
            <a:r>
              <a:rPr lang="en-US" i="1" dirty="0" smtClean="0"/>
              <a:t> </a:t>
            </a:r>
          </a:p>
          <a:p>
            <a:pPr eaLnBrk="1" hangingPunct="1">
              <a:defRPr/>
            </a:pPr>
            <a:r>
              <a:rPr lang="en-US" i="1" dirty="0" smtClean="0"/>
              <a:t>Does the lunar month begin at the conjunction or the sighting of the first crescent moon?</a:t>
            </a:r>
          </a:p>
        </p:txBody>
      </p:sp>
      <p:sp>
        <p:nvSpPr>
          <p:cNvPr id="4" name="Rectangle 2"/>
          <p:cNvSpPr txBox="1">
            <a:spLocks noChangeArrowheads="1"/>
          </p:cNvSpPr>
          <p:nvPr/>
        </p:nvSpPr>
        <p:spPr bwMode="auto">
          <a:xfrm>
            <a:off x="788988" y="152400"/>
            <a:ext cx="7772400" cy="868363"/>
          </a:xfrm>
          <a:prstGeom prst="rect">
            <a:avLst/>
          </a:prstGeom>
          <a:solidFill>
            <a:srgbClr val="1647AA"/>
          </a:solidFill>
          <a:ln w="9525">
            <a:noFill/>
            <a:miter lim="800000"/>
            <a:headEnd/>
            <a:tailEnd/>
          </a:ln>
          <a:effectLst/>
        </p:spPr>
        <p:txBody>
          <a:bodyPr anchor="b" anchorCtr="1"/>
          <a:lstStyle>
            <a:lvl1pPr algn="ctr" rtl="0" eaLnBrk="0" fontAlgn="base" hangingPunct="0">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eaLnBrk="1" hangingPunct="1">
              <a:defRPr/>
            </a:pPr>
            <a:r>
              <a:rPr lang="en-US" b="1" dirty="0" smtClean="0"/>
              <a:t>Critical Review of</a:t>
            </a:r>
          </a:p>
        </p:txBody>
      </p:sp>
      <p:sp>
        <p:nvSpPr>
          <p:cNvPr id="2" name="Rectangle 1">
            <a:hlinkClick r:id="rId2"/>
          </p:cNvPr>
          <p:cNvSpPr/>
          <p:nvPr/>
        </p:nvSpPr>
        <p:spPr>
          <a:xfrm>
            <a:off x="788988" y="2667000"/>
            <a:ext cx="7820025"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n-US" sz="1400" dirty="0">
                <a:solidFill>
                  <a:schemeClr val="tx1"/>
                </a:solidFill>
                <a:latin typeface="Goudy Old Style" pitchFamily="18" charset="0"/>
                <a:hlinkClick r:id="rId2"/>
              </a:rPr>
              <a:t>This is a review of </a:t>
            </a:r>
            <a:r>
              <a:rPr lang="en-US" sz="1400" dirty="0" smtClean="0">
                <a:solidFill>
                  <a:schemeClr val="tx1"/>
                </a:solidFill>
                <a:latin typeface="Goudy Old Style" pitchFamily="18" charset="0"/>
                <a:hlinkClick r:id="rId2"/>
              </a:rPr>
              <a:t> </a:t>
            </a:r>
            <a:r>
              <a:rPr lang="en-US" sz="1400" smtClean="0">
                <a:solidFill>
                  <a:schemeClr val="tx1"/>
                </a:solidFill>
                <a:latin typeface="Goudy Old Style" pitchFamily="18" charset="0"/>
                <a:hlinkClick r:id="rId2"/>
              </a:rPr>
              <a:t>William </a:t>
            </a:r>
            <a:r>
              <a:rPr lang="en-US" sz="1400" smtClean="0">
                <a:solidFill>
                  <a:schemeClr val="tx1"/>
                </a:solidFill>
                <a:latin typeface="Goudy Old Style" pitchFamily="18" charset="0"/>
                <a:hlinkClick r:id="rId2"/>
              </a:rPr>
              <a:t>Sanford’s </a:t>
            </a:r>
            <a:r>
              <a:rPr lang="en-US" sz="1400" smtClean="0">
                <a:solidFill>
                  <a:schemeClr val="tx1"/>
                </a:solidFill>
                <a:latin typeface="Goudy Old Style" pitchFamily="18" charset="0"/>
                <a:hlinkClick r:id="rId2"/>
              </a:rPr>
              <a:t>presentation</a:t>
            </a:r>
            <a:r>
              <a:rPr lang="en-US" sz="1400" dirty="0">
                <a:solidFill>
                  <a:schemeClr val="tx1"/>
                </a:solidFill>
                <a:latin typeface="Goudy Old Style" pitchFamily="18" charset="0"/>
                <a:hlinkClick r:id="rId2"/>
              </a:rPr>
              <a:t>.  My remarks will appear in these blue boxes</a:t>
            </a:r>
            <a:r>
              <a:rPr lang="en-US" sz="1400" dirty="0" smtClean="0">
                <a:solidFill>
                  <a:schemeClr val="tx1"/>
                </a:solidFill>
                <a:latin typeface="Goudy Old Style" pitchFamily="18" charset="0"/>
                <a:hlinkClick r:id="rId2"/>
              </a:rPr>
              <a:t>.  I have added a few slides of my own, and deleted some from the original.  </a:t>
            </a:r>
            <a:r>
              <a:rPr lang="en-US" sz="1400" dirty="0">
                <a:solidFill>
                  <a:schemeClr val="tx1"/>
                </a:solidFill>
                <a:latin typeface="Goudy Old Style" pitchFamily="18" charset="0"/>
                <a:hlinkClick r:id="rId2"/>
              </a:rPr>
              <a:t>I have removed the animations from the original</a:t>
            </a:r>
            <a:r>
              <a:rPr lang="en-US" sz="1400" dirty="0" smtClean="0">
                <a:solidFill>
                  <a:schemeClr val="tx1"/>
                </a:solidFill>
                <a:latin typeface="Goudy Old Style" pitchFamily="18" charset="0"/>
                <a:hlinkClick r:id="rId2"/>
              </a:rPr>
              <a:t>.</a:t>
            </a:r>
            <a:r>
              <a:rPr lang="en-US" sz="1400" dirty="0" smtClean="0">
                <a:solidFill>
                  <a:schemeClr val="tx1"/>
                </a:solidFill>
                <a:latin typeface="Goudy Old Style" pitchFamily="18" charset="0"/>
              </a:rPr>
              <a:t>  This is a fair use critical commentary on a competing religious opinion.</a:t>
            </a:r>
            <a:endParaRPr lang="en-US" sz="1400" dirty="0">
              <a:solidFill>
                <a:schemeClr val="tx1"/>
              </a:solidFill>
              <a:latin typeface="Goudy Old Style" pitchFamily="18"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0" y="0"/>
            <a:ext cx="9144000" cy="6858000"/>
          </a:xfrm>
          <a:prstGeom prst="rect">
            <a:avLst/>
          </a:prstGeom>
        </p:spPr>
        <p:txBody>
          <a:bodyPr/>
          <a:lstStyle/>
          <a:p>
            <a:pPr eaLnBrk="1" hangingPunct="1">
              <a:lnSpc>
                <a:spcPct val="80000"/>
              </a:lnSpc>
              <a:defRPr/>
            </a:pPr>
            <a:r>
              <a:rPr lang="en-US" sz="2400" dirty="0" smtClean="0"/>
              <a:t>This issue has separated believers solely because of the importance of timing when to celebrate Yahuwah’s feast days.</a:t>
            </a:r>
          </a:p>
          <a:p>
            <a:pPr eaLnBrk="1" hangingPunct="1">
              <a:lnSpc>
                <a:spcPct val="80000"/>
              </a:lnSpc>
              <a:defRPr/>
            </a:pPr>
            <a:r>
              <a:rPr lang="en-US" sz="2400" dirty="0" smtClean="0"/>
              <a:t>We all agree the timing to celebrate the moed is very important and must be resolved if believers are to dwell together in unity. </a:t>
            </a:r>
          </a:p>
          <a:p>
            <a:pPr eaLnBrk="1" hangingPunct="1">
              <a:lnSpc>
                <a:spcPct val="80000"/>
              </a:lnSpc>
              <a:defRPr/>
            </a:pPr>
            <a:r>
              <a:rPr lang="en-GB" sz="2400" dirty="0" smtClean="0"/>
              <a:t>The Bible itself does not give any instruction as to what exactly, should constitute the "new moon”</a:t>
            </a:r>
            <a:r>
              <a:rPr lang="en-US" sz="2400" dirty="0" smtClean="0"/>
              <a:t>, so let us keep an open mind and look at all the puzzle parts that we have and see if we can fit them all together for a clear picture and solve the riddle.</a:t>
            </a:r>
          </a:p>
          <a:p>
            <a:pPr eaLnBrk="1" hangingPunct="1">
              <a:lnSpc>
                <a:spcPct val="80000"/>
              </a:lnSpc>
              <a:defRPr/>
            </a:pPr>
            <a:r>
              <a:rPr lang="en-US" sz="2400" dirty="0" smtClean="0"/>
              <a:t>If we try to draw from Biblical history as to how Israel determined the first day of the month, it can be difficult but not impossible, because neither historians or the bible has been completely clear on the subject. There is certainly </a:t>
            </a:r>
            <a:r>
              <a:rPr lang="en-US" sz="2400" b="1" dirty="0" smtClean="0"/>
              <a:t>NO</a:t>
            </a:r>
            <a:r>
              <a:rPr lang="en-US" sz="2400" dirty="0" smtClean="0"/>
              <a:t> Biblical text mentioning the Crescent Moon as the beginning of the month, but we will take the </a:t>
            </a:r>
            <a:r>
              <a:rPr lang="en-US" sz="2400" b="1" dirty="0" smtClean="0">
                <a:solidFill>
                  <a:srgbClr val="FFFF00"/>
                </a:solidFill>
              </a:rPr>
              <a:t>WITNESSES</a:t>
            </a:r>
            <a:r>
              <a:rPr lang="en-US" sz="2400" dirty="0" smtClean="0"/>
              <a:t> we have, and use the spiritual discernment we have today to confirm what is truth. One witness is the Hebrew word </a:t>
            </a:r>
            <a:r>
              <a:rPr lang="en-US" sz="2400" b="1" u="sng" dirty="0" smtClean="0"/>
              <a:t>Chodesh</a:t>
            </a:r>
            <a:r>
              <a:rPr lang="en-US" sz="2400" dirty="0" smtClean="0"/>
              <a:t>. </a:t>
            </a:r>
          </a:p>
          <a:p>
            <a:pPr eaLnBrk="1" hangingPunct="1">
              <a:lnSpc>
                <a:spcPct val="80000"/>
              </a:lnSpc>
              <a:defRPr/>
            </a:pPr>
            <a:r>
              <a:rPr lang="en-US" sz="2400" dirty="0" smtClean="0"/>
              <a:t>The Hebrew word </a:t>
            </a:r>
            <a:r>
              <a:rPr lang="en-US" sz="2400" b="1" dirty="0" smtClean="0"/>
              <a:t>Chodesh</a:t>
            </a:r>
            <a:r>
              <a:rPr lang="en-US" sz="2400" dirty="0" smtClean="0"/>
              <a:t> for </a:t>
            </a:r>
            <a:r>
              <a:rPr lang="en-US" sz="2400" b="1" u="sng" dirty="0" smtClean="0"/>
              <a:t>MONTH</a:t>
            </a:r>
            <a:r>
              <a:rPr lang="en-US" sz="2400" b="1" dirty="0" smtClean="0"/>
              <a:t> </a:t>
            </a:r>
            <a:r>
              <a:rPr lang="en-US" sz="2400" dirty="0" smtClean="0"/>
              <a:t>or</a:t>
            </a:r>
            <a:r>
              <a:rPr lang="en-US" sz="2400" b="1" dirty="0" smtClean="0"/>
              <a:t> </a:t>
            </a:r>
            <a:r>
              <a:rPr lang="en-US" sz="2400" b="1" u="sng" dirty="0" smtClean="0"/>
              <a:t>New Moon </a:t>
            </a:r>
            <a:r>
              <a:rPr lang="en-US" sz="2400" dirty="0" smtClean="0"/>
              <a:t>comes from the root word </a:t>
            </a:r>
            <a:r>
              <a:rPr lang="en-US" sz="2400" b="1" dirty="0" smtClean="0"/>
              <a:t>Chadash</a:t>
            </a:r>
            <a:r>
              <a:rPr lang="en-US" sz="2400" dirty="0" smtClean="0"/>
              <a:t> which means to be </a:t>
            </a:r>
            <a:r>
              <a:rPr lang="en-US" sz="2400" b="1" i="1" dirty="0" smtClean="0"/>
              <a:t>renewed</a:t>
            </a:r>
            <a:r>
              <a:rPr lang="en-US" sz="2400" dirty="0" smtClean="0"/>
              <a:t>, or </a:t>
            </a:r>
            <a:r>
              <a:rPr lang="en-US" sz="2400" b="1" i="1" dirty="0" smtClean="0"/>
              <a:t>repaired</a:t>
            </a:r>
            <a:r>
              <a:rPr lang="en-US" sz="2400" dirty="0" smtClean="0"/>
              <a:t>. </a:t>
            </a:r>
            <a:r>
              <a:rPr lang="en-AU" sz="2400" dirty="0" smtClean="0"/>
              <a:t>The word chodesh</a:t>
            </a:r>
            <a:r>
              <a:rPr lang="en-AU" sz="2400" i="1" dirty="0" smtClean="0"/>
              <a:t> </a:t>
            </a:r>
            <a:r>
              <a:rPr lang="en-AU" sz="2400" dirty="0" smtClean="0"/>
              <a:t>has nothing to do with sighting the crescent. At the sighting of the first crescent, the moon has been waxing up to 1½  to 2 solar days from the timing of the Conjunction therefore the time of its renewal has passed. </a:t>
            </a:r>
            <a:endParaRPr lang="en-US" sz="2400" dirty="0" smtClean="0"/>
          </a:p>
          <a:p>
            <a:pPr eaLnBrk="1" hangingPunct="1">
              <a:lnSpc>
                <a:spcPct val="80000"/>
              </a:lnSpc>
              <a:defRPr/>
            </a:pPr>
            <a:endParaRPr lang="en-US" sz="300" dirty="0" smtClean="0"/>
          </a:p>
        </p:txBody>
      </p:sp>
      <p:sp>
        <p:nvSpPr>
          <p:cNvPr id="3" name="Rectangle 2"/>
          <p:cNvSpPr/>
          <p:nvPr/>
        </p:nvSpPr>
        <p:spPr>
          <a:xfrm>
            <a:off x="247650" y="3200400"/>
            <a:ext cx="4114800" cy="1169551"/>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Beresheet </a:t>
            </a:r>
            <a:r>
              <a:rPr lang="en-US" sz="1400" dirty="0">
                <a:solidFill>
                  <a:schemeClr val="tx1"/>
                </a:solidFill>
                <a:latin typeface="Goudy Old Style" pitchFamily="18" charset="0"/>
              </a:rPr>
              <a:t>1:14 says that the “lights” are to be signs. Thus, unless the light is visible to humans, it cannot be a sign. This rules out the </a:t>
            </a:r>
            <a:r>
              <a:rPr lang="en-US" sz="1400" dirty="0" smtClean="0">
                <a:solidFill>
                  <a:schemeClr val="tx1"/>
                </a:solidFill>
                <a:latin typeface="Goudy Old Style" pitchFamily="18" charset="0"/>
              </a:rPr>
              <a:t>conjunction, and the days in between the conjunction and the sighted moon advocated by the book end  teaching.</a:t>
            </a:r>
            <a:endParaRPr lang="en-US" sz="1400" dirty="0">
              <a:solidFill>
                <a:schemeClr val="tx1"/>
              </a:solidFill>
              <a:latin typeface="Goudy Old Style" pitchFamily="18" charset="0"/>
            </a:endParaRPr>
          </a:p>
        </p:txBody>
      </p:sp>
      <p:cxnSp>
        <p:nvCxnSpPr>
          <p:cNvPr id="4" name="Straight Arrow Connector 3"/>
          <p:cNvCxnSpPr>
            <a:stCxn id="3" idx="0"/>
          </p:cNvCxnSpPr>
          <p:nvPr/>
        </p:nvCxnSpPr>
        <p:spPr>
          <a:xfrm flipV="1">
            <a:off x="2305050" y="1884364"/>
            <a:ext cx="1352550" cy="131603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62450" y="392113"/>
            <a:ext cx="4114800" cy="116998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Are we open minded?  It seems that adding incorrect statement to incorrect statement is a good way to keep honest minds from recognizing the truth.  The enemy always claims to be open minded, but then proceeds to close </a:t>
            </a:r>
            <a:r>
              <a:rPr lang="en-US" sz="1400" dirty="0" smtClean="0">
                <a:solidFill>
                  <a:schemeClr val="tx1"/>
                </a:solidFill>
                <a:latin typeface="Goudy Old Style" pitchFamily="18" charset="0"/>
              </a:rPr>
              <a:t>them.</a:t>
            </a:r>
            <a:endParaRPr lang="en-US" sz="1400" dirty="0">
              <a:solidFill>
                <a:schemeClr val="tx1"/>
              </a:solidFill>
              <a:latin typeface="Goudy Old Style" pitchFamily="18" charset="0"/>
            </a:endParaRPr>
          </a:p>
        </p:txBody>
      </p:sp>
      <p:cxnSp>
        <p:nvCxnSpPr>
          <p:cNvPr id="8" name="Straight Arrow Connector 7"/>
          <p:cNvCxnSpPr>
            <a:stCxn id="7" idx="2"/>
          </p:cNvCxnSpPr>
          <p:nvPr/>
        </p:nvCxnSpPr>
        <p:spPr>
          <a:xfrm>
            <a:off x="6419850" y="1562100"/>
            <a:ext cx="1047750" cy="2667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0" y="0"/>
            <a:ext cx="9144000" cy="6858000"/>
          </a:xfrm>
          <a:prstGeom prst="rect">
            <a:avLst/>
          </a:prstGeom>
        </p:spPr>
        <p:txBody>
          <a:bodyPr/>
          <a:lstStyle/>
          <a:p>
            <a:pPr eaLnBrk="1" hangingPunct="1">
              <a:lnSpc>
                <a:spcPct val="80000"/>
              </a:lnSpc>
              <a:defRPr/>
            </a:pPr>
            <a:r>
              <a:rPr lang="en-US" sz="2400" dirty="0" smtClean="0"/>
              <a:t>This issue has separated believers solely because of the importance of timing when to celebrate Yahuwah’s feast days.</a:t>
            </a:r>
          </a:p>
          <a:p>
            <a:pPr eaLnBrk="1" hangingPunct="1">
              <a:lnSpc>
                <a:spcPct val="80000"/>
              </a:lnSpc>
              <a:defRPr/>
            </a:pPr>
            <a:r>
              <a:rPr lang="en-US" sz="2400" dirty="0" smtClean="0"/>
              <a:t>We all agree the timing to celebrate the moed is very important and must be resolved if believers are to dwell together in unity. </a:t>
            </a:r>
          </a:p>
          <a:p>
            <a:pPr eaLnBrk="1" hangingPunct="1">
              <a:lnSpc>
                <a:spcPct val="80000"/>
              </a:lnSpc>
              <a:defRPr/>
            </a:pPr>
            <a:r>
              <a:rPr lang="en-GB" sz="2400" dirty="0" smtClean="0"/>
              <a:t>The Bible itself does not give any instruction as to what exactly, should constitute the "new moon”</a:t>
            </a:r>
            <a:r>
              <a:rPr lang="en-US" sz="2400" dirty="0" smtClean="0"/>
              <a:t>, so let us keep an open mind and look at all the puzzle parts that we have and see if we can fit them all together for a clear picture and solve the riddle.</a:t>
            </a:r>
          </a:p>
          <a:p>
            <a:pPr eaLnBrk="1" hangingPunct="1">
              <a:lnSpc>
                <a:spcPct val="80000"/>
              </a:lnSpc>
              <a:defRPr/>
            </a:pPr>
            <a:r>
              <a:rPr lang="en-US" sz="2400" dirty="0" smtClean="0"/>
              <a:t>If we try to draw from Biblical history as to how Israel determined the first day of the month, it can be difficult but not impossible, because neither historians or the bible has been completely clear on the subject. There is certainly </a:t>
            </a:r>
            <a:r>
              <a:rPr lang="en-US" sz="2400" b="1" dirty="0" smtClean="0"/>
              <a:t>NO</a:t>
            </a:r>
            <a:r>
              <a:rPr lang="en-US" sz="2400" dirty="0" smtClean="0"/>
              <a:t> Biblical text mentioning the Crescent Moon as the beginning of the month, but we will take the </a:t>
            </a:r>
            <a:r>
              <a:rPr lang="en-US" sz="2400" b="1" dirty="0" smtClean="0">
                <a:solidFill>
                  <a:srgbClr val="FFFF00"/>
                </a:solidFill>
              </a:rPr>
              <a:t>WITNESSES</a:t>
            </a:r>
            <a:r>
              <a:rPr lang="en-US" sz="2400" dirty="0" smtClean="0"/>
              <a:t> we have, and use the spiritual discernment we have today to confirm what is truth. One witness is the Hebrew word </a:t>
            </a:r>
            <a:r>
              <a:rPr lang="en-US" sz="2400" b="1" u="sng" dirty="0" smtClean="0"/>
              <a:t>Chodesh</a:t>
            </a:r>
            <a:r>
              <a:rPr lang="en-US" sz="2400" dirty="0" smtClean="0"/>
              <a:t>. </a:t>
            </a:r>
          </a:p>
          <a:p>
            <a:pPr eaLnBrk="1" hangingPunct="1">
              <a:lnSpc>
                <a:spcPct val="80000"/>
              </a:lnSpc>
              <a:defRPr/>
            </a:pPr>
            <a:r>
              <a:rPr lang="en-US" sz="2400" dirty="0" smtClean="0"/>
              <a:t>The Hebrew word </a:t>
            </a:r>
            <a:r>
              <a:rPr lang="en-US" sz="2400" b="1" dirty="0" smtClean="0"/>
              <a:t>Chodesh</a:t>
            </a:r>
            <a:r>
              <a:rPr lang="en-US" sz="2400" dirty="0" smtClean="0"/>
              <a:t> for </a:t>
            </a:r>
            <a:r>
              <a:rPr lang="en-US" sz="2400" b="1" u="sng" dirty="0" smtClean="0"/>
              <a:t>MONTH</a:t>
            </a:r>
            <a:r>
              <a:rPr lang="en-US" sz="2400" b="1" dirty="0" smtClean="0"/>
              <a:t> </a:t>
            </a:r>
            <a:r>
              <a:rPr lang="en-US" sz="2400" dirty="0" smtClean="0"/>
              <a:t>or</a:t>
            </a:r>
            <a:r>
              <a:rPr lang="en-US" sz="2400" b="1" dirty="0" smtClean="0"/>
              <a:t> </a:t>
            </a:r>
            <a:r>
              <a:rPr lang="en-US" sz="2400" b="1" u="sng" dirty="0" smtClean="0"/>
              <a:t>New Moon </a:t>
            </a:r>
            <a:r>
              <a:rPr lang="en-US" sz="2400" dirty="0" smtClean="0"/>
              <a:t>comes from the root word </a:t>
            </a:r>
            <a:r>
              <a:rPr lang="en-US" sz="2400" b="1" dirty="0" smtClean="0"/>
              <a:t>Chadash</a:t>
            </a:r>
            <a:r>
              <a:rPr lang="en-US" sz="2400" dirty="0" smtClean="0"/>
              <a:t> which means to be </a:t>
            </a:r>
            <a:r>
              <a:rPr lang="en-US" sz="2400" b="1" i="1" dirty="0" smtClean="0"/>
              <a:t>renewed</a:t>
            </a:r>
            <a:r>
              <a:rPr lang="en-US" sz="2400" dirty="0" smtClean="0"/>
              <a:t>, or </a:t>
            </a:r>
            <a:r>
              <a:rPr lang="en-US" sz="2400" b="1" i="1" dirty="0" smtClean="0"/>
              <a:t>repaired</a:t>
            </a:r>
            <a:r>
              <a:rPr lang="en-US" sz="2400" dirty="0" smtClean="0"/>
              <a:t>. </a:t>
            </a:r>
            <a:r>
              <a:rPr lang="en-AU" sz="2400" dirty="0" smtClean="0"/>
              <a:t>The word chodesh</a:t>
            </a:r>
            <a:r>
              <a:rPr lang="en-AU" sz="2400" i="1" dirty="0" smtClean="0"/>
              <a:t> </a:t>
            </a:r>
            <a:r>
              <a:rPr lang="en-AU" sz="2400" dirty="0" smtClean="0"/>
              <a:t>has nothing to do with sighting the crescent. At the sighting of the first crescent, the moon has been waxing up to 1½  to 2 solar days from the timing of the Conjunction therefore the time of its renewal has passed. </a:t>
            </a:r>
            <a:endParaRPr lang="en-US" sz="2400" dirty="0" smtClean="0"/>
          </a:p>
          <a:p>
            <a:pPr eaLnBrk="1" hangingPunct="1">
              <a:lnSpc>
                <a:spcPct val="80000"/>
              </a:lnSpc>
              <a:defRPr/>
            </a:pPr>
            <a:endParaRPr lang="en-US" sz="300" dirty="0" smtClean="0"/>
          </a:p>
        </p:txBody>
      </p:sp>
      <p:sp>
        <p:nvSpPr>
          <p:cNvPr id="3" name="Rectangle 2"/>
          <p:cNvSpPr/>
          <p:nvPr/>
        </p:nvSpPr>
        <p:spPr>
          <a:xfrm>
            <a:off x="3352800" y="5105400"/>
            <a:ext cx="4114800" cy="160043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This is not true with respect to the historians. Both Jewish and Christian historical sources recognize that the new moon was sighted. The conjunction is not part of any historical method before 359 AD.  There are always lone wolves that contradict the </a:t>
            </a:r>
            <a:r>
              <a:rPr lang="en-US" sz="1400" dirty="0" smtClean="0">
                <a:solidFill>
                  <a:schemeClr val="tx1"/>
                </a:solidFill>
                <a:latin typeface="Goudy Old Style" pitchFamily="18" charset="0"/>
              </a:rPr>
              <a:t>norm or an uneducated source here and there, </a:t>
            </a:r>
            <a:r>
              <a:rPr lang="en-US" sz="1400" dirty="0">
                <a:solidFill>
                  <a:schemeClr val="tx1"/>
                </a:solidFill>
                <a:latin typeface="Goudy Old Style" pitchFamily="18" charset="0"/>
              </a:rPr>
              <a:t>but it is critical to tell the truth about what the norm is!</a:t>
            </a:r>
          </a:p>
        </p:txBody>
      </p:sp>
      <p:cxnSp>
        <p:nvCxnSpPr>
          <p:cNvPr id="4" name="Straight Arrow Connector 3"/>
          <p:cNvCxnSpPr>
            <a:stCxn id="3" idx="0"/>
          </p:cNvCxnSpPr>
          <p:nvPr/>
        </p:nvCxnSpPr>
        <p:spPr>
          <a:xfrm flipH="1" flipV="1">
            <a:off x="5105400" y="3429000"/>
            <a:ext cx="304800" cy="1676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62450" y="392113"/>
            <a:ext cx="4114800" cy="1815882"/>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The Bible is completely clear  in the simple statement that the “light” is a sign for the  set  times. So this is literally not true either.  When the light first reappears, then the sign for the first day of the month is </a:t>
            </a:r>
            <a:r>
              <a:rPr lang="en-US" sz="1400" dirty="0" smtClean="0">
                <a:solidFill>
                  <a:schemeClr val="tx1"/>
                </a:solidFill>
                <a:latin typeface="Goudy Old Style" pitchFamily="18" charset="0"/>
              </a:rPr>
              <a:t>given. I have taken this text at face value, and have been able to confirm all the dates Scripture gives with the sighted new moon in cases where a month day and year are given.</a:t>
            </a:r>
            <a:endParaRPr lang="en-US" sz="1400" dirty="0">
              <a:solidFill>
                <a:schemeClr val="tx1"/>
              </a:solidFill>
              <a:latin typeface="Goudy Old Style" pitchFamily="18" charset="0"/>
            </a:endParaRPr>
          </a:p>
        </p:txBody>
      </p:sp>
      <p:cxnSp>
        <p:nvCxnSpPr>
          <p:cNvPr id="8" name="Straight Arrow Connector 7"/>
          <p:cNvCxnSpPr>
            <a:stCxn id="7" idx="2"/>
          </p:cNvCxnSpPr>
          <p:nvPr/>
        </p:nvCxnSpPr>
        <p:spPr>
          <a:xfrm>
            <a:off x="6419850" y="2207995"/>
            <a:ext cx="285750" cy="99240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2000" y="1797050"/>
            <a:ext cx="4114800" cy="95408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There is certainly no text making the conjunction the new moon day either in so many words.  Gen. 1:14 confirms the traditional method of sighting, and not the conjunction method.</a:t>
            </a:r>
          </a:p>
        </p:txBody>
      </p:sp>
      <p:cxnSp>
        <p:nvCxnSpPr>
          <p:cNvPr id="11" name="Straight Arrow Connector 10"/>
          <p:cNvCxnSpPr>
            <a:stCxn id="10" idx="3"/>
          </p:cNvCxnSpPr>
          <p:nvPr/>
        </p:nvCxnSpPr>
        <p:spPr>
          <a:xfrm>
            <a:off x="4876800" y="2273300"/>
            <a:ext cx="2057400" cy="12319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par>
                          <p:cTn id="35" fill="hold" nodeType="afterGroup">
                            <p:stCondLst>
                              <p:cond delay="500"/>
                            </p:stCondLst>
                            <p:childTnLst>
                              <p:par>
                                <p:cTn id="36" presetID="22" presetClass="entr" presetSubtype="1"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0" y="0"/>
            <a:ext cx="9144000" cy="6858000"/>
          </a:xfrm>
          <a:prstGeom prst="rect">
            <a:avLst/>
          </a:prstGeom>
        </p:spPr>
        <p:txBody>
          <a:bodyPr/>
          <a:lstStyle/>
          <a:p>
            <a:pPr eaLnBrk="1" hangingPunct="1">
              <a:lnSpc>
                <a:spcPct val="80000"/>
              </a:lnSpc>
              <a:defRPr/>
            </a:pPr>
            <a:r>
              <a:rPr lang="en-US" sz="2400" dirty="0" smtClean="0"/>
              <a:t>This issue has separated believers solely because of the importance of timing when to celebrate Yahuwah’s feast days.</a:t>
            </a:r>
          </a:p>
          <a:p>
            <a:pPr eaLnBrk="1" hangingPunct="1">
              <a:lnSpc>
                <a:spcPct val="80000"/>
              </a:lnSpc>
              <a:defRPr/>
            </a:pPr>
            <a:r>
              <a:rPr lang="en-US" sz="2400" dirty="0" smtClean="0"/>
              <a:t>We all agree the timing to celebrate the moed is very important and must be resolved if believers are to dwell together in unity. </a:t>
            </a:r>
          </a:p>
          <a:p>
            <a:pPr eaLnBrk="1" hangingPunct="1">
              <a:lnSpc>
                <a:spcPct val="80000"/>
              </a:lnSpc>
              <a:defRPr/>
            </a:pPr>
            <a:r>
              <a:rPr lang="en-GB" sz="2400" dirty="0" smtClean="0"/>
              <a:t>The Bible itself does not give any instruction as to what exactly, should constitute the "new moon”</a:t>
            </a:r>
            <a:r>
              <a:rPr lang="en-US" sz="2400" dirty="0" smtClean="0"/>
              <a:t>, so let us keep an open mind and look at all the puzzle parts that we have and see if we can fit them all together for a clear picture and solve the riddle.</a:t>
            </a:r>
          </a:p>
          <a:p>
            <a:pPr eaLnBrk="1" hangingPunct="1">
              <a:lnSpc>
                <a:spcPct val="80000"/>
              </a:lnSpc>
              <a:defRPr/>
            </a:pPr>
            <a:r>
              <a:rPr lang="en-US" sz="2400" dirty="0" smtClean="0"/>
              <a:t>If we try to draw from Biblical history as to how Israel determined the first day of the month, it can be difficult but not impossible, because neither historians or the bible has been completely clear on the subject. There is certainly </a:t>
            </a:r>
            <a:r>
              <a:rPr lang="en-US" sz="2400" b="1" dirty="0" smtClean="0"/>
              <a:t>NO</a:t>
            </a:r>
            <a:r>
              <a:rPr lang="en-US" sz="2400" dirty="0" smtClean="0"/>
              <a:t> Biblical text mentioning the Crescent Moon as the beginning of the month, but we will take the </a:t>
            </a:r>
            <a:r>
              <a:rPr lang="en-US" sz="2400" b="1" dirty="0" smtClean="0">
                <a:solidFill>
                  <a:srgbClr val="FFFF00"/>
                </a:solidFill>
              </a:rPr>
              <a:t>WITNESSES</a:t>
            </a:r>
            <a:r>
              <a:rPr lang="en-US" sz="2400" dirty="0" smtClean="0"/>
              <a:t> we have, and use the spiritual discernment we have today to confirm what is truth. One witness is the Hebrew word </a:t>
            </a:r>
            <a:r>
              <a:rPr lang="en-US" sz="2400" b="1" u="sng" dirty="0" smtClean="0"/>
              <a:t>Chodesh</a:t>
            </a:r>
            <a:r>
              <a:rPr lang="en-US" sz="2400" dirty="0" smtClean="0"/>
              <a:t>. </a:t>
            </a:r>
          </a:p>
          <a:p>
            <a:pPr eaLnBrk="1" hangingPunct="1">
              <a:lnSpc>
                <a:spcPct val="80000"/>
              </a:lnSpc>
              <a:defRPr/>
            </a:pPr>
            <a:r>
              <a:rPr lang="en-US" sz="2400" dirty="0" smtClean="0"/>
              <a:t>The Hebrew word </a:t>
            </a:r>
            <a:r>
              <a:rPr lang="en-US" sz="2400" b="1" dirty="0" smtClean="0"/>
              <a:t>Chodesh</a:t>
            </a:r>
            <a:r>
              <a:rPr lang="en-US" sz="2400" dirty="0" smtClean="0"/>
              <a:t> for </a:t>
            </a:r>
            <a:r>
              <a:rPr lang="en-US" sz="2400" b="1" u="sng" dirty="0" smtClean="0"/>
              <a:t>MONTH</a:t>
            </a:r>
            <a:r>
              <a:rPr lang="en-US" sz="2400" b="1" dirty="0" smtClean="0"/>
              <a:t> </a:t>
            </a:r>
            <a:r>
              <a:rPr lang="en-US" sz="2400" dirty="0" smtClean="0"/>
              <a:t>or</a:t>
            </a:r>
            <a:r>
              <a:rPr lang="en-US" sz="2400" b="1" dirty="0" smtClean="0"/>
              <a:t> </a:t>
            </a:r>
            <a:r>
              <a:rPr lang="en-US" sz="2400" b="1" u="sng" dirty="0" smtClean="0"/>
              <a:t>New Moon </a:t>
            </a:r>
            <a:r>
              <a:rPr lang="en-US" sz="2400" dirty="0" smtClean="0"/>
              <a:t>comes from the root word </a:t>
            </a:r>
            <a:r>
              <a:rPr lang="en-US" sz="2400" b="1" dirty="0" smtClean="0"/>
              <a:t>Chadash</a:t>
            </a:r>
            <a:r>
              <a:rPr lang="en-US" sz="2400" dirty="0" smtClean="0"/>
              <a:t> which means to be </a:t>
            </a:r>
            <a:r>
              <a:rPr lang="en-US" sz="2400" b="1" i="1" dirty="0" smtClean="0"/>
              <a:t>renewed</a:t>
            </a:r>
            <a:r>
              <a:rPr lang="en-US" sz="2400" dirty="0" smtClean="0"/>
              <a:t>, or </a:t>
            </a:r>
            <a:r>
              <a:rPr lang="en-US" sz="2400" b="1" i="1" dirty="0" smtClean="0"/>
              <a:t>repaired</a:t>
            </a:r>
            <a:r>
              <a:rPr lang="en-US" sz="2400" dirty="0" smtClean="0"/>
              <a:t>. </a:t>
            </a:r>
            <a:r>
              <a:rPr lang="en-AU" sz="2400" dirty="0" smtClean="0"/>
              <a:t>The word chodesh</a:t>
            </a:r>
            <a:r>
              <a:rPr lang="en-AU" sz="2400" i="1" dirty="0" smtClean="0"/>
              <a:t> </a:t>
            </a:r>
            <a:r>
              <a:rPr lang="en-AU" sz="2400" dirty="0" smtClean="0"/>
              <a:t>has nothing to do with sighting the crescent. At the sighting of the first crescent, the moon has been waxing up to 1½  to 2 solar days from the timing of the Conjunction therefore the time of its renewal has passed. </a:t>
            </a:r>
            <a:endParaRPr lang="en-US" sz="2400" dirty="0" smtClean="0"/>
          </a:p>
          <a:p>
            <a:pPr eaLnBrk="1" hangingPunct="1">
              <a:lnSpc>
                <a:spcPct val="80000"/>
              </a:lnSpc>
              <a:defRPr/>
            </a:pPr>
            <a:endParaRPr lang="en-US" sz="300" dirty="0" smtClean="0"/>
          </a:p>
        </p:txBody>
      </p:sp>
      <p:sp>
        <p:nvSpPr>
          <p:cNvPr id="7" name="Rectangle 6"/>
          <p:cNvSpPr/>
          <p:nvPr/>
        </p:nvSpPr>
        <p:spPr>
          <a:xfrm>
            <a:off x="685800" y="304800"/>
            <a:ext cx="4114800" cy="354012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The </a:t>
            </a:r>
            <a:r>
              <a:rPr lang="en-US" sz="1400" dirty="0">
                <a:solidFill>
                  <a:schemeClr val="tx1"/>
                </a:solidFill>
                <a:latin typeface="Goudy Old Style" pitchFamily="18" charset="0"/>
              </a:rPr>
              <a:t>moon is renewed when it has new visible light that can be seen by people as a sign.  The old moon looses its light for several days, but it is not renewed until it receives new visible light.  If someone wants to say the renewal process starts at the conjunction, then we say that it is not completely renewed until it can be seen by the human eye in the evening.  In the Scripture, kings often have accession years.  An accession year is the year they begin to rule, but they do not count the accession year as year 1 of their rule, out of respect for the last king.  They wait until Tishri 1, and then after Tishri 1 they count the first year of their reign, even though they began to reign before Tishri 1.  It is possible to view the renewal process in this manner.  The visible new moon after sunset is like Tishri 1; we count the first day of the month after it.</a:t>
            </a:r>
          </a:p>
        </p:txBody>
      </p:sp>
      <p:cxnSp>
        <p:nvCxnSpPr>
          <p:cNvPr id="8" name="Straight Arrow Connector 7"/>
          <p:cNvCxnSpPr>
            <a:stCxn id="7" idx="2"/>
          </p:cNvCxnSpPr>
          <p:nvPr/>
        </p:nvCxnSpPr>
        <p:spPr>
          <a:xfrm flipH="1">
            <a:off x="2133600" y="3844925"/>
            <a:ext cx="609600" cy="21748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24400" y="3468688"/>
            <a:ext cx="4114800" cy="116998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But this is inconsistent with Beresheet 1:14.  It is an </a:t>
            </a:r>
            <a:r>
              <a:rPr lang="en-US" sz="1400" i="1" dirty="0">
                <a:solidFill>
                  <a:schemeClr val="tx1"/>
                </a:solidFill>
                <a:latin typeface="Goudy Old Style" pitchFamily="18" charset="0"/>
              </a:rPr>
              <a:t>ad hoc</a:t>
            </a:r>
            <a:r>
              <a:rPr lang="en-US" sz="1400" dirty="0">
                <a:solidFill>
                  <a:schemeClr val="tx1"/>
                </a:solidFill>
                <a:latin typeface="Goudy Old Style" pitchFamily="18" charset="0"/>
              </a:rPr>
              <a:t> definition. The Hebrew word </a:t>
            </a:r>
            <a:r>
              <a:rPr lang="en-US" sz="1400" i="1" dirty="0">
                <a:solidFill>
                  <a:schemeClr val="tx1"/>
                </a:solidFill>
                <a:latin typeface="Goudy Old Style" pitchFamily="18" charset="0"/>
              </a:rPr>
              <a:t>hadash</a:t>
            </a:r>
            <a:r>
              <a:rPr lang="en-US" sz="1400" dirty="0">
                <a:solidFill>
                  <a:schemeClr val="tx1"/>
                </a:solidFill>
                <a:latin typeface="Goudy Old Style" pitchFamily="18" charset="0"/>
              </a:rPr>
              <a:t> itself does not have such a technical meaning, and our presenters appear to be confusing the issue with the modern SECULAR  definition of  new moon.</a:t>
            </a:r>
          </a:p>
        </p:txBody>
      </p:sp>
      <p:cxnSp>
        <p:nvCxnSpPr>
          <p:cNvPr id="13" name="Straight Arrow Connector 12"/>
          <p:cNvCxnSpPr>
            <a:stCxn id="12" idx="2"/>
          </p:cNvCxnSpPr>
          <p:nvPr/>
        </p:nvCxnSpPr>
        <p:spPr>
          <a:xfrm flipH="1">
            <a:off x="5943600" y="4638675"/>
            <a:ext cx="838200" cy="18383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a:defRPr/>
            </a:pPr>
            <a:r>
              <a:rPr lang="en-US" sz="2400" dirty="0" smtClean="0"/>
              <a:t>The Crescentists and Conjunctionists have separated to each side of the pendulum on the calendar issue, each side taking pieces of truth, but neither side using all the pieces at their disposal. Each side is guilty of leaving parts of the puzzle out. </a:t>
            </a:r>
          </a:p>
          <a:p>
            <a:pPr>
              <a:defRPr/>
            </a:pPr>
            <a:r>
              <a:rPr lang="en-US" sz="2400" dirty="0" smtClean="0"/>
              <a:t>Lets keep in mind that we live in a time where the gift of knowledge has increased substantially, just as prophesied in Daniel 9, and our Messiah promised that the Holy Spirit would guide us into </a:t>
            </a:r>
            <a:r>
              <a:rPr lang="en-US" sz="2400" b="1" u="sng" dirty="0" smtClean="0"/>
              <a:t>ALL</a:t>
            </a:r>
            <a:r>
              <a:rPr lang="en-US" sz="2400" dirty="0" smtClean="0"/>
              <a:t> truth, and I believe He desires to do that.</a:t>
            </a:r>
          </a:p>
          <a:p>
            <a:pPr>
              <a:defRPr/>
            </a:pPr>
            <a:r>
              <a:rPr lang="en-US" sz="2400" dirty="0" smtClean="0"/>
              <a:t>We live in a marvelous time period when we are all witnessing first hand a divine move of the Holy Spirit worldwide that is causing believers to finally understand who we are in Messiah; part of the common wealth of the House of Israel, as we look upon a tremendous enlightenment that is falling on our brethren, the House of Judah, as they come into believing in Y'shua as the Messiah in vast numbers never seen before.</a:t>
            </a:r>
          </a:p>
          <a:p>
            <a:pPr>
              <a:defRPr/>
            </a:pPr>
            <a:r>
              <a:rPr lang="en-US" sz="2400" dirty="0" smtClean="0"/>
              <a:t>All this is not mere coincidence. It is divine providence as we are getting ready to return to the land and fulfill prophecies our forefathers have been waiting to see for thousands of years.  </a:t>
            </a:r>
          </a:p>
          <a:p>
            <a:pPr>
              <a:defRPr/>
            </a:pPr>
            <a:endParaRPr lang="en-US" sz="2400" dirty="0" smtClean="0"/>
          </a:p>
        </p:txBody>
      </p:sp>
      <p:sp>
        <p:nvSpPr>
          <p:cNvPr id="12" name="Rectangle 11"/>
          <p:cNvSpPr/>
          <p:nvPr/>
        </p:nvSpPr>
        <p:spPr>
          <a:xfrm>
            <a:off x="4143375" y="3225800"/>
            <a:ext cx="4114800" cy="1815882"/>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I first ran into the BOOK END Model via Andrew Gabriel Roth. He teaches that the person/soul of Yeshua is not Yahweh, thus denying Messiah is Yahweh.  This is in the notes of the AENT  </a:t>
            </a:r>
            <a:r>
              <a:rPr lang="en-US" sz="1400" dirty="0" smtClean="0">
                <a:solidFill>
                  <a:schemeClr val="tx1"/>
                </a:solidFill>
                <a:latin typeface="Goudy Old Style" pitchFamily="18" charset="0"/>
              </a:rPr>
              <a:t>version. Having many years experience translating the New Testament  in agreement with Hebrew thought, I have to say there is relatively little Hebraic about the actual translation of this version except a cosmetic Jewish appeal involving names.</a:t>
            </a:r>
            <a:endParaRPr lang="en-US" sz="1400" dirty="0">
              <a:solidFill>
                <a:schemeClr val="tx1"/>
              </a:solidFill>
              <a:latin typeface="Goudy Old Style" pitchFamily="18" charset="0"/>
            </a:endParaRPr>
          </a:p>
        </p:txBody>
      </p:sp>
      <p:cxnSp>
        <p:nvCxnSpPr>
          <p:cNvPr id="13" name="Straight Arrow Connector 12"/>
          <p:cNvCxnSpPr>
            <a:stCxn id="12" idx="1"/>
          </p:cNvCxnSpPr>
          <p:nvPr/>
        </p:nvCxnSpPr>
        <p:spPr>
          <a:xfrm flipH="1" flipV="1">
            <a:off x="2667001" y="2667001"/>
            <a:ext cx="1476374" cy="146674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962400" y="152400"/>
            <a:ext cx="4800600" cy="203132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After checking the notes of AENT, I can confirm that Roth has a major section explaining this very book end model. So far, this is the only published source I know of the model, other than 119 ministries.  It appears that Roth has priority on 119 ministries, so I can only conclude from as current as info as I can get that the model was created under the influence of a teacher who denies the  Deity of Messiah.  A little checking in the net, shows that the author of this presentation is closely associated with Andrew </a:t>
            </a:r>
            <a:r>
              <a:rPr lang="en-US" sz="1400" dirty="0" smtClean="0">
                <a:solidFill>
                  <a:schemeClr val="tx1"/>
                </a:solidFill>
                <a:latin typeface="Goudy Old Style" pitchFamily="18" charset="0"/>
              </a:rPr>
              <a:t>Roth</a:t>
            </a:r>
            <a:r>
              <a:rPr lang="en-US" sz="1400" dirty="0">
                <a:solidFill>
                  <a:schemeClr val="tx1"/>
                </a:solidFill>
                <a:latin typeface="Goudy Old Style" pitchFamily="18" charset="0"/>
              </a:rPr>
              <a:t>.</a:t>
            </a:r>
          </a:p>
        </p:txBody>
      </p:sp>
      <p:cxnSp>
        <p:nvCxnSpPr>
          <p:cNvPr id="17" name="Straight Arrow Connector 16"/>
          <p:cNvCxnSpPr>
            <a:stCxn id="16" idx="1"/>
          </p:cNvCxnSpPr>
          <p:nvPr/>
        </p:nvCxnSpPr>
        <p:spPr>
          <a:xfrm flipH="1">
            <a:off x="2486026" y="1168063"/>
            <a:ext cx="1476374" cy="127033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a:defRPr/>
            </a:pPr>
            <a:r>
              <a:rPr lang="en-US" sz="2800" dirty="0" smtClean="0"/>
              <a:t>I said all that to remind us that in order to solve this riddle on the Hebraic Calendar, we not only need to gather accurate pieces from the past, but we need to take those puzzle pieces and match them up with the knowledge we have been given today and what the spirit is revealing to us now, in our generation, and see what picture comes into focus.</a:t>
            </a:r>
          </a:p>
          <a:p>
            <a:pPr>
              <a:defRPr/>
            </a:pPr>
            <a:r>
              <a:rPr lang="en-US" sz="2800" dirty="0" smtClean="0"/>
              <a:t>The final answer to this riddle should bring </a:t>
            </a:r>
            <a:r>
              <a:rPr lang="en-US" sz="2800" b="1" dirty="0" smtClean="0"/>
              <a:t>ALL</a:t>
            </a:r>
            <a:r>
              <a:rPr lang="en-US" sz="2800" dirty="0" smtClean="0"/>
              <a:t> the witnesses we have on this puzzle to the table to fit them tightly together, both past, and present, leaving nothing out. </a:t>
            </a:r>
          </a:p>
          <a:p>
            <a:pPr>
              <a:defRPr/>
            </a:pPr>
            <a:r>
              <a:rPr lang="en-US" sz="2800" dirty="0" smtClean="0"/>
              <a:t>What are those witnesses we call pieces of the puzzle? </a:t>
            </a:r>
          </a:p>
          <a:p>
            <a:pPr>
              <a:defRPr/>
            </a:pPr>
            <a:r>
              <a:rPr lang="en-US" sz="2800" dirty="0" smtClean="0"/>
              <a:t>We have the witness of the book of Enoch, and the witness of the historian Philo. We have the Torah, and we have both math and astronomy of today. </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4" name="Rectangle 3"/>
          <p:cNvSpPr/>
          <p:nvPr/>
        </p:nvSpPr>
        <p:spPr>
          <a:xfrm>
            <a:off x="4257675" y="1295400"/>
            <a:ext cx="4114800" cy="2462213"/>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The book of Enoch is a pious fraud.  It is likely that the quotes from this book were edited into the book of Jude by early Christians who mistakenly took this book to be canonical. Also, this book promotes a calendar that ignores the moon completely, having 4 quarters to the year composed of a 30 day month, a 30 day month, followed by a 31 day month.  The name for this calendar is the Essene Calendar or Qumran Calendar. It does not follow the moon at all.  </a:t>
            </a:r>
            <a:r>
              <a:rPr lang="en-US" sz="1400" dirty="0" smtClean="0">
                <a:solidFill>
                  <a:schemeClr val="tx1"/>
                </a:solidFill>
                <a:latin typeface="Goudy Old Style" pitchFamily="18" charset="0"/>
              </a:rPr>
              <a:t>It appears that anyone </a:t>
            </a:r>
            <a:r>
              <a:rPr lang="en-US" sz="1400" dirty="0">
                <a:solidFill>
                  <a:schemeClr val="tx1"/>
                </a:solidFill>
                <a:latin typeface="Goudy Old Style" pitchFamily="18" charset="0"/>
              </a:rPr>
              <a:t>who would try to use it as back up for another calendar method is simply confused or trying to confuse you.</a:t>
            </a:r>
          </a:p>
        </p:txBody>
      </p:sp>
      <p:cxnSp>
        <p:nvCxnSpPr>
          <p:cNvPr id="5" name="Straight Arrow Connector 4"/>
          <p:cNvCxnSpPr>
            <a:stCxn id="4" idx="2"/>
          </p:cNvCxnSpPr>
          <p:nvPr/>
        </p:nvCxnSpPr>
        <p:spPr>
          <a:xfrm>
            <a:off x="6315075" y="3757613"/>
            <a:ext cx="238125" cy="17287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3350" y="3757613"/>
            <a:ext cx="4114800" cy="30797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Well get to how he was taken out of context later.</a:t>
            </a:r>
            <a:endParaRPr lang="en-US" sz="1400" dirty="0">
              <a:solidFill>
                <a:schemeClr val="tx1"/>
              </a:solidFill>
              <a:latin typeface="Goudy Old Style" pitchFamily="18" charset="0"/>
            </a:endParaRPr>
          </a:p>
        </p:txBody>
      </p:sp>
      <p:cxnSp>
        <p:nvCxnSpPr>
          <p:cNvPr id="9" name="Straight Arrow Connector 8"/>
          <p:cNvCxnSpPr>
            <a:stCxn id="8" idx="2"/>
          </p:cNvCxnSpPr>
          <p:nvPr/>
        </p:nvCxnSpPr>
        <p:spPr>
          <a:xfrm>
            <a:off x="2190750" y="4065588"/>
            <a:ext cx="1847850" cy="195421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609600"/>
          </a:xfrm>
          <a:prstGeom prst="rect">
            <a:avLst/>
          </a:prstGeom>
        </p:spPr>
        <p:txBody>
          <a:bodyPr/>
          <a:lstStyle/>
          <a:p>
            <a:pPr>
              <a:defRPr/>
            </a:pPr>
            <a:r>
              <a:rPr lang="en-US" sz="2800" dirty="0" smtClean="0"/>
              <a:t>A Brief History Lesson from Andrew Roth</a:t>
            </a:r>
            <a:endParaRPr lang="en-US" sz="2800" dirty="0"/>
          </a:p>
        </p:txBody>
      </p:sp>
      <p:sp>
        <p:nvSpPr>
          <p:cNvPr id="3" name="Content Placeholder 2"/>
          <p:cNvSpPr>
            <a:spLocks noGrp="1"/>
          </p:cNvSpPr>
          <p:nvPr>
            <p:ph idx="4294967295"/>
          </p:nvPr>
        </p:nvSpPr>
        <p:spPr>
          <a:xfrm>
            <a:off x="0" y="533400"/>
            <a:ext cx="9144000" cy="6324600"/>
          </a:xfrm>
          <a:prstGeom prst="rect">
            <a:avLst/>
          </a:prstGeom>
        </p:spPr>
        <p:txBody>
          <a:bodyPr/>
          <a:lstStyle/>
          <a:p>
            <a:pPr>
              <a:defRPr/>
            </a:pPr>
            <a:r>
              <a:rPr lang="en-US" sz="2400" dirty="0" smtClean="0"/>
              <a:t>The Persians set up the zodiac based on 4 main stars in 3000 BCE and the Zodiac was the standard tracker of the solar year--in fact the most accurate measure of the year available until we could measure time from the center of our Milky Way Galaxy.</a:t>
            </a:r>
          </a:p>
          <a:p>
            <a:pPr>
              <a:defRPr/>
            </a:pPr>
            <a:r>
              <a:rPr lang="en-US" sz="2400" dirty="0" smtClean="0"/>
              <a:t>Meton developed the 19 year lunar cycle adapted by the Rabbinic calendar in 432 BCE. Hipparchus discovered the precession of the equinoxes in 128 BCE.  Aristarchus of Samos, wrote that the sun was the center of the solar system 2000 years before Copernicus.  </a:t>
            </a:r>
          </a:p>
          <a:p>
            <a:pPr>
              <a:defRPr/>
            </a:pPr>
            <a:r>
              <a:rPr lang="en-US" sz="2400" dirty="0" smtClean="0"/>
              <a:t>Eratosthenes accurately calculated the earth shape and circumference around 250 BCE.  And Ptolemy had his masterpiece on astronomy, the Almagest, as an ancient bestseller whose accuracy would not be superseded until Newton's "Principia".</a:t>
            </a:r>
          </a:p>
          <a:p>
            <a:pPr>
              <a:defRPr/>
            </a:pPr>
            <a:r>
              <a:rPr lang="en-US" sz="2400" dirty="0" smtClean="0"/>
              <a:t>Where were all these classics? IN THE LIBRARY AT ALEXANDRIA--PHILO's home town.                       </a:t>
            </a:r>
            <a:r>
              <a:rPr lang="en-US" sz="2400" i="1" dirty="0" smtClean="0"/>
              <a:t>Continued…</a:t>
            </a:r>
            <a:r>
              <a:rPr lang="en-US" dirty="0" smtClean="0"/>
              <a:t/>
            </a:r>
            <a:br>
              <a:rPr lang="en-US" dirty="0" smtClean="0"/>
            </a:br>
            <a:endParaRPr lang="en-US" dirty="0" smtClean="0"/>
          </a:p>
        </p:txBody>
      </p:sp>
      <p:sp>
        <p:nvSpPr>
          <p:cNvPr id="4" name="Rectangle 3"/>
          <p:cNvSpPr/>
          <p:nvPr/>
        </p:nvSpPr>
        <p:spPr>
          <a:xfrm>
            <a:off x="4143375" y="3225800"/>
            <a:ext cx="4114800" cy="116998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The flood was in 2483 BC. Were there any Persians around? No.  The </a:t>
            </a:r>
            <a:r>
              <a:rPr lang="en-US" sz="1400" dirty="0" err="1">
                <a:solidFill>
                  <a:schemeClr val="tx1"/>
                </a:solidFill>
                <a:latin typeface="Goudy Old Style" pitchFamily="18" charset="0"/>
              </a:rPr>
              <a:t>Mazzaroth</a:t>
            </a:r>
            <a:r>
              <a:rPr lang="en-US" sz="1400" dirty="0">
                <a:solidFill>
                  <a:schemeClr val="tx1"/>
                </a:solidFill>
                <a:latin typeface="Goudy Old Style" pitchFamily="18" charset="0"/>
              </a:rPr>
              <a:t> is the proper Hebrew term, and could have been the work of some pre flood patriarch, say Enoch, but there is no proof who started it.</a:t>
            </a:r>
          </a:p>
        </p:txBody>
      </p:sp>
      <p:cxnSp>
        <p:nvCxnSpPr>
          <p:cNvPr id="5" name="Straight Arrow Connector 4"/>
          <p:cNvCxnSpPr>
            <a:stCxn id="4" idx="0"/>
          </p:cNvCxnSpPr>
          <p:nvPr/>
        </p:nvCxnSpPr>
        <p:spPr>
          <a:xfrm flipV="1">
            <a:off x="6200775" y="914400"/>
            <a:ext cx="1724025" cy="2311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3400" y="4724400"/>
            <a:ext cx="4114800" cy="73818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The idea that measuring time from the center of the Milky Way improved time over tracking the sun and moon is pure bunkum.</a:t>
            </a:r>
          </a:p>
        </p:txBody>
      </p:sp>
      <p:cxnSp>
        <p:nvCxnSpPr>
          <p:cNvPr id="9" name="Straight Arrow Connector 8"/>
          <p:cNvCxnSpPr>
            <a:stCxn id="8" idx="0"/>
          </p:cNvCxnSpPr>
          <p:nvPr/>
        </p:nvCxnSpPr>
        <p:spPr>
          <a:xfrm flipH="1" flipV="1">
            <a:off x="2171700" y="2070100"/>
            <a:ext cx="419100" cy="26543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609600"/>
          </a:xfrm>
          <a:prstGeom prst="rect">
            <a:avLst/>
          </a:prstGeom>
        </p:spPr>
        <p:txBody>
          <a:bodyPr/>
          <a:lstStyle/>
          <a:p>
            <a:pPr>
              <a:defRPr/>
            </a:pPr>
            <a:r>
              <a:rPr lang="en-US" sz="2800" dirty="0" smtClean="0"/>
              <a:t>A Brief History Lesson from Andrew Roth</a:t>
            </a:r>
            <a:endParaRPr lang="en-US" sz="2800" dirty="0"/>
          </a:p>
        </p:txBody>
      </p:sp>
      <p:sp>
        <p:nvSpPr>
          <p:cNvPr id="3" name="Content Placeholder 2"/>
          <p:cNvSpPr>
            <a:spLocks noGrp="1"/>
          </p:cNvSpPr>
          <p:nvPr>
            <p:ph idx="4294967295"/>
          </p:nvPr>
        </p:nvSpPr>
        <p:spPr>
          <a:xfrm>
            <a:off x="0" y="533400"/>
            <a:ext cx="9144000" cy="6324600"/>
          </a:xfrm>
          <a:prstGeom prst="rect">
            <a:avLst/>
          </a:prstGeom>
        </p:spPr>
        <p:txBody>
          <a:bodyPr/>
          <a:lstStyle/>
          <a:p>
            <a:pPr>
              <a:defRPr/>
            </a:pPr>
            <a:r>
              <a:rPr lang="en-US" sz="2400" dirty="0" smtClean="0"/>
              <a:t>The Persians set up the zodiac based on 4 main stars in 3000 BCE and the Zodiac was the standard tracker of the solar year--in fact the most accurate measure of the year available until we could measure time from the center of our Milky Way Galaxy.</a:t>
            </a:r>
          </a:p>
          <a:p>
            <a:pPr>
              <a:defRPr/>
            </a:pPr>
            <a:r>
              <a:rPr lang="en-US" sz="2400" dirty="0" smtClean="0"/>
              <a:t>Meton developed the 19 year lunar cycle adapted by the Rabbinic calendar in 432 BCE. Hipparchus discovered the precession of the equinoxes in 128 BCE.  Aristarchus of Samos, wrote that the sun was the center of the solar system 2000 years before Copernicus.  </a:t>
            </a:r>
          </a:p>
          <a:p>
            <a:pPr>
              <a:defRPr/>
            </a:pPr>
            <a:r>
              <a:rPr lang="en-US" sz="2400" dirty="0" smtClean="0"/>
              <a:t>Eratosthenes accurately calculated the earth shape and circumference around 250 BCE.  And Ptolemy had his masterpiece on astronomy, the Almagest, as an ancient bestseller whose accuracy would not be superseded until Newton's "Principia".</a:t>
            </a:r>
          </a:p>
          <a:p>
            <a:pPr>
              <a:defRPr/>
            </a:pPr>
            <a:r>
              <a:rPr lang="en-US" sz="2400" dirty="0" smtClean="0"/>
              <a:t>Where were all these classics? IN THE LIBRARY AT ALEXANDRIA--PHILO's home town.                       </a:t>
            </a:r>
            <a:r>
              <a:rPr lang="en-US" sz="2400" i="1" dirty="0" smtClean="0"/>
              <a:t>Continued…</a:t>
            </a:r>
            <a:r>
              <a:rPr lang="en-US" dirty="0" smtClean="0"/>
              <a:t/>
            </a:r>
            <a:br>
              <a:rPr lang="en-US" dirty="0" smtClean="0"/>
            </a:br>
            <a:endParaRPr lang="en-US" dirty="0" smtClean="0"/>
          </a:p>
        </p:txBody>
      </p:sp>
      <p:sp>
        <p:nvSpPr>
          <p:cNvPr id="8" name="Rectangle 7"/>
          <p:cNvSpPr/>
          <p:nvPr/>
        </p:nvSpPr>
        <p:spPr>
          <a:xfrm>
            <a:off x="2667000" y="1076325"/>
            <a:ext cx="4114800" cy="1169551"/>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The Rabbinic Calendar did not exist prior to AD 359 with Hillel II.  </a:t>
            </a:r>
            <a:r>
              <a:rPr lang="en-US" sz="1400" dirty="0" smtClean="0">
                <a:solidFill>
                  <a:schemeClr val="tx1"/>
                </a:solidFill>
                <a:latin typeface="Goudy Old Style" pitchFamily="18" charset="0"/>
              </a:rPr>
              <a:t>At first I thought the sentence was badly punctuated, but then looking further into the presentation I see the author does wish to redact that calendar before AD 359.</a:t>
            </a:r>
            <a:endParaRPr lang="en-US" sz="1400" dirty="0">
              <a:solidFill>
                <a:schemeClr val="tx1"/>
              </a:solidFill>
              <a:latin typeface="Goudy Old Style" pitchFamily="18" charset="0"/>
            </a:endParaRPr>
          </a:p>
        </p:txBody>
      </p:sp>
      <p:cxnSp>
        <p:nvCxnSpPr>
          <p:cNvPr id="9" name="Straight Arrow Connector 8"/>
          <p:cNvCxnSpPr>
            <a:stCxn id="8" idx="2"/>
          </p:cNvCxnSpPr>
          <p:nvPr/>
        </p:nvCxnSpPr>
        <p:spPr>
          <a:xfrm flipH="1">
            <a:off x="3733800" y="2245876"/>
            <a:ext cx="990600" cy="26872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724400" y="4495800"/>
            <a:ext cx="4114800" cy="116998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The worlds greatest bastion of Greek thinking!  Where is the Hebrew thought? I only say this because Andrew Roth and his followers promote Hebrew thought over Greek thought so much.  It is refreshing to see that Greeks could do some thinking!</a:t>
            </a:r>
          </a:p>
        </p:txBody>
      </p:sp>
      <p:cxnSp>
        <p:nvCxnSpPr>
          <p:cNvPr id="16" name="Straight Arrow Connector 15"/>
          <p:cNvCxnSpPr>
            <a:stCxn id="15" idx="2"/>
          </p:cNvCxnSpPr>
          <p:nvPr/>
        </p:nvCxnSpPr>
        <p:spPr>
          <a:xfrm flipH="1">
            <a:off x="5791200" y="5665788"/>
            <a:ext cx="990600" cy="2682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33800" y="0"/>
            <a:ext cx="5410200" cy="6858000"/>
          </a:xfrm>
          <a:prstGeom prst="rect">
            <a:avLst/>
          </a:prstGeom>
        </p:spPr>
        <p:txBody>
          <a:bodyPr/>
          <a:lstStyle/>
          <a:p>
            <a:pPr>
              <a:defRPr/>
            </a:pPr>
            <a:r>
              <a:rPr lang="en-US" sz="1800" dirty="0" smtClean="0"/>
              <a:t>Philo read all these things I mention. He is the only Jew to be well versed both in Hebrew mysticism and priestly secrets that he so frequently alludes to AND the best of the Greek knowledge which is itself derived partly from Egyptian, Persian and Babylonian systems before it.</a:t>
            </a:r>
          </a:p>
          <a:p>
            <a:pPr>
              <a:defRPr/>
            </a:pPr>
            <a:r>
              <a:rPr lang="en-US" sz="1800" dirty="0" smtClean="0"/>
              <a:t>Basically even pre-civilization stellar observances of polar stars would have suggested a practical 360 day year which we can track in the earliest civilizations in Mesopotamia, Egypt and elsewhere.  </a:t>
            </a:r>
          </a:p>
          <a:p>
            <a:pPr>
              <a:defRPr/>
            </a:pPr>
            <a:r>
              <a:rPr lang="en-US" sz="1800" dirty="0" smtClean="0"/>
              <a:t>The 360 day year with leap months at the end of 6 years was done by the Persians.  The Persians and Babylonians both anciently inter-calculated the years and tracked the equinoxes and conjunctions.  So did Egypt, which had 12 months 30 days each with 5 "between the year days" and a floating system that took 1460 years to balance by the Sothis (</a:t>
            </a:r>
            <a:r>
              <a:rPr lang="en-US" sz="1800" i="1" dirty="0" smtClean="0"/>
              <a:t>Sirius</a:t>
            </a:r>
            <a:r>
              <a:rPr lang="en-US" sz="1800" dirty="0" smtClean="0"/>
              <a:t>) star.</a:t>
            </a:r>
          </a:p>
          <a:p>
            <a:pPr>
              <a:defRPr/>
            </a:pPr>
            <a:r>
              <a:rPr lang="en-US" sz="1800" dirty="0" smtClean="0"/>
              <a:t>The Babylonians and the Persians were also the source of the "Magi"--Zoroastrian priests who tracked the star of Bethlehem otherwise known as Jupiter, but that's a long story. </a:t>
            </a:r>
            <a:r>
              <a:rPr lang="en-US" sz="1800" i="1" dirty="0" smtClean="0"/>
              <a:t>   Cont…</a:t>
            </a:r>
            <a:r>
              <a:rPr lang="en-US" sz="1800" dirty="0" smtClean="0"/>
              <a:t/>
            </a:r>
            <a:br>
              <a:rPr lang="en-US" sz="1800" dirty="0" smtClean="0"/>
            </a:br>
            <a:r>
              <a:rPr lang="en-US" sz="1800" dirty="0" smtClean="0"/>
              <a:t> </a:t>
            </a:r>
            <a:r>
              <a:rPr lang="en-US" sz="2400" dirty="0" smtClean="0"/>
              <a:t/>
            </a:r>
            <a:br>
              <a:rPr lang="en-US" sz="2400" dirty="0" smtClean="0"/>
            </a:br>
            <a:endParaRPr lang="en-US" sz="2400" dirty="0" smtClean="0"/>
          </a:p>
        </p:txBody>
      </p:sp>
      <p:sp>
        <p:nvSpPr>
          <p:cNvPr id="4" name="Rectangle 3"/>
          <p:cNvSpPr/>
          <p:nvPr/>
        </p:nvSpPr>
        <p:spPr>
          <a:xfrm>
            <a:off x="76200" y="381000"/>
            <a:ext cx="35052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We will see when we look at the Philo quotes and discuss the astronomy, that Philo states some things that do not agree with the fundamental facts of lunar astronomy.</a:t>
            </a:r>
            <a:endParaRPr lang="en-US" sz="1400" dirty="0">
              <a:solidFill>
                <a:schemeClr val="tx1"/>
              </a:solidFill>
              <a:latin typeface="Goudy Old Style" pitchFamily="18" charset="0"/>
            </a:endParaRPr>
          </a:p>
        </p:txBody>
      </p:sp>
      <p:cxnSp>
        <p:nvCxnSpPr>
          <p:cNvPr id="5" name="Straight Arrow Connector 4"/>
          <p:cNvCxnSpPr>
            <a:stCxn id="4" idx="3"/>
          </p:cNvCxnSpPr>
          <p:nvPr/>
        </p:nvCxnSpPr>
        <p:spPr>
          <a:xfrm flipV="1">
            <a:off x="3581400" y="228602"/>
            <a:ext cx="304800" cy="62945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00" y="2514600"/>
            <a:ext cx="3505200" cy="181610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But there is no evidence the actual year was ever this long, not even the data from Noah’s flood. The flood year had 4 30 day months and 1 29 day month, which using inclusive counting, from the 17</a:t>
            </a:r>
            <a:r>
              <a:rPr lang="en-US" sz="1400" baseline="30000" dirty="0">
                <a:solidFill>
                  <a:schemeClr val="tx1"/>
                </a:solidFill>
                <a:latin typeface="Goudy Old Style" pitchFamily="18" charset="0"/>
              </a:rPr>
              <a:t>th</a:t>
            </a:r>
            <a:r>
              <a:rPr lang="en-US" sz="1400" dirty="0">
                <a:solidFill>
                  <a:schemeClr val="tx1"/>
                </a:solidFill>
                <a:latin typeface="Goudy Old Style" pitchFamily="18" charset="0"/>
              </a:rPr>
              <a:t> day of the 2</a:t>
            </a:r>
            <a:r>
              <a:rPr lang="en-US" sz="1400" baseline="30000" dirty="0">
                <a:solidFill>
                  <a:schemeClr val="tx1"/>
                </a:solidFill>
                <a:latin typeface="Goudy Old Style" pitchFamily="18" charset="0"/>
              </a:rPr>
              <a:t>nd</a:t>
            </a:r>
            <a:r>
              <a:rPr lang="en-US" sz="1400" dirty="0">
                <a:solidFill>
                  <a:schemeClr val="tx1"/>
                </a:solidFill>
                <a:latin typeface="Goudy Old Style" pitchFamily="18" charset="0"/>
              </a:rPr>
              <a:t> month to the 17</a:t>
            </a:r>
            <a:r>
              <a:rPr lang="en-US" sz="1400" baseline="30000" dirty="0">
                <a:solidFill>
                  <a:schemeClr val="tx1"/>
                </a:solidFill>
                <a:latin typeface="Goudy Old Style" pitchFamily="18" charset="0"/>
              </a:rPr>
              <a:t>th</a:t>
            </a:r>
            <a:r>
              <a:rPr lang="en-US" sz="1400" dirty="0">
                <a:solidFill>
                  <a:schemeClr val="tx1"/>
                </a:solidFill>
                <a:latin typeface="Goudy Old Style" pitchFamily="18" charset="0"/>
              </a:rPr>
              <a:t> day of the 7</a:t>
            </a:r>
            <a:r>
              <a:rPr lang="en-US" sz="1400" baseline="30000" dirty="0">
                <a:solidFill>
                  <a:schemeClr val="tx1"/>
                </a:solidFill>
                <a:latin typeface="Goudy Old Style" pitchFamily="18" charset="0"/>
              </a:rPr>
              <a:t>th</a:t>
            </a:r>
            <a:r>
              <a:rPr lang="en-US" sz="1400" dirty="0">
                <a:solidFill>
                  <a:schemeClr val="tx1"/>
                </a:solidFill>
                <a:latin typeface="Goudy Old Style" pitchFamily="18" charset="0"/>
              </a:rPr>
              <a:t> month add up to 150 days.  The present lunar cycle often has 4, 30 day months in a row</a:t>
            </a:r>
            <a:r>
              <a:rPr lang="en-US" sz="1400" dirty="0" smtClean="0">
                <a:solidFill>
                  <a:schemeClr val="tx1"/>
                </a:solidFill>
                <a:latin typeface="Goudy Old Style" pitchFamily="18" charset="0"/>
              </a:rPr>
              <a:t>. This is a side issue.</a:t>
            </a:r>
            <a:endParaRPr lang="en-US" sz="1400" dirty="0">
              <a:solidFill>
                <a:schemeClr val="tx1"/>
              </a:solidFill>
              <a:latin typeface="Goudy Old Style" pitchFamily="18" charset="0"/>
            </a:endParaRPr>
          </a:p>
        </p:txBody>
      </p:sp>
      <p:cxnSp>
        <p:nvCxnSpPr>
          <p:cNvPr id="18" name="Straight Arrow Connector 17"/>
          <p:cNvCxnSpPr>
            <a:stCxn id="17" idx="3"/>
          </p:cNvCxnSpPr>
          <p:nvPr/>
        </p:nvCxnSpPr>
        <p:spPr>
          <a:xfrm flipV="1">
            <a:off x="3886200" y="2743200"/>
            <a:ext cx="2438400" cy="67945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4"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9000" y="0"/>
            <a:ext cx="5715000" cy="6858000"/>
          </a:xfrm>
          <a:prstGeom prst="rect">
            <a:avLst/>
          </a:prstGeom>
        </p:spPr>
        <p:txBody>
          <a:bodyPr/>
          <a:lstStyle/>
          <a:p>
            <a:pPr>
              <a:defRPr/>
            </a:pPr>
            <a:r>
              <a:rPr lang="en-US" sz="2000" dirty="0" smtClean="0"/>
              <a:t>So even if you could make an argument that ancient Israel was the dumbest of all people--simple farmers who couldn't track stars and what not--they were held captive by nations who imposed their calendar on them that they would have gotten used to. </a:t>
            </a:r>
          </a:p>
          <a:p>
            <a:pPr>
              <a:defRPr/>
            </a:pPr>
            <a:r>
              <a:rPr lang="en-US" sz="2000" dirty="0" smtClean="0"/>
              <a:t>That's what Josephus and Philo both tell us, "for thus they learned to order their months from Egypt"--as Josephus says when dating the flood.</a:t>
            </a:r>
          </a:p>
          <a:p>
            <a:pPr>
              <a:defRPr/>
            </a:pPr>
            <a:r>
              <a:rPr lang="en-US" sz="2000" dirty="0" smtClean="0"/>
              <a:t>Julius Caesar burned the library in Alexandria by accident about 40 BCE, but he re-stocked it from copies at Rome and Philo read all these things I mention. </a:t>
            </a:r>
          </a:p>
          <a:p>
            <a:pPr>
              <a:defRPr/>
            </a:pPr>
            <a:r>
              <a:rPr lang="en-US" sz="2000" dirty="0" smtClean="0"/>
              <a:t>So now Philo gets his chance to put ALL THIS STUFF together and what do we get? Exactly what we see in the writings he has left us, which matches perfectly with Biblical math.</a:t>
            </a:r>
          </a:p>
          <a:p>
            <a:pPr>
              <a:defRPr/>
            </a:pPr>
            <a:r>
              <a:rPr lang="en-US" sz="2000" dirty="0" smtClean="0"/>
              <a:t>Guesswork? Hardly!  Easy?  Far from it.   </a:t>
            </a:r>
          </a:p>
          <a:p>
            <a:pPr>
              <a:defRPr/>
            </a:pPr>
            <a:r>
              <a:rPr lang="en-US" sz="2000" dirty="0" smtClean="0"/>
              <a:t>Words from </a:t>
            </a:r>
            <a:r>
              <a:rPr lang="en-US" sz="2000" i="1" dirty="0" smtClean="0"/>
              <a:t>Andrew Roth </a:t>
            </a:r>
            <a:r>
              <a:rPr lang="en-US" sz="2000" dirty="0" smtClean="0"/>
              <a:t>author of the Aramaic English New Testament </a:t>
            </a:r>
            <a:br>
              <a:rPr lang="en-US" sz="2000" dirty="0" smtClean="0"/>
            </a:br>
            <a:endParaRPr lang="en-US" sz="2000" dirty="0" smtClean="0"/>
          </a:p>
        </p:txBody>
      </p:sp>
      <p:sp>
        <p:nvSpPr>
          <p:cNvPr id="4" name="Rectangle 3"/>
          <p:cNvSpPr/>
          <p:nvPr/>
        </p:nvSpPr>
        <p:spPr>
          <a:xfrm>
            <a:off x="76200" y="381000"/>
            <a:ext cx="3505200" cy="203132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It is not hard to observe the spring Tequfah when the sun sets in the exact west, nor the visible new moon. Israel did not need to be dependent on these nations.</a:t>
            </a:r>
          </a:p>
          <a:p>
            <a:pPr algn="just">
              <a:defRPr/>
            </a:pPr>
            <a:endParaRPr lang="en-US" sz="1400" dirty="0">
              <a:solidFill>
                <a:schemeClr val="tx1"/>
              </a:solidFill>
              <a:latin typeface="Goudy Old Style" pitchFamily="18" charset="0"/>
            </a:endParaRPr>
          </a:p>
          <a:p>
            <a:pPr algn="just">
              <a:defRPr/>
            </a:pPr>
            <a:r>
              <a:rPr lang="en-US" sz="1400" dirty="0">
                <a:solidFill>
                  <a:schemeClr val="tx1"/>
                </a:solidFill>
                <a:latin typeface="Goudy Old Style" pitchFamily="18" charset="0"/>
              </a:rPr>
              <a:t>119 ministries uses similar language, and by so doing, shows their dependence on Andrew </a:t>
            </a:r>
            <a:r>
              <a:rPr lang="en-US" sz="1400" dirty="0" smtClean="0">
                <a:solidFill>
                  <a:schemeClr val="tx1"/>
                </a:solidFill>
                <a:latin typeface="Goudy Old Style" pitchFamily="18" charset="0"/>
              </a:rPr>
              <a:t>Roth. There is a common thread of reasoning here, though I have not determined its extent.</a:t>
            </a:r>
            <a:endParaRPr lang="en-US" sz="1400" dirty="0">
              <a:solidFill>
                <a:schemeClr val="tx1"/>
              </a:solidFill>
              <a:latin typeface="Goudy Old Style" pitchFamily="18" charset="0"/>
            </a:endParaRPr>
          </a:p>
        </p:txBody>
      </p:sp>
      <p:cxnSp>
        <p:nvCxnSpPr>
          <p:cNvPr id="5" name="Straight Arrow Connector 4"/>
          <p:cNvCxnSpPr>
            <a:stCxn id="4" idx="3"/>
          </p:cNvCxnSpPr>
          <p:nvPr/>
        </p:nvCxnSpPr>
        <p:spPr>
          <a:xfrm>
            <a:off x="3581400" y="1396663"/>
            <a:ext cx="2209800" cy="20353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2286000"/>
            <a:ext cx="3505200" cy="52387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It appears we are going to stake a lot on just one man’s writings?!</a:t>
            </a:r>
          </a:p>
        </p:txBody>
      </p:sp>
      <p:cxnSp>
        <p:nvCxnSpPr>
          <p:cNvPr id="7" name="Straight Arrow Connector 6"/>
          <p:cNvCxnSpPr>
            <a:stCxn id="6" idx="3"/>
          </p:cNvCxnSpPr>
          <p:nvPr/>
        </p:nvCxnSpPr>
        <p:spPr>
          <a:xfrm>
            <a:off x="3505200" y="2547938"/>
            <a:ext cx="3048000" cy="95726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00025" y="4724400"/>
            <a:ext cx="3505200" cy="160043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“The physical body of </a:t>
            </a:r>
            <a:r>
              <a:rPr lang="en-US" sz="1400" dirty="0" err="1" smtClean="0">
                <a:solidFill>
                  <a:schemeClr val="tx1"/>
                </a:solidFill>
                <a:latin typeface="Goudy Old Style" pitchFamily="18" charset="0"/>
              </a:rPr>
              <a:t>Y’shua</a:t>
            </a:r>
            <a:r>
              <a:rPr lang="en-US" sz="1400" dirty="0" smtClean="0">
                <a:solidFill>
                  <a:schemeClr val="tx1"/>
                </a:solidFill>
                <a:latin typeface="Goudy Old Style" pitchFamily="18" charset="0"/>
              </a:rPr>
              <a:t> and his soul are not YHWH, but </a:t>
            </a:r>
            <a:r>
              <a:rPr lang="en-US" sz="1400" dirty="0" err="1" smtClean="0">
                <a:solidFill>
                  <a:schemeClr val="tx1"/>
                </a:solidFill>
                <a:latin typeface="Goudy Old Style" pitchFamily="18" charset="0"/>
              </a:rPr>
              <a:t>Y’shua</a:t>
            </a:r>
            <a:r>
              <a:rPr lang="en-US" sz="1400" dirty="0" smtClean="0">
                <a:solidFill>
                  <a:schemeClr val="tx1"/>
                </a:solidFill>
                <a:latin typeface="Goudy Old Style" pitchFamily="18" charset="0"/>
              </a:rPr>
              <a:t> made himself subject to YHWH in all respects” (pg. 1052, AENT).  In true Nestorian fashion Roth separates the Messiah (Spirit) from the person of Yeshua.  Roth would say that Messiah is YHWH, but not the person of Yeshua.</a:t>
            </a:r>
            <a:endParaRPr lang="en-US" sz="1400" dirty="0">
              <a:solidFill>
                <a:schemeClr val="tx1"/>
              </a:solidFill>
              <a:latin typeface="Goudy Old Style" pitchFamily="18" charset="0"/>
            </a:endParaRPr>
          </a:p>
        </p:txBody>
      </p:sp>
      <p:cxnSp>
        <p:nvCxnSpPr>
          <p:cNvPr id="9" name="Straight Arrow Connector 8"/>
          <p:cNvCxnSpPr>
            <a:stCxn id="8" idx="3"/>
          </p:cNvCxnSpPr>
          <p:nvPr/>
        </p:nvCxnSpPr>
        <p:spPr>
          <a:xfrm>
            <a:off x="3705225" y="5524619"/>
            <a:ext cx="1704975" cy="72378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0"/>
            <a:ext cx="9144000" cy="1371600"/>
          </a:xfrm>
          <a:prstGeom prst="rect">
            <a:avLst/>
          </a:prstGeom>
        </p:spPr>
        <p:txBody>
          <a:bodyPr/>
          <a:lstStyle/>
          <a:p>
            <a:pPr eaLnBrk="1" hangingPunct="1">
              <a:defRPr/>
            </a:pPr>
            <a:r>
              <a:rPr lang="en-US" sz="2400" dirty="0" smtClean="0"/>
              <a:t>If you look directly across from the </a:t>
            </a:r>
            <a:r>
              <a:rPr lang="en-US" sz="2400" b="1" dirty="0" smtClean="0"/>
              <a:t>Full Moon</a:t>
            </a:r>
            <a:r>
              <a:rPr lang="en-US" sz="2400" dirty="0" smtClean="0"/>
              <a:t> you find both the </a:t>
            </a:r>
            <a:r>
              <a:rPr lang="en-US" sz="2400" b="1" u="sng" dirty="0" smtClean="0"/>
              <a:t>Ending</a:t>
            </a:r>
            <a:r>
              <a:rPr lang="en-US" sz="2400" b="1" dirty="0" smtClean="0"/>
              <a:t> </a:t>
            </a:r>
            <a:r>
              <a:rPr lang="en-US" sz="2400" dirty="0" smtClean="0"/>
              <a:t>and the </a:t>
            </a:r>
            <a:r>
              <a:rPr lang="en-US" sz="2400" b="1" u="sng" dirty="0" smtClean="0"/>
              <a:t>Beginning</a:t>
            </a:r>
            <a:r>
              <a:rPr lang="en-US" sz="2400" b="1" dirty="0" smtClean="0"/>
              <a:t> </a:t>
            </a:r>
            <a:r>
              <a:rPr lang="en-US" sz="2400" b="1" u="sng" dirty="0" smtClean="0"/>
              <a:t>Point</a:t>
            </a:r>
            <a:r>
              <a:rPr lang="en-US" sz="2400" dirty="0" smtClean="0"/>
              <a:t> of the moons lunar cycle. This is called the </a:t>
            </a:r>
            <a:r>
              <a:rPr lang="en-US" sz="2400" b="1" u="sng" dirty="0" smtClean="0"/>
              <a:t>Astronomical</a:t>
            </a:r>
            <a:r>
              <a:rPr lang="en-US" sz="2400" dirty="0" smtClean="0"/>
              <a:t>  </a:t>
            </a:r>
            <a:r>
              <a:rPr lang="en-US" sz="2400" b="1" u="sng" dirty="0" smtClean="0"/>
              <a:t>NEW</a:t>
            </a:r>
            <a:r>
              <a:rPr lang="en-US" sz="2400" b="1" dirty="0" smtClean="0"/>
              <a:t> </a:t>
            </a:r>
            <a:r>
              <a:rPr lang="en-US" sz="2400" b="1" u="sng" dirty="0" smtClean="0"/>
              <a:t>MOON</a:t>
            </a:r>
            <a:r>
              <a:rPr lang="en-US" sz="2400" dirty="0" smtClean="0"/>
              <a:t>. This cycle completes between 29 and 30 solar days which averages 29.53 each month.</a:t>
            </a:r>
          </a:p>
        </p:txBody>
      </p:sp>
      <p:pic>
        <p:nvPicPr>
          <p:cNvPr id="28675" name="Content Placeholder 3" descr="Phases of the moon.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90600" y="2514600"/>
            <a:ext cx="3505200" cy="30797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A modern term, not a biblical term.</a:t>
            </a:r>
          </a:p>
        </p:txBody>
      </p:sp>
      <p:cxnSp>
        <p:nvCxnSpPr>
          <p:cNvPr id="5" name="Straight Arrow Connector 4"/>
          <p:cNvCxnSpPr>
            <a:stCxn id="4" idx="0"/>
          </p:cNvCxnSpPr>
          <p:nvPr/>
        </p:nvCxnSpPr>
        <p:spPr>
          <a:xfrm flipV="1">
            <a:off x="2743200" y="1219200"/>
            <a:ext cx="762000" cy="1295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114925" y="1906588"/>
            <a:ext cx="3505200" cy="1815882"/>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That the </a:t>
            </a:r>
            <a:r>
              <a:rPr lang="en-US" sz="1400" dirty="0" smtClean="0">
                <a:solidFill>
                  <a:schemeClr val="tx1"/>
                </a:solidFill>
                <a:latin typeface="Goudy Old Style" pitchFamily="18" charset="0"/>
              </a:rPr>
              <a:t>biblical new </a:t>
            </a:r>
            <a:r>
              <a:rPr lang="en-US" sz="1400" dirty="0">
                <a:solidFill>
                  <a:schemeClr val="tx1"/>
                </a:solidFill>
                <a:latin typeface="Goudy Old Style" pitchFamily="18" charset="0"/>
              </a:rPr>
              <a:t>moon must be symmetrical to an exact full moon is an </a:t>
            </a:r>
            <a:r>
              <a:rPr lang="en-US" sz="1400" dirty="0" smtClean="0">
                <a:solidFill>
                  <a:schemeClr val="tx1"/>
                </a:solidFill>
                <a:latin typeface="Goudy Old Style" pitchFamily="18" charset="0"/>
              </a:rPr>
              <a:t>assumption.  What  the author says here is true using modern definitions of the terms, but watch for the switch of modern ideas back into the ancient usages.  We cannot assume they are the same.  If we do, then the fallacy is called an anachronism.</a:t>
            </a:r>
            <a:endParaRPr lang="en-US" sz="1400" dirty="0">
              <a:solidFill>
                <a:schemeClr val="tx1"/>
              </a:solidFill>
              <a:latin typeface="Goudy Old Style" pitchFamily="18" charset="0"/>
            </a:endParaRPr>
          </a:p>
        </p:txBody>
      </p:sp>
      <p:cxnSp>
        <p:nvCxnSpPr>
          <p:cNvPr id="9" name="Straight Arrow Connector 8"/>
          <p:cNvCxnSpPr>
            <a:stCxn id="8" idx="0"/>
          </p:cNvCxnSpPr>
          <p:nvPr/>
        </p:nvCxnSpPr>
        <p:spPr>
          <a:xfrm flipV="1">
            <a:off x="6867525" y="762000"/>
            <a:ext cx="1285875" cy="1144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609600"/>
            <a:ext cx="7239000" cy="4832092"/>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Summary of key errors and their relevance to the commentary:</a:t>
            </a:r>
          </a:p>
          <a:p>
            <a:pPr algn="just">
              <a:defRPr/>
            </a:pPr>
            <a:endParaRPr lang="en-US" sz="1400" dirty="0" smtClean="0">
              <a:solidFill>
                <a:schemeClr val="tx1"/>
              </a:solidFill>
              <a:latin typeface="Goudy Old Style" pitchFamily="18" charset="0"/>
            </a:endParaRPr>
          </a:p>
          <a:p>
            <a:pPr marL="342900" indent="-342900" algn="just">
              <a:buAutoNum type="arabicPeriod"/>
              <a:defRPr/>
            </a:pPr>
            <a:r>
              <a:rPr lang="en-US" sz="1400" dirty="0" smtClean="0">
                <a:solidFill>
                  <a:schemeClr val="tx1"/>
                </a:solidFill>
                <a:latin typeface="Goudy Old Style" pitchFamily="18" charset="0"/>
              </a:rPr>
              <a:t>Misunderstanding the  Genesis day .  Understanding this correctly is helpful, but not critical to our case against the book end teaching.</a:t>
            </a:r>
          </a:p>
          <a:p>
            <a:pPr marL="342900" indent="-342900" algn="just">
              <a:buAutoNum type="arabicPeriod"/>
              <a:defRPr/>
            </a:pPr>
            <a:r>
              <a:rPr lang="en-US" sz="1400" dirty="0" smtClean="0">
                <a:solidFill>
                  <a:schemeClr val="tx1"/>
                </a:solidFill>
                <a:latin typeface="Goudy Old Style" pitchFamily="18" charset="0"/>
              </a:rPr>
              <a:t>The claim that ancient historians support the conjunction method. The opposite </a:t>
            </a:r>
            <a:r>
              <a:rPr lang="en-US" sz="1400" dirty="0">
                <a:solidFill>
                  <a:schemeClr val="tx1"/>
                </a:solidFill>
                <a:latin typeface="Goudy Old Style" pitchFamily="18" charset="0"/>
              </a:rPr>
              <a:t> </a:t>
            </a:r>
            <a:r>
              <a:rPr lang="en-US" sz="1400" dirty="0" smtClean="0">
                <a:solidFill>
                  <a:schemeClr val="tx1"/>
                </a:solidFill>
                <a:latin typeface="Goudy Old Style" pitchFamily="18" charset="0"/>
              </a:rPr>
              <a:t>is true.</a:t>
            </a:r>
          </a:p>
          <a:p>
            <a:pPr marL="342900" indent="-342900" algn="just">
              <a:buAutoNum type="arabicPeriod"/>
              <a:defRPr/>
            </a:pPr>
            <a:r>
              <a:rPr lang="en-US" sz="1400" dirty="0" smtClean="0">
                <a:solidFill>
                  <a:schemeClr val="tx1"/>
                </a:solidFill>
                <a:latin typeface="Goudy Old Style" pitchFamily="18" charset="0"/>
              </a:rPr>
              <a:t>Claim that the year begins with Aviv 1. It begins with the equinox.</a:t>
            </a:r>
          </a:p>
          <a:p>
            <a:pPr marL="342900" indent="-342900" algn="just">
              <a:buAutoNum type="arabicPeriod"/>
              <a:defRPr/>
            </a:pPr>
            <a:r>
              <a:rPr lang="en-US" sz="1400" dirty="0" smtClean="0">
                <a:solidFill>
                  <a:schemeClr val="tx1"/>
                </a:solidFill>
                <a:latin typeface="Goudy Old Style" pitchFamily="18" charset="0"/>
              </a:rPr>
              <a:t>Original meaning of the word </a:t>
            </a:r>
            <a:r>
              <a:rPr lang="en-US" sz="1400" i="1" dirty="0" smtClean="0">
                <a:solidFill>
                  <a:schemeClr val="tx1"/>
                </a:solidFill>
                <a:latin typeface="Goudy Old Style" pitchFamily="18" charset="0"/>
              </a:rPr>
              <a:t>Adar</a:t>
            </a:r>
            <a:r>
              <a:rPr lang="en-US" sz="1400" dirty="0" smtClean="0">
                <a:solidFill>
                  <a:schemeClr val="tx1"/>
                </a:solidFill>
                <a:latin typeface="Goudy Old Style" pitchFamily="18" charset="0"/>
              </a:rPr>
              <a:t> is incorrect.</a:t>
            </a:r>
          </a:p>
          <a:p>
            <a:pPr marL="342900" indent="-342900" algn="just">
              <a:buAutoNum type="arabicPeriod"/>
              <a:defRPr/>
            </a:pPr>
            <a:r>
              <a:rPr lang="en-US" sz="1400" dirty="0" smtClean="0">
                <a:solidFill>
                  <a:schemeClr val="tx1"/>
                </a:solidFill>
                <a:latin typeface="Goudy Old Style" pitchFamily="18" charset="0"/>
              </a:rPr>
              <a:t>The claim that a conjunction based calendar does not have 29 day months, and that it has 31 day months.  I prove this false in detail, and show how the data presented is miscalculated.</a:t>
            </a:r>
          </a:p>
          <a:p>
            <a:pPr marL="342900" indent="-342900" algn="just">
              <a:buAutoNum type="arabicPeriod"/>
              <a:defRPr/>
            </a:pPr>
            <a:r>
              <a:rPr lang="en-US" sz="1400" dirty="0" smtClean="0">
                <a:solidFill>
                  <a:schemeClr val="tx1"/>
                </a:solidFill>
                <a:latin typeface="Goudy Old Style" pitchFamily="18" charset="0"/>
              </a:rPr>
              <a:t>Philo of Alexandria is taken out of context.</a:t>
            </a:r>
          </a:p>
          <a:p>
            <a:pPr marL="342900" indent="-342900" algn="just">
              <a:buAutoNum type="arabicPeriod"/>
              <a:defRPr/>
            </a:pPr>
            <a:r>
              <a:rPr lang="en-US" sz="1400" dirty="0" smtClean="0">
                <a:solidFill>
                  <a:schemeClr val="tx1"/>
                </a:solidFill>
                <a:latin typeface="Goudy Old Style" pitchFamily="18" charset="0"/>
              </a:rPr>
              <a:t>Claim that the Book End Model is not a new Calendar.  It is best described as a method that arbitrarily places day 1 of the month between the conjunction and the sighted moon to make the 14</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or 15</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days of the month fall on the full moon. It will be shown that the assumption they must is incorrect.</a:t>
            </a:r>
          </a:p>
          <a:p>
            <a:pPr marL="342900" indent="-342900" algn="just">
              <a:buAutoNum type="arabicPeriod"/>
              <a:defRPr/>
            </a:pPr>
            <a:r>
              <a:rPr lang="en-US" sz="1400" dirty="0" smtClean="0">
                <a:solidFill>
                  <a:schemeClr val="tx1"/>
                </a:solidFill>
                <a:latin typeface="Goudy Old Style" pitchFamily="18" charset="0"/>
              </a:rPr>
              <a:t>Scientific ignorance about the orbit of the moon assuming that half the orbit is traversed by the moon in half the time.</a:t>
            </a:r>
          </a:p>
          <a:p>
            <a:pPr marL="342900" indent="-342900" algn="just">
              <a:buAutoNum type="arabicPeriod"/>
              <a:defRPr/>
            </a:pPr>
            <a:r>
              <a:rPr lang="en-US" sz="1400" dirty="0" smtClean="0">
                <a:solidFill>
                  <a:schemeClr val="tx1"/>
                </a:solidFill>
                <a:latin typeface="Goudy Old Style" pitchFamily="18" charset="0"/>
              </a:rPr>
              <a:t>Claim that the Hillel II calendar is before AD 359.  The sighted moon was used before AD 359.</a:t>
            </a:r>
          </a:p>
          <a:p>
            <a:pPr marL="342900" indent="-342900" algn="just">
              <a:buAutoNum type="arabicPeriod"/>
              <a:defRPr/>
            </a:pPr>
            <a:r>
              <a:rPr lang="en-US" sz="1400" dirty="0" smtClean="0">
                <a:solidFill>
                  <a:schemeClr val="tx1"/>
                </a:solidFill>
                <a:latin typeface="Goudy Old Style" pitchFamily="18" charset="0"/>
              </a:rPr>
              <a:t>Misinterpretation of  1Sam 20.</a:t>
            </a:r>
          </a:p>
          <a:p>
            <a:pPr marL="342900" indent="-342900" algn="just">
              <a:buAutoNum type="arabicPeriod"/>
              <a:defRPr/>
            </a:pPr>
            <a:endParaRPr lang="en-US" sz="1400" dirty="0" smtClean="0">
              <a:solidFill>
                <a:schemeClr val="tx1"/>
              </a:solidFill>
              <a:latin typeface="Goudy Old Style" pitchFamily="18" charset="0"/>
            </a:endParaRPr>
          </a:p>
          <a:p>
            <a:pPr marL="342900" indent="-342900" algn="just">
              <a:buAutoNum type="arabicPeriod"/>
              <a:defRPr/>
            </a:pPr>
            <a:endParaRPr lang="en-US" sz="1400" dirty="0" smtClean="0">
              <a:solidFill>
                <a:schemeClr val="tx1"/>
              </a:solidFill>
              <a:latin typeface="Goudy Old Style" pitchFamily="18" charset="0"/>
            </a:endParaRPr>
          </a:p>
          <a:p>
            <a:pPr marL="342900" indent="-342900" algn="just">
              <a:buAutoNum type="arabicPeriod"/>
              <a:defRPr/>
            </a:pPr>
            <a:endParaRPr lang="en-US" sz="1400" dirty="0" smtClean="0">
              <a:solidFill>
                <a:schemeClr val="tx1"/>
              </a:solidFill>
              <a:latin typeface="Goudy Old Style" pitchFamily="18" charset="0"/>
            </a:endParaRPr>
          </a:p>
          <a:p>
            <a:pPr marL="342900" indent="-342900" algn="just">
              <a:buAutoNum type="arabicPeriod"/>
              <a:defRPr/>
            </a:pPr>
            <a:endParaRPr lang="en-US" sz="1400" dirty="0">
              <a:solidFill>
                <a:schemeClr val="tx1"/>
              </a:solidFill>
              <a:latin typeface="Goudy Old Style" pitchFamily="18" charset="0"/>
            </a:endParaRPr>
          </a:p>
        </p:txBody>
      </p:sp>
    </p:spTree>
    <p:extLst>
      <p:ext uri="{BB962C8B-B14F-4D97-AF65-F5344CB8AC3E}">
        <p14:creationId xmlns:p14="http://schemas.microsoft.com/office/powerpoint/2010/main" val="370288776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0"/>
            <a:ext cx="9144000" cy="1371600"/>
          </a:xfrm>
          <a:prstGeom prst="rect">
            <a:avLst/>
          </a:prstGeom>
        </p:spPr>
        <p:txBody>
          <a:bodyPr/>
          <a:lstStyle/>
          <a:p>
            <a:pPr eaLnBrk="1" hangingPunct="1">
              <a:defRPr/>
            </a:pPr>
            <a:r>
              <a:rPr lang="en-US" sz="2400" dirty="0" smtClean="0"/>
              <a:t>When the Moon passes between the Earth and the Sun and all 3 are lined up, this is called the </a:t>
            </a:r>
            <a:r>
              <a:rPr lang="en-US" sz="2400" b="1" u="sng" dirty="0" smtClean="0"/>
              <a:t>Conjunction</a:t>
            </a:r>
            <a:r>
              <a:rPr lang="en-US" sz="2400" dirty="0" smtClean="0"/>
              <a:t>, because two celestial bodies are conjoining at their closest points. There are 28 Moonrises and Moonsets during this complete cycle (4 sets of 7). </a:t>
            </a:r>
          </a:p>
        </p:txBody>
      </p:sp>
      <p:pic>
        <p:nvPicPr>
          <p:cNvPr id="29699" name="Content Placeholder 4" descr="3rd Quarter moon.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07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90600" y="2514600"/>
            <a:ext cx="3505200" cy="95408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This only happens at the rare times of solar eclipses.  Ordinarily the moon’s orbit is inclined 5 degrees to the ecliptic, such that normally there is no “line up”.</a:t>
            </a:r>
          </a:p>
        </p:txBody>
      </p:sp>
      <p:cxnSp>
        <p:nvCxnSpPr>
          <p:cNvPr id="5" name="Straight Arrow Connector 4"/>
          <p:cNvCxnSpPr>
            <a:stCxn id="4" idx="0"/>
          </p:cNvCxnSpPr>
          <p:nvPr/>
        </p:nvCxnSpPr>
        <p:spPr>
          <a:xfrm flipH="1" flipV="1">
            <a:off x="1295400" y="762000"/>
            <a:ext cx="1447800" cy="1752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43000" y="4648200"/>
            <a:ext cx="7477125" cy="160043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a:solidFill>
                  <a:schemeClr val="tx1"/>
                </a:solidFill>
                <a:latin typeface="Goudy Old Style" pitchFamily="18" charset="0"/>
              </a:rPr>
              <a:t>Furthermore, a modern new moon is geocentrically determined, so it may not be symmetrical to Jerusalem at all.  In fact, it usually is not.  If symmetry is to be a principle to live and die by, then why did they not choose Jerusalem to make the line up</a:t>
            </a:r>
            <a:r>
              <a:rPr lang="en-US" sz="1400" dirty="0" smtClean="0">
                <a:solidFill>
                  <a:schemeClr val="tx1"/>
                </a:solidFill>
                <a:latin typeface="Goudy Old Style" pitchFamily="18" charset="0"/>
              </a:rPr>
              <a:t>. The notion that symmetry is the only beauty is a Greek idea.  Asymmetrical variety is also beautiful. In fact the two sides the  human body have asymmetry as well as symmetry. The number of days in a month and the number of months in a year display variations. The notion that the timing of the full moon should vary more than one’s notion of proper symmetry is a philosophical assumption.  It is not an argument for the way things are or should be.</a:t>
            </a:r>
            <a:endParaRPr lang="en-US" sz="1400" dirty="0">
              <a:solidFill>
                <a:schemeClr val="tx1"/>
              </a:solidFill>
              <a:latin typeface="Goudy Old Style" pitchFamily="18" charset="0"/>
            </a:endParaRPr>
          </a:p>
        </p:txBody>
      </p:sp>
      <p:cxnSp>
        <p:nvCxnSpPr>
          <p:cNvPr id="8" name="Straight Arrow Connector 7"/>
          <p:cNvCxnSpPr>
            <a:stCxn id="7" idx="0"/>
          </p:cNvCxnSpPr>
          <p:nvPr/>
        </p:nvCxnSpPr>
        <p:spPr>
          <a:xfrm flipH="1" flipV="1">
            <a:off x="3657601" y="4038600"/>
            <a:ext cx="1223962" cy="609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When the “true” </a:t>
            </a:r>
            <a:r>
              <a:rPr lang="en-US" sz="2400" b="1" dirty="0" smtClean="0"/>
              <a:t>Full Moon </a:t>
            </a:r>
            <a:r>
              <a:rPr lang="en-US" sz="2400" dirty="0" smtClean="0"/>
              <a:t>is completely 100% </a:t>
            </a:r>
            <a:r>
              <a:rPr lang="en-US" sz="2400" b="1" dirty="0" smtClean="0"/>
              <a:t>FULL</a:t>
            </a:r>
            <a:r>
              <a:rPr lang="en-US" sz="2400" dirty="0" smtClean="0"/>
              <a:t> of light, just like the conjunction when the moon appears dark, it only lasts for a moment, although it seems to last much longer. This happens on average, on the 14</a:t>
            </a:r>
            <a:r>
              <a:rPr lang="en-US" sz="2400" baseline="30000" dirty="0" smtClean="0"/>
              <a:t>th</a:t>
            </a:r>
            <a:r>
              <a:rPr lang="en-US" sz="2400" dirty="0" smtClean="0"/>
              <a:t> and 15</a:t>
            </a:r>
            <a:r>
              <a:rPr lang="en-US" sz="2400" baseline="30000" dirty="0" smtClean="0"/>
              <a:t>th</a:t>
            </a:r>
            <a:r>
              <a:rPr lang="en-US" sz="2400" dirty="0" smtClean="0"/>
              <a:t> solar day, on the lunar calendar.</a:t>
            </a:r>
            <a:endParaRPr lang="en-US" sz="2400" dirty="0"/>
          </a:p>
        </p:txBody>
      </p:sp>
      <p:pic>
        <p:nvPicPr>
          <p:cNvPr id="30723" name="Content Placeholder 3" descr="full moon.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03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4800600"/>
            <a:ext cx="7162800" cy="160043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a:solidFill>
                  <a:schemeClr val="tx1"/>
                </a:solidFill>
                <a:latin typeface="Goudy Old Style" pitchFamily="18" charset="0"/>
              </a:rPr>
              <a:t>What the author is aiming at is to get the viewer to think that symmetry between the full moon and the new moon is required.  It was never required according to the historical definition of the new moon</a:t>
            </a:r>
            <a:r>
              <a:rPr lang="en-US" sz="1400" dirty="0" smtClean="0">
                <a:solidFill>
                  <a:schemeClr val="tx1"/>
                </a:solidFill>
                <a:latin typeface="Goudy Old Style" pitchFamily="18" charset="0"/>
              </a:rPr>
              <a:t>.  The desire for symmetrical perfection of two sides of a thing  is Greek philosophical idea of perfection. This is because the Greek notion of perfection does not allow variation.  For if something is perfect, then the only possible variation would toward imperfection. The Great  Church theologian Thomas Aquinas used this sort of Greek influenced reasoning when discussing the immutability of God.</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V="1">
            <a:off x="4038600" y="3505200"/>
            <a:ext cx="609600" cy="1295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0"/>
            <a:ext cx="9144000" cy="1371600"/>
          </a:xfrm>
          <a:prstGeom prst="rect">
            <a:avLst/>
          </a:prstGeom>
        </p:spPr>
        <p:txBody>
          <a:bodyPr/>
          <a:lstStyle/>
          <a:p>
            <a:pPr eaLnBrk="1" hangingPunct="1">
              <a:defRPr/>
            </a:pPr>
            <a:r>
              <a:rPr lang="en-US" sz="2400" dirty="0" smtClean="0"/>
              <a:t>The moment the moon moves </a:t>
            </a:r>
            <a:r>
              <a:rPr lang="en-US" sz="2400" b="1" dirty="0" smtClean="0"/>
              <a:t>OFF</a:t>
            </a:r>
            <a:r>
              <a:rPr lang="en-US" sz="2400" dirty="0" smtClean="0"/>
              <a:t> the conjunction, a crescent immediately starts to form. This waxing moon cannot be seen from earth as it rises and sets with the sun for up to 18 hours without modern infrared cameras because of the suns brightness.</a:t>
            </a:r>
          </a:p>
        </p:txBody>
      </p:sp>
      <p:pic>
        <p:nvPicPr>
          <p:cNvPr id="33795" name="Content Placeholder 4" descr="conjunctive moon.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33400" y="5257800"/>
            <a:ext cx="3505200" cy="73818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But really what counts is how they observed it in Messiah’s time, which is when a human could see it.</a:t>
            </a:r>
          </a:p>
        </p:txBody>
      </p:sp>
      <p:cxnSp>
        <p:nvCxnSpPr>
          <p:cNvPr id="5" name="Straight Arrow Connector 4"/>
          <p:cNvCxnSpPr>
            <a:stCxn id="4" idx="0"/>
          </p:cNvCxnSpPr>
          <p:nvPr/>
        </p:nvCxnSpPr>
        <p:spPr>
          <a:xfrm flipV="1">
            <a:off x="2286000" y="4191000"/>
            <a:ext cx="2133600" cy="1066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lgn="l">
              <a:defRPr/>
            </a:pPr>
            <a:r>
              <a:rPr lang="en-US" sz="2400" dirty="0" smtClean="0"/>
              <a:t>The 1</a:t>
            </a:r>
            <a:r>
              <a:rPr lang="en-US" sz="2400" baseline="30000" dirty="0" smtClean="0"/>
              <a:t>st</a:t>
            </a:r>
            <a:r>
              <a:rPr lang="en-US" sz="2400" dirty="0" smtClean="0"/>
              <a:t> solar day the Conjunction happens on does </a:t>
            </a:r>
            <a:r>
              <a:rPr lang="en-US" sz="2400" u="sng" dirty="0" smtClean="0"/>
              <a:t>not</a:t>
            </a:r>
            <a:r>
              <a:rPr lang="en-US" sz="2400" dirty="0" smtClean="0"/>
              <a:t> affect the  calendar immediately because that day must finish its 24 hours at sundown. The following solar day is recorded as the 1</a:t>
            </a:r>
            <a:r>
              <a:rPr lang="en-US" sz="2400" baseline="30000" dirty="0" smtClean="0"/>
              <a:t>st</a:t>
            </a:r>
            <a:r>
              <a:rPr lang="en-US" sz="2400" dirty="0" smtClean="0"/>
              <a:t> day on the lunar calendar, unless the Conjunction happens “</a:t>
            </a:r>
            <a:r>
              <a:rPr lang="en-US" sz="2400" u="sng" dirty="0" smtClean="0"/>
              <a:t>after</a:t>
            </a:r>
            <a:r>
              <a:rPr lang="en-US" sz="2400" dirty="0" smtClean="0"/>
              <a:t>” sunset. </a:t>
            </a:r>
            <a:endParaRPr lang="en-US" sz="2400" dirty="0"/>
          </a:p>
        </p:txBody>
      </p:sp>
      <p:pic>
        <p:nvPicPr>
          <p:cNvPr id="34819" name="Content Placeholder 4" descr="moon quarters.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86000" y="2743200"/>
            <a:ext cx="4495800" cy="138499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This rule is not clearly stated.  It appears to mean that the  first day of the Book End Calendar is never on the conjunction day, which is consistent with the 14 month example given by the author later on.  The “unless” exception is impossible to figure out because all conjunctions are after sunset.</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H="1" flipV="1">
            <a:off x="3124200" y="1371600"/>
            <a:ext cx="1409700" cy="1371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00200"/>
          </a:xfrm>
          <a:prstGeom prst="rect">
            <a:avLst/>
          </a:prstGeom>
        </p:spPr>
        <p:txBody>
          <a:bodyPr/>
          <a:lstStyle/>
          <a:p>
            <a:pPr>
              <a:defRPr/>
            </a:pPr>
            <a:r>
              <a:rPr lang="en-US" sz="2400" dirty="0" smtClean="0"/>
              <a:t>The Conjunction is not to be confused with a lunar eclipse. This takes place when the Full Moon is on the opposite side of the earth and passes through the earth’s shadow in perfect alignment and the earth’s shadow blocks out the moon for several minutes. </a:t>
            </a:r>
            <a:endParaRPr lang="en-US" sz="2400" dirty="0"/>
          </a:p>
        </p:txBody>
      </p:sp>
      <p:pic>
        <p:nvPicPr>
          <p:cNvPr id="36867" name="Content Placeholder 3" descr="eclipse3.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938" y="1600200"/>
            <a:ext cx="9136062" cy="5227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343400" y="2895600"/>
            <a:ext cx="35052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Our  </a:t>
            </a:r>
            <a:r>
              <a:rPr lang="en-US" sz="1400" dirty="0">
                <a:solidFill>
                  <a:schemeClr val="tx1"/>
                </a:solidFill>
                <a:latin typeface="Goudy Old Style" pitchFamily="18" charset="0"/>
              </a:rPr>
              <a:t>author has confused the duration of a lunar eclipse with a solar eclipse</a:t>
            </a:r>
            <a:r>
              <a:rPr lang="en-US" sz="1400" dirty="0" smtClean="0">
                <a:solidFill>
                  <a:schemeClr val="tx1"/>
                </a:solidFill>
                <a:latin typeface="Goudy Old Style" pitchFamily="18" charset="0"/>
              </a:rPr>
              <a:t>. A lunar eclipse lasts several hours on average. Only a solar eclipse is limited to minutes.</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V="1">
            <a:off x="6096000" y="1600200"/>
            <a:ext cx="762000" cy="1295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00200"/>
          </a:xfrm>
          <a:prstGeom prst="rect">
            <a:avLst/>
          </a:prstGeom>
        </p:spPr>
        <p:txBody>
          <a:bodyPr/>
          <a:lstStyle/>
          <a:p>
            <a:pPr>
              <a:defRPr/>
            </a:pPr>
            <a:r>
              <a:rPr lang="en-US" sz="2400" dirty="0" smtClean="0"/>
              <a:t>When the </a:t>
            </a:r>
            <a:r>
              <a:rPr lang="en-US" sz="2400" b="1" u="sng" dirty="0" smtClean="0"/>
              <a:t>Conjunction</a:t>
            </a:r>
            <a:r>
              <a:rPr lang="en-US" sz="2400" dirty="0" smtClean="0"/>
              <a:t> is lined up perfectly on the ecliptic plane a solar eclipse is caused during the day, when what we call a “Dark Moon” occurs blocking out the sunlight during the day by casting its shadowy foot print on parts the earth, but not the whole earth.</a:t>
            </a:r>
            <a:endParaRPr lang="en-US" sz="2400" dirty="0"/>
          </a:p>
        </p:txBody>
      </p:sp>
      <p:pic>
        <p:nvPicPr>
          <p:cNvPr id="37891" name="Content Placeholder 6" descr="eclipse.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0" y="1524000"/>
            <a:ext cx="4724400" cy="533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Content Placeholder 7" descr="eclipse2.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495800" cy="533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2875" y="3760788"/>
            <a:ext cx="3505200" cy="138499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And this is actually the only time the sun moon and earth are “lined up,” and indeed only where the path of totality goes.  If one looks at eclipse tracks mapped onto the earth over a period of centuries, there will be many asymmetries to observe.</a:t>
            </a:r>
            <a:endParaRPr lang="en-US" sz="1400" dirty="0">
              <a:solidFill>
                <a:schemeClr val="tx1"/>
              </a:solidFill>
              <a:latin typeface="Goudy Old Style" pitchFamily="18" charset="0"/>
            </a:endParaRPr>
          </a:p>
        </p:txBody>
      </p:sp>
      <p:cxnSp>
        <p:nvCxnSpPr>
          <p:cNvPr id="6" name="Straight Arrow Connector 5"/>
          <p:cNvCxnSpPr>
            <a:stCxn id="5" idx="0"/>
          </p:cNvCxnSpPr>
          <p:nvPr/>
        </p:nvCxnSpPr>
        <p:spPr>
          <a:xfrm flipV="1">
            <a:off x="5705475" y="457200"/>
            <a:ext cx="1447800" cy="3303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00200"/>
          </a:xfrm>
          <a:prstGeom prst="rect">
            <a:avLst/>
          </a:prstGeom>
        </p:spPr>
        <p:txBody>
          <a:bodyPr/>
          <a:lstStyle/>
          <a:p>
            <a:pPr>
              <a:defRPr/>
            </a:pPr>
            <a:r>
              <a:rPr lang="en-US" sz="2400" dirty="0" smtClean="0"/>
              <a:t>During the Conjunction the moon appears to be in darkness but the reason the moon cannot be seen from earth for up to 36 hours is because it is hidden by the brightness of the sun, as it rises and sets in unison with the sun during the course of up to 3 solar days.</a:t>
            </a:r>
            <a:endParaRPr lang="en-US" sz="2400" dirty="0"/>
          </a:p>
        </p:txBody>
      </p:sp>
      <p:pic>
        <p:nvPicPr>
          <p:cNvPr id="38915" name="Content Placeholder 6" descr="conjunction graph.pn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0" y="1600200"/>
            <a:ext cx="2514600" cy="525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Content Placeholder 7" descr="conjunction dark moon.pn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2209800" y="1535113"/>
            <a:ext cx="6934200" cy="5322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81500" y="2797175"/>
            <a:ext cx="3505200" cy="353943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I have to add to this: the moon also has to reflect light to the observer to be seen without being washed away by the direct sunlight.</a:t>
            </a:r>
          </a:p>
          <a:p>
            <a:pPr algn="just">
              <a:defRPr/>
            </a:pPr>
            <a:endParaRPr lang="en-US" sz="1400" dirty="0">
              <a:solidFill>
                <a:schemeClr val="tx1"/>
              </a:solidFill>
              <a:latin typeface="Goudy Old Style" pitchFamily="18" charset="0"/>
            </a:endParaRPr>
          </a:p>
          <a:p>
            <a:pPr algn="just">
              <a:defRPr/>
            </a:pPr>
            <a:r>
              <a:rPr lang="en-US" sz="1400" dirty="0" smtClean="0">
                <a:solidFill>
                  <a:schemeClr val="tx1"/>
                </a:solidFill>
                <a:latin typeface="Goudy Old Style" pitchFamily="18" charset="0"/>
              </a:rPr>
              <a:t>If we suppose that some  light comes from the moon that cannot be seen by the naked eye, then we have to consider the Bible’s method of starting the reigns of kings (by way of analogy). Kings often had an accession year when they began to reign, but they did not count the first year until Tishri 1.  So there was a period where they were reigning, but it was not counted as year 1.  Likewise, it can be conceded that the moon can give some light before day 1 of the month, and that like a accession year this time is simply not counted.</a:t>
            </a:r>
            <a:endParaRPr lang="en-US" sz="1400" dirty="0">
              <a:solidFill>
                <a:schemeClr val="tx1"/>
              </a:solidFill>
              <a:latin typeface="Goudy Old Style" pitchFamily="18" charset="0"/>
            </a:endParaRPr>
          </a:p>
        </p:txBody>
      </p:sp>
      <p:cxnSp>
        <p:nvCxnSpPr>
          <p:cNvPr id="6" name="Straight Arrow Connector 5"/>
          <p:cNvCxnSpPr>
            <a:stCxn id="5" idx="0"/>
          </p:cNvCxnSpPr>
          <p:nvPr/>
        </p:nvCxnSpPr>
        <p:spPr>
          <a:xfrm flipH="1" flipV="1">
            <a:off x="2590800" y="1143001"/>
            <a:ext cx="3543300" cy="165417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295400"/>
          </a:xfrm>
          <a:prstGeom prst="rect">
            <a:avLst/>
          </a:prstGeom>
        </p:spPr>
        <p:txBody>
          <a:bodyPr/>
          <a:lstStyle/>
          <a:p>
            <a:pPr>
              <a:defRPr/>
            </a:pPr>
            <a:r>
              <a:rPr lang="en-US" sz="2400" b="1" dirty="0" smtClean="0"/>
              <a:t>NASA</a:t>
            </a:r>
            <a:r>
              <a:rPr lang="en-US" sz="2400" dirty="0" smtClean="0"/>
              <a:t> put on an </a:t>
            </a:r>
            <a:r>
              <a:rPr lang="en-US" sz="2400" b="1" dirty="0" smtClean="0"/>
              <a:t>Extreme Lunar Crescent Contest </a:t>
            </a:r>
            <a:r>
              <a:rPr lang="en-US" sz="2400" dirty="0" smtClean="0"/>
              <a:t>in 2007 and this was one of Martin Elsasser winning pictures taken in Germany just over 4 hours </a:t>
            </a:r>
            <a:r>
              <a:rPr lang="en-US" sz="2400" u="sng" dirty="0" smtClean="0"/>
              <a:t>after</a:t>
            </a:r>
            <a:r>
              <a:rPr lang="en-US" sz="2400" dirty="0" smtClean="0"/>
              <a:t> the Miracle of the Conjunction.</a:t>
            </a:r>
            <a:endParaRPr lang="en-US" sz="2400" dirty="0"/>
          </a:p>
        </p:txBody>
      </p:sp>
      <p:pic>
        <p:nvPicPr>
          <p:cNvPr id="39939" name="Content Placeholder 3" descr="conjunctive crescent 3.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38200" y="2514600"/>
            <a:ext cx="3505200" cy="138499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Infrared does not count.  This picture has been converted to a greyscale a human can see.  It should be completely black, or the same color as the background, as that is how it would look to a human. This can be treated like the accession year of a king.  It is not counted as day 1.</a:t>
            </a:r>
            <a:endParaRPr lang="en-US" sz="1400" dirty="0">
              <a:solidFill>
                <a:schemeClr val="tx1"/>
              </a:solidFill>
              <a:latin typeface="Goudy Old Style" pitchFamily="18" charset="0"/>
            </a:endParaRPr>
          </a:p>
        </p:txBody>
      </p:sp>
      <p:cxnSp>
        <p:nvCxnSpPr>
          <p:cNvPr id="5" name="Straight Arrow Connector 4"/>
          <p:cNvCxnSpPr>
            <a:stCxn id="4" idx="2"/>
          </p:cNvCxnSpPr>
          <p:nvPr/>
        </p:nvCxnSpPr>
        <p:spPr>
          <a:xfrm>
            <a:off x="2590800" y="3899595"/>
            <a:ext cx="1981200" cy="135820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295400"/>
          </a:xfrm>
          <a:prstGeom prst="rect">
            <a:avLst/>
          </a:prstGeom>
        </p:spPr>
        <p:txBody>
          <a:bodyPr/>
          <a:lstStyle/>
          <a:p>
            <a:pPr>
              <a:defRPr/>
            </a:pPr>
            <a:r>
              <a:rPr lang="en-US" sz="2400" dirty="0" smtClean="0"/>
              <a:t>The pictures were taken on a mountain in Austria and this is the special tracking equipment and infrared camera Martin used to take the award winning pictures in 2007. </a:t>
            </a:r>
            <a:endParaRPr lang="en-US" sz="2400" dirty="0"/>
          </a:p>
        </p:txBody>
      </p:sp>
      <p:pic>
        <p:nvPicPr>
          <p:cNvPr id="40963" name="Content Placeholder 3" descr="Conjunctive moon camera.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09600" y="4343400"/>
            <a:ext cx="3505200" cy="73818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Ancient Israel did not have these.  Neither did Messiah.  Don’t you think that what was good enough for Yeshua  should be sufficient for us?</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V="1">
            <a:off x="2362200" y="3048000"/>
            <a:ext cx="762000" cy="1295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19600" y="1524000"/>
            <a:ext cx="3505200" cy="95408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Infrared is not visible to the human eye; it has to be electronically detected (like radio waves or microwaves) and then  translated into a visible image by a computer.</a:t>
            </a:r>
            <a:endParaRPr lang="en-US" sz="1400" dirty="0">
              <a:solidFill>
                <a:schemeClr val="tx1"/>
              </a:solidFill>
              <a:latin typeface="Goudy Old Style" pitchFamily="18" charset="0"/>
            </a:endParaRPr>
          </a:p>
        </p:txBody>
      </p:sp>
      <p:cxnSp>
        <p:nvCxnSpPr>
          <p:cNvPr id="7" name="Straight Arrow Connector 6"/>
          <p:cNvCxnSpPr>
            <a:stCxn id="6" idx="2"/>
          </p:cNvCxnSpPr>
          <p:nvPr/>
        </p:nvCxnSpPr>
        <p:spPr>
          <a:xfrm flipH="1">
            <a:off x="6096000" y="2478088"/>
            <a:ext cx="76200" cy="323691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295400"/>
          </a:xfrm>
          <a:prstGeom prst="rect">
            <a:avLst/>
          </a:prstGeom>
        </p:spPr>
        <p:txBody>
          <a:bodyPr/>
          <a:lstStyle/>
          <a:p>
            <a:pPr>
              <a:defRPr/>
            </a:pPr>
            <a:r>
              <a:rPr lang="en-US" sz="2400" dirty="0" smtClean="0"/>
              <a:t>In 2008 Martin set a world record in Munich Germany by taking pictures minutes before the Conjunction. This is the new special tracking equipment and baffle system, infrared camera he used.</a:t>
            </a:r>
            <a:endParaRPr lang="en-US" sz="2400" dirty="0"/>
          </a:p>
        </p:txBody>
      </p:sp>
      <p:pic>
        <p:nvPicPr>
          <p:cNvPr id="41987" name="Content Placeholder 6" descr="martin.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0" y="1219200"/>
            <a:ext cx="4343400" cy="563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Content Placeholder 7" descr="martin 2.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4343400" y="1219200"/>
            <a:ext cx="4800600" cy="563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0"/>
            <a:ext cx="8229600" cy="533400"/>
          </a:xfrm>
          <a:prstGeom prst="rect">
            <a:avLst/>
          </a:prstGeom>
        </p:spPr>
        <p:txBody>
          <a:bodyPr/>
          <a:lstStyle/>
          <a:p>
            <a:pPr eaLnBrk="1" hangingPunct="1">
              <a:defRPr/>
            </a:pPr>
            <a:r>
              <a:rPr lang="en-US" dirty="0" smtClean="0"/>
              <a:t>What is at stake?</a:t>
            </a:r>
          </a:p>
        </p:txBody>
      </p:sp>
      <p:sp>
        <p:nvSpPr>
          <p:cNvPr id="7171" name="Rectangle 3"/>
          <p:cNvSpPr>
            <a:spLocks noGrp="1" noChangeArrowheads="1"/>
          </p:cNvSpPr>
          <p:nvPr>
            <p:ph type="body" idx="4294967295"/>
          </p:nvPr>
        </p:nvSpPr>
        <p:spPr>
          <a:xfrm>
            <a:off x="0" y="533400"/>
            <a:ext cx="9144000" cy="6324600"/>
          </a:xfrm>
          <a:prstGeom prst="rect">
            <a:avLst/>
          </a:prstGeom>
        </p:spPr>
        <p:txBody>
          <a:bodyPr/>
          <a:lstStyle/>
          <a:p>
            <a:pPr eaLnBrk="1" hangingPunct="1">
              <a:lnSpc>
                <a:spcPct val="80000"/>
              </a:lnSpc>
              <a:defRPr/>
            </a:pPr>
            <a:r>
              <a:rPr lang="en-US" sz="2400" dirty="0" smtClean="0"/>
              <a:t>What is at stake is the importance of following and observing all the “</a:t>
            </a:r>
            <a:r>
              <a:rPr lang="en-US" sz="2400" u="sng" dirty="0" smtClean="0"/>
              <a:t>moed</a:t>
            </a:r>
            <a:r>
              <a:rPr lang="en-US" sz="2400" dirty="0" smtClean="0"/>
              <a:t>” or appointed times on the appointed days correctly as commanded in Torah by Yahuwah in Leviticus 23.</a:t>
            </a:r>
          </a:p>
          <a:p>
            <a:pPr eaLnBrk="1" hangingPunct="1">
              <a:lnSpc>
                <a:spcPct val="80000"/>
              </a:lnSpc>
              <a:defRPr/>
            </a:pPr>
            <a:r>
              <a:rPr lang="en-US" sz="2400" dirty="0" smtClean="0"/>
              <a:t>We know from scripture that Father’s ways of </a:t>
            </a:r>
            <a:r>
              <a:rPr lang="en-US" sz="2400" b="1" dirty="0" smtClean="0"/>
              <a:t>Measuring Time </a:t>
            </a:r>
            <a:r>
              <a:rPr lang="en-US" sz="2400" dirty="0" smtClean="0"/>
              <a:t>are different from man’s current ways of calculating time.</a:t>
            </a:r>
          </a:p>
          <a:p>
            <a:pPr eaLnBrk="1" hangingPunct="1">
              <a:lnSpc>
                <a:spcPct val="80000"/>
              </a:lnSpc>
              <a:defRPr/>
            </a:pPr>
            <a:r>
              <a:rPr lang="en-US" sz="2400" dirty="0" smtClean="0"/>
              <a:t>A day does not end and a new day begin at 12 midnight, but after sunset. (</a:t>
            </a:r>
            <a:r>
              <a:rPr lang="en-US" sz="2400" i="1" dirty="0" smtClean="0"/>
              <a:t>and there was evening, then morning the first day</a:t>
            </a:r>
            <a:r>
              <a:rPr lang="en-US" sz="2400" dirty="0" smtClean="0"/>
              <a:t>) If a day is divided by darkness, then why not a month?</a:t>
            </a:r>
          </a:p>
          <a:p>
            <a:pPr eaLnBrk="1" hangingPunct="1">
              <a:lnSpc>
                <a:spcPct val="80000"/>
              </a:lnSpc>
              <a:defRPr/>
            </a:pPr>
            <a:r>
              <a:rPr lang="en-US" sz="2400" dirty="0" smtClean="0"/>
              <a:t>A new year doesn’t begin on Jan 1st, but on the first day of the month of Abib. (Exodus 12:2 </a:t>
            </a:r>
            <a:r>
              <a:rPr lang="en-US" sz="2400" i="1" dirty="0" smtClean="0"/>
              <a:t>You are to begin your calendar with this month; it will be the first month of the year for you</a:t>
            </a:r>
            <a:r>
              <a:rPr lang="en-US" sz="2400" dirty="0" smtClean="0"/>
              <a:t>) The Aramaic word Adar (</a:t>
            </a:r>
            <a:r>
              <a:rPr lang="en-US" sz="2000" dirty="0" smtClean="0"/>
              <a:t>12</a:t>
            </a:r>
            <a:r>
              <a:rPr lang="en-US" sz="2000" baseline="30000" dirty="0" smtClean="0"/>
              <a:t>th</a:t>
            </a:r>
            <a:r>
              <a:rPr lang="en-US" sz="2000" dirty="0" smtClean="0"/>
              <a:t> mo</a:t>
            </a:r>
            <a:r>
              <a:rPr lang="en-US" sz="2400" dirty="0" smtClean="0"/>
              <a:t>) means “</a:t>
            </a:r>
            <a:r>
              <a:rPr lang="en-US" sz="2400" i="1" dirty="0" smtClean="0"/>
              <a:t>darken eclipse</a:t>
            </a:r>
            <a:r>
              <a:rPr lang="en-US" sz="2400" dirty="0" smtClean="0"/>
              <a:t>” which implies the new year comes out of darkness into light, the way a day ends and begins, so, why not the same for a month?</a:t>
            </a:r>
          </a:p>
          <a:p>
            <a:pPr eaLnBrk="1" hangingPunct="1">
              <a:lnSpc>
                <a:spcPct val="80000"/>
              </a:lnSpc>
              <a:defRPr/>
            </a:pPr>
            <a:r>
              <a:rPr lang="en-US" sz="2400" dirty="0" smtClean="0"/>
              <a:t>Each month does </a:t>
            </a:r>
            <a:r>
              <a:rPr lang="en-US" sz="2400" u="sng" dirty="0" smtClean="0"/>
              <a:t>not</a:t>
            </a:r>
            <a:r>
              <a:rPr lang="en-US" sz="2400" dirty="0" smtClean="0"/>
              <a:t> begin according to the Gregorian calendar calculated by the earth revolving around the sun, but by the rotation of the moon around the earth. </a:t>
            </a:r>
          </a:p>
          <a:p>
            <a:pPr eaLnBrk="1" hangingPunct="1">
              <a:lnSpc>
                <a:spcPct val="80000"/>
              </a:lnSpc>
              <a:defRPr/>
            </a:pPr>
            <a:r>
              <a:rPr lang="en-US" sz="2400" dirty="0" smtClean="0"/>
              <a:t>Gen 1:14 </a:t>
            </a:r>
            <a:r>
              <a:rPr lang="en-US" sz="2400" i="1" dirty="0" smtClean="0"/>
              <a:t>And Elohim said, "Let there be lights in the expanse of the sky to separate the day from the night, and let them serve as signs to mark seasons, </a:t>
            </a:r>
            <a:r>
              <a:rPr lang="en-US" sz="2400" dirty="0" smtClean="0"/>
              <a:t>(</a:t>
            </a:r>
            <a:r>
              <a:rPr lang="en-US" sz="2400" i="1" dirty="0" smtClean="0"/>
              <a:t>moed</a:t>
            </a:r>
            <a:r>
              <a:rPr lang="en-US" sz="2400" dirty="0" smtClean="0"/>
              <a:t>)</a:t>
            </a:r>
            <a:r>
              <a:rPr lang="en-US" sz="2400" i="1" dirty="0" smtClean="0"/>
              <a:t> days and years…</a:t>
            </a:r>
          </a:p>
        </p:txBody>
      </p:sp>
      <p:sp>
        <p:nvSpPr>
          <p:cNvPr id="4" name="Rectangle 3"/>
          <p:cNvSpPr/>
          <p:nvPr/>
        </p:nvSpPr>
        <p:spPr>
          <a:xfrm>
            <a:off x="2286000" y="3733800"/>
            <a:ext cx="5257800" cy="2246769"/>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Beresheet </a:t>
            </a:r>
            <a:r>
              <a:rPr lang="en-US" sz="1400" dirty="0">
                <a:solidFill>
                  <a:schemeClr val="tx1"/>
                </a:solidFill>
                <a:latin typeface="Goudy Old Style" pitchFamily="18" charset="0"/>
              </a:rPr>
              <a:t>has the first definition of “day” as “light” (dawn to dusk), and the second definition is a calendar day from daybreak to daybreak, exactly opposite what Jewish tradition claims. The Famous Hebrew Scholar Franz Delitzsch, so loved by Messianic Jews, and respected by other non-messianic Jewish scholars said in his Genesis commentary that the calendar day there beings with the dawn and ends with the dawn.  Likewise, the Jewish Scholar Jacob Milgrom, editor of the JPS Torah Commentary says the day in Beresheet begins with the daybreak and ends with the </a:t>
            </a:r>
            <a:r>
              <a:rPr lang="en-US" sz="1400" dirty="0" smtClean="0">
                <a:solidFill>
                  <a:schemeClr val="tx1"/>
                </a:solidFill>
                <a:latin typeface="Goudy Old Style" pitchFamily="18" charset="0"/>
              </a:rPr>
              <a:t>daybreak.  However, Sabbaths, and feast days are reckoned from sunset to sunset.</a:t>
            </a:r>
            <a:endParaRPr lang="en-US" sz="1400" dirty="0">
              <a:solidFill>
                <a:schemeClr val="tx1"/>
              </a:solidFill>
              <a:latin typeface="Goudy Old Style" pitchFamily="18" charset="0"/>
            </a:endParaRPr>
          </a:p>
        </p:txBody>
      </p:sp>
      <p:cxnSp>
        <p:nvCxnSpPr>
          <p:cNvPr id="3" name="Straight Arrow Connector 2"/>
          <p:cNvCxnSpPr>
            <a:stCxn id="4" idx="0"/>
          </p:cNvCxnSpPr>
          <p:nvPr/>
        </p:nvCxnSpPr>
        <p:spPr>
          <a:xfrm flipH="1" flipV="1">
            <a:off x="2057400" y="2743200"/>
            <a:ext cx="2857500" cy="990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371600" y="381000"/>
            <a:ext cx="7467600" cy="187743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The text translates from Hebrew, “Then there was setting, then there was daybreak” after Elohim had finished creating during the daylight part of the day, i.e. the setting ends the day, and the daybreak brings us to the beginning of the next day.  The word  </a:t>
            </a:r>
            <a:r>
              <a:rPr lang="he-IL" sz="1400" dirty="0"/>
              <a:t> </a:t>
            </a:r>
            <a:r>
              <a:rPr lang="he-IL" sz="1800" dirty="0" smtClean="0">
                <a:latin typeface="SBL Hebrew" pitchFamily="2" charset="-79"/>
                <a:cs typeface="SBL Hebrew" pitchFamily="2" charset="-79"/>
              </a:rPr>
              <a:t>עֶ֥רֶב</a:t>
            </a:r>
            <a:r>
              <a:rPr lang="en-US" sz="1400" dirty="0" smtClean="0">
                <a:solidFill>
                  <a:schemeClr val="tx1"/>
                </a:solidFill>
                <a:latin typeface="Goudy Old Style" pitchFamily="18" charset="0"/>
              </a:rPr>
              <a:t>means </a:t>
            </a:r>
            <a:r>
              <a:rPr lang="en-US" sz="1400" dirty="0">
                <a:solidFill>
                  <a:schemeClr val="tx1"/>
                </a:solidFill>
                <a:latin typeface="Goudy Old Style" pitchFamily="18" charset="0"/>
              </a:rPr>
              <a:t>“set” or “setting,” also “grow dark” or “sunset”.  Obviously there was no sun in </a:t>
            </a:r>
            <a:r>
              <a:rPr lang="en-US" sz="1400" dirty="0" err="1">
                <a:solidFill>
                  <a:schemeClr val="tx1"/>
                </a:solidFill>
                <a:latin typeface="Goudy Old Style" pitchFamily="18" charset="0"/>
              </a:rPr>
              <a:t>Ber</a:t>
            </a:r>
            <a:r>
              <a:rPr lang="en-US" sz="1400" dirty="0">
                <a:solidFill>
                  <a:schemeClr val="tx1"/>
                </a:solidFill>
                <a:latin typeface="Goudy Old Style" pitchFamily="18" charset="0"/>
              </a:rPr>
              <a:t>. 1:3-5, but  light had to be created first before  there could be a setting going into the following night. There can be no setting in the night before  the first day because  there is no light to set.  The natural chronological order of Beresheet  is that Elohim creates in the literal day, then there is setting (followed by night), then there is daybreak , one day, and this ending daybreak ends the first calendar day before creation begins on the second literal day.</a:t>
            </a:r>
          </a:p>
        </p:txBody>
      </p:sp>
      <p:cxnSp>
        <p:nvCxnSpPr>
          <p:cNvPr id="9" name="Straight Arrow Connector 8"/>
          <p:cNvCxnSpPr/>
          <p:nvPr/>
        </p:nvCxnSpPr>
        <p:spPr>
          <a:xfrm flipH="1">
            <a:off x="2647950" y="2197100"/>
            <a:ext cx="3562350" cy="3937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Martin’s infrared picture taken minutes </a:t>
            </a:r>
            <a:r>
              <a:rPr lang="en-US" sz="2400" u="sng" dirty="0" smtClean="0"/>
              <a:t>before</a:t>
            </a:r>
            <a:r>
              <a:rPr lang="en-US" sz="2400" dirty="0" smtClean="0"/>
              <a:t> the Conjunction just before the lunar month comes to an end</a:t>
            </a:r>
            <a:r>
              <a:rPr lang="en-US" sz="2800" dirty="0" smtClean="0"/>
              <a:t>. </a:t>
            </a:r>
            <a:r>
              <a:rPr lang="en-US" sz="2400" dirty="0" smtClean="0"/>
              <a:t>It is at the moment of the Conjunction on the Feast of Trumpets that the Messiah will return, raising the dead and catching up those who remain, with Him.</a:t>
            </a:r>
            <a:endParaRPr lang="en-US" sz="2800" dirty="0"/>
          </a:p>
        </p:txBody>
      </p:sp>
      <p:pic>
        <p:nvPicPr>
          <p:cNvPr id="43011" name="Content Placeholder 5" descr="conjunction crescent a few minutes before.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09600" y="4343400"/>
            <a:ext cx="35052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I doubt Martin is Torah observant, but his is an interesting technical achievement with infrared radiation.</a:t>
            </a:r>
            <a:endParaRPr lang="en-US" sz="1400" dirty="0">
              <a:solidFill>
                <a:schemeClr val="tx1"/>
              </a:solidFill>
              <a:latin typeface="Goudy Old Style" pitchFamily="18" charset="0"/>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447800"/>
          </a:xfrm>
          <a:prstGeom prst="rect">
            <a:avLst/>
          </a:prstGeom>
        </p:spPr>
        <p:txBody>
          <a:bodyPr/>
          <a:lstStyle/>
          <a:p>
            <a:pPr>
              <a:defRPr/>
            </a:pPr>
            <a:r>
              <a:rPr lang="en-US" sz="2400" dirty="0" smtClean="0"/>
              <a:t>Martin took this 44 minutes </a:t>
            </a:r>
            <a:r>
              <a:rPr lang="en-US" sz="2400" u="sng" dirty="0" smtClean="0"/>
              <a:t>after</a:t>
            </a:r>
            <a:r>
              <a:rPr lang="en-US" sz="2400" dirty="0" smtClean="0"/>
              <a:t>  the Conjunction. The New Moon Crescent actually forms moments after the Conjunction. If this were to take place after sunset, Israel time, an addition day would be added to the calendar before the 1</a:t>
            </a:r>
            <a:r>
              <a:rPr lang="en-US" sz="2400" baseline="30000" dirty="0" smtClean="0"/>
              <a:t>st</a:t>
            </a:r>
            <a:r>
              <a:rPr lang="en-US" sz="2400" dirty="0" smtClean="0"/>
              <a:t> day could be declared.</a:t>
            </a:r>
            <a:endParaRPr lang="en-US" sz="2400" dirty="0"/>
          </a:p>
        </p:txBody>
      </p:sp>
      <p:pic>
        <p:nvPicPr>
          <p:cNvPr id="45059" name="Content Placeholder 3" descr="conjunction crescent 44 minutes after.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350" y="1447800"/>
            <a:ext cx="9137650" cy="541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0" y="2678113"/>
            <a:ext cx="3505200" cy="138588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Good for IR, but it is not visible light.  Infrared is part of the electromagnetic spectrum just like radio waves and microwaves.  Radio waves can also be used to detect the location of objects, but biblically they so not qualify as “light” that can serve a monthly sign.  So why should IR.</a:t>
            </a:r>
            <a:endParaRPr lang="en-US" sz="1400" dirty="0">
              <a:solidFill>
                <a:schemeClr val="tx1"/>
              </a:solidFill>
              <a:latin typeface="Goudy Old Style" pitchFamily="18" charset="0"/>
            </a:endParaRPr>
          </a:p>
        </p:txBody>
      </p:sp>
      <p:cxnSp>
        <p:nvCxnSpPr>
          <p:cNvPr id="5" name="Straight Arrow Connector 4"/>
          <p:cNvCxnSpPr/>
          <p:nvPr/>
        </p:nvCxnSpPr>
        <p:spPr>
          <a:xfrm>
            <a:off x="3810000" y="3048000"/>
            <a:ext cx="1295400" cy="27432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a:defRPr/>
            </a:pPr>
            <a:r>
              <a:rPr lang="en-US" sz="2400" b="1" dirty="0" smtClean="0"/>
              <a:t>Conjunctionists</a:t>
            </a:r>
            <a:r>
              <a:rPr lang="en-US" sz="2400" dirty="0" smtClean="0"/>
              <a:t> have a problem when starting and ending their month on the same day of the conjunction because:</a:t>
            </a:r>
          </a:p>
          <a:p>
            <a:pPr>
              <a:defRPr/>
            </a:pPr>
            <a:r>
              <a:rPr lang="en-US" sz="2400" dirty="0" smtClean="0"/>
              <a:t>1. each lunar month must have either 29 or 30 days, no more, no less. By ending and starting their count from conjunction to conjunction, the lunar calendar will </a:t>
            </a:r>
            <a:r>
              <a:rPr lang="en-US" sz="2400" u="sng" dirty="0" smtClean="0"/>
              <a:t>NEVER</a:t>
            </a:r>
            <a:r>
              <a:rPr lang="en-US" sz="2400" dirty="0" smtClean="0"/>
              <a:t> have 29 solar days but will oscillate between 30 and 31 solar days.</a:t>
            </a:r>
          </a:p>
          <a:p>
            <a:pPr>
              <a:defRPr/>
            </a:pPr>
            <a:r>
              <a:rPr lang="en-US" sz="2400" dirty="0" smtClean="0"/>
              <a:t>2. a lunar year should only average 354.37 solar days. At the end of the year Conjunctionist will have on average 366 solar days. That is more days than the Gregorian’s calendar of 365</a:t>
            </a:r>
            <a:r>
              <a:rPr lang="en-US" sz="2400" b="1" dirty="0" smtClean="0"/>
              <a:t>!</a:t>
            </a:r>
            <a:r>
              <a:rPr lang="en-US" sz="2400" dirty="0" smtClean="0"/>
              <a:t>   </a:t>
            </a:r>
          </a:p>
          <a:p>
            <a:pPr>
              <a:defRPr/>
            </a:pPr>
            <a:r>
              <a:rPr lang="en-US" sz="2400" dirty="0" smtClean="0"/>
              <a:t>3. their full moon will fall on average, either on the 15</a:t>
            </a:r>
            <a:r>
              <a:rPr lang="en-US" sz="2400" baseline="30000" dirty="0" smtClean="0"/>
              <a:t>th</a:t>
            </a:r>
            <a:r>
              <a:rPr lang="en-US" sz="2400" dirty="0" smtClean="0"/>
              <a:t> or 16</a:t>
            </a:r>
            <a:r>
              <a:rPr lang="en-US" sz="2400" baseline="30000" dirty="0" smtClean="0"/>
              <a:t>th </a:t>
            </a:r>
            <a:r>
              <a:rPr lang="en-US" sz="2400" dirty="0" smtClean="0"/>
              <a:t>of their month instead of the 14</a:t>
            </a:r>
            <a:r>
              <a:rPr lang="en-US" sz="2400" baseline="30000" dirty="0" smtClean="0"/>
              <a:t>th</a:t>
            </a:r>
            <a:r>
              <a:rPr lang="en-US" sz="2400" dirty="0" smtClean="0"/>
              <a:t> and 15</a:t>
            </a:r>
            <a:r>
              <a:rPr lang="en-US" sz="2400" baseline="30000" dirty="0" smtClean="0"/>
              <a:t>th</a:t>
            </a:r>
            <a:r>
              <a:rPr lang="en-US" sz="2400" dirty="0" smtClean="0"/>
              <a:t>. According to Philo the Full Moon should fall on Passover in the spring, on the 14</a:t>
            </a:r>
            <a:r>
              <a:rPr lang="en-US" sz="2400" baseline="30000" dirty="0" smtClean="0"/>
              <a:t>th</a:t>
            </a:r>
            <a:r>
              <a:rPr lang="en-US" sz="2400" dirty="0" smtClean="0"/>
              <a:t> and on the 15</a:t>
            </a:r>
            <a:r>
              <a:rPr lang="en-US" sz="2400" baseline="30000" dirty="0" smtClean="0"/>
              <a:t>th </a:t>
            </a:r>
            <a:r>
              <a:rPr lang="en-US" sz="2400" dirty="0" smtClean="0"/>
              <a:t>in the fall for Tabernacles. The Conjunctionist Full Moon would be on the 16</a:t>
            </a:r>
            <a:r>
              <a:rPr lang="en-US" sz="2400" baseline="30000" dirty="0" smtClean="0"/>
              <a:t>th</a:t>
            </a:r>
            <a:r>
              <a:rPr lang="en-US" sz="2400" dirty="0" smtClean="0"/>
              <a:t> for Passover and the same for Tabernacles the full moon falling on their 16</a:t>
            </a:r>
            <a:r>
              <a:rPr lang="en-US" sz="2400" baseline="30000" dirty="0" smtClean="0"/>
              <a:t>th</a:t>
            </a:r>
            <a:r>
              <a:rPr lang="en-US" sz="2400" dirty="0" smtClean="0"/>
              <a:t> of their month.</a:t>
            </a:r>
          </a:p>
          <a:p>
            <a:pPr>
              <a:defRPr/>
            </a:pPr>
            <a:r>
              <a:rPr lang="en-US" sz="2400" dirty="0" smtClean="0"/>
              <a:t>4. this theory also ignores the purpose of sighting the Crescent, which historians declare was factual and had a purpose.</a:t>
            </a:r>
            <a:endParaRPr lang="en-US" dirty="0" smtClean="0"/>
          </a:p>
        </p:txBody>
      </p:sp>
      <p:sp>
        <p:nvSpPr>
          <p:cNvPr id="4" name="Rectangle 3"/>
          <p:cNvSpPr/>
          <p:nvPr/>
        </p:nvSpPr>
        <p:spPr>
          <a:xfrm>
            <a:off x="3886200" y="2582863"/>
            <a:ext cx="4114800" cy="95408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This point is completely false. A calendar based on the pure astronomical conjunction will have 29 and 30 days, and only 29 and 30 days.  We  use the sighted moon, but we should not make false claims about other systems.</a:t>
            </a:r>
          </a:p>
        </p:txBody>
      </p:sp>
      <p:cxnSp>
        <p:nvCxnSpPr>
          <p:cNvPr id="5" name="Straight Arrow Connector 4"/>
          <p:cNvCxnSpPr>
            <a:stCxn id="4" idx="1"/>
          </p:cNvCxnSpPr>
          <p:nvPr/>
        </p:nvCxnSpPr>
        <p:spPr>
          <a:xfrm flipH="1" flipV="1">
            <a:off x="609600" y="1143000"/>
            <a:ext cx="3276600" cy="191611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038600" y="457200"/>
            <a:ext cx="4114800" cy="116998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This is also a false claim. A pure conjunction based calendar  can be properly intercalated with a 13</a:t>
            </a:r>
            <a:r>
              <a:rPr lang="en-US" sz="1400" baseline="30000" dirty="0">
                <a:solidFill>
                  <a:schemeClr val="tx1"/>
                </a:solidFill>
                <a:latin typeface="Goudy Old Style" pitchFamily="18" charset="0"/>
              </a:rPr>
              <a:t>th</a:t>
            </a:r>
            <a:r>
              <a:rPr lang="en-US" sz="1400" dirty="0">
                <a:solidFill>
                  <a:schemeClr val="tx1"/>
                </a:solidFill>
                <a:latin typeface="Goudy Old Style" pitchFamily="18" charset="0"/>
              </a:rPr>
              <a:t> month so that the year is 365 days, and 366 days only once every four or so years.  We should not make false arguments about systems we disagree with.</a:t>
            </a:r>
          </a:p>
        </p:txBody>
      </p:sp>
      <p:cxnSp>
        <p:nvCxnSpPr>
          <p:cNvPr id="11" name="Straight Arrow Connector 10"/>
          <p:cNvCxnSpPr>
            <a:stCxn id="10" idx="1"/>
          </p:cNvCxnSpPr>
          <p:nvPr/>
        </p:nvCxnSpPr>
        <p:spPr>
          <a:xfrm flipH="1">
            <a:off x="609600" y="1041400"/>
            <a:ext cx="3429000" cy="154146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219200" y="2112963"/>
            <a:ext cx="4114800" cy="138430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If Philo meant this, then he is simply wrong.  In no calendar system  does the full moon fall consistently on the same day of the month at the same time of year.  Philo can pick any day he wants, the 14</a:t>
            </a:r>
            <a:r>
              <a:rPr lang="en-US" sz="1400" baseline="30000" dirty="0">
                <a:solidFill>
                  <a:schemeClr val="tx1"/>
                </a:solidFill>
                <a:latin typeface="Goudy Old Style" pitchFamily="18" charset="0"/>
              </a:rPr>
              <a:t>th</a:t>
            </a:r>
            <a:r>
              <a:rPr lang="en-US" sz="1400" dirty="0">
                <a:solidFill>
                  <a:schemeClr val="tx1"/>
                </a:solidFill>
                <a:latin typeface="Goudy Old Style" pitchFamily="18" charset="0"/>
              </a:rPr>
              <a:t> or the 15</a:t>
            </a:r>
            <a:r>
              <a:rPr lang="en-US" sz="1400" baseline="30000" dirty="0">
                <a:solidFill>
                  <a:schemeClr val="tx1"/>
                </a:solidFill>
                <a:latin typeface="Goudy Old Style" pitchFamily="18" charset="0"/>
              </a:rPr>
              <a:t>th</a:t>
            </a:r>
            <a:r>
              <a:rPr lang="en-US" sz="1400" dirty="0">
                <a:solidFill>
                  <a:schemeClr val="tx1"/>
                </a:solidFill>
                <a:latin typeface="Goudy Old Style" pitchFamily="18" charset="0"/>
              </a:rPr>
              <a:t>.  Sooner or later the full moon will fall on the other day that he did not pick.</a:t>
            </a:r>
          </a:p>
        </p:txBody>
      </p:sp>
      <p:cxnSp>
        <p:nvCxnSpPr>
          <p:cNvPr id="17" name="Straight Arrow Connector 16"/>
          <p:cNvCxnSpPr>
            <a:stCxn id="16" idx="2"/>
          </p:cNvCxnSpPr>
          <p:nvPr/>
        </p:nvCxnSpPr>
        <p:spPr>
          <a:xfrm>
            <a:off x="3276600" y="3497263"/>
            <a:ext cx="3124200" cy="5683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09600" y="4495800"/>
            <a:ext cx="41148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The facts are only convenient when needed.  The same historians would say that the “book end” model  is not historical. </a:t>
            </a:r>
          </a:p>
        </p:txBody>
      </p:sp>
      <p:cxnSp>
        <p:nvCxnSpPr>
          <p:cNvPr id="20" name="Straight Arrow Connector 19"/>
          <p:cNvCxnSpPr>
            <a:stCxn id="19" idx="3"/>
          </p:cNvCxnSpPr>
          <p:nvPr/>
        </p:nvCxnSpPr>
        <p:spPr>
          <a:xfrm>
            <a:off x="4724400" y="4865132"/>
            <a:ext cx="1676400" cy="100226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par>
                          <p:cTn id="35" fill="hold" nodeType="afterGroup">
                            <p:stCondLst>
                              <p:cond delay="500"/>
                            </p:stCondLst>
                            <p:childTnLst>
                              <p:par>
                                <p:cTn id="36" presetID="22" presetClass="entr" presetSubtype="1"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grpId="1"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nodeType="afterGroup">
                            <p:stCondLst>
                              <p:cond delay="500"/>
                            </p:stCondLst>
                            <p:childTnLst>
                              <p:par>
                                <p:cTn id="50" presetID="22" presetClass="entr" presetSubtype="1"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up)">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grpId="1" nodeType="click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6" grpId="0" animBg="1"/>
      <p:bldP spid="16" grpId="1" animBg="1"/>
      <p:bldP spid="19" grpId="0" animBg="1"/>
      <p:bldP spid="1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00200"/>
          </a:xfrm>
          <a:prstGeom prst="rect">
            <a:avLst/>
          </a:prstGeom>
        </p:spPr>
        <p:txBody>
          <a:bodyPr/>
          <a:lstStyle/>
          <a:p>
            <a:pPr>
              <a:defRPr/>
            </a:pPr>
            <a:r>
              <a:rPr lang="en-US" sz="2400" dirty="0" smtClean="0"/>
              <a:t>Figures below from the </a:t>
            </a:r>
            <a:r>
              <a:rPr lang="en-US" sz="2400" b="1" u="sng" dirty="0" smtClean="0"/>
              <a:t>Conjunctionist</a:t>
            </a:r>
            <a:r>
              <a:rPr lang="en-US" sz="2400" dirty="0" smtClean="0"/>
              <a:t> Calendar for </a:t>
            </a:r>
            <a:r>
              <a:rPr lang="en-US" sz="2400" b="1" u="sng" dirty="0" smtClean="0"/>
              <a:t>2010</a:t>
            </a:r>
            <a:r>
              <a:rPr lang="en-US" sz="2400" dirty="0" smtClean="0"/>
              <a:t>. Please notice that their calendar NEVER has a full moon on the </a:t>
            </a:r>
            <a:r>
              <a:rPr lang="en-US" sz="2400" b="1" dirty="0" smtClean="0"/>
              <a:t>14</a:t>
            </a:r>
            <a:r>
              <a:rPr lang="en-US" sz="2400" b="1" baseline="30000" dirty="0" smtClean="0"/>
              <a:t>th</a:t>
            </a:r>
            <a:r>
              <a:rPr lang="en-US" sz="2400" dirty="0" smtClean="0"/>
              <a:t> but only on the </a:t>
            </a:r>
            <a:r>
              <a:rPr lang="en-US" sz="2400" b="1" dirty="0" smtClean="0"/>
              <a:t>15</a:t>
            </a:r>
            <a:r>
              <a:rPr lang="en-US" sz="2400" b="1" baseline="30000" dirty="0" smtClean="0"/>
              <a:t>th</a:t>
            </a:r>
            <a:r>
              <a:rPr lang="en-US" sz="2400" dirty="0" smtClean="0"/>
              <a:t> and </a:t>
            </a:r>
            <a:r>
              <a:rPr lang="en-US" sz="2400" b="1" dirty="0" smtClean="0"/>
              <a:t>16</a:t>
            </a:r>
            <a:r>
              <a:rPr lang="en-US" sz="2400" b="1" baseline="30000" dirty="0" smtClean="0"/>
              <a:t>th</a:t>
            </a:r>
            <a:r>
              <a:rPr lang="en-US" sz="2400" dirty="0" smtClean="0"/>
              <a:t> and twice on the </a:t>
            </a:r>
            <a:r>
              <a:rPr lang="en-US" sz="2400" b="1" dirty="0" smtClean="0"/>
              <a:t>17</a:t>
            </a:r>
            <a:r>
              <a:rPr lang="en-US" sz="2400" b="1" baseline="30000" dirty="0" smtClean="0"/>
              <a:t>th</a:t>
            </a:r>
            <a:r>
              <a:rPr lang="en-US" sz="2400" dirty="0" smtClean="0"/>
              <a:t> and there is never a month with 29 solar days. This year also ends with 366 days. </a:t>
            </a:r>
            <a:endParaRPr lang="en-US" sz="2400" dirty="0"/>
          </a:p>
        </p:txBody>
      </p:sp>
      <p:sp>
        <p:nvSpPr>
          <p:cNvPr id="3" name="Content Placeholder 2"/>
          <p:cNvSpPr>
            <a:spLocks noGrp="1"/>
          </p:cNvSpPr>
          <p:nvPr>
            <p:ph idx="4294967295"/>
          </p:nvPr>
        </p:nvSpPr>
        <p:spPr>
          <a:xfrm>
            <a:off x="0" y="1600200"/>
            <a:ext cx="9144000" cy="5257800"/>
          </a:xfrm>
          <a:prstGeom prst="rect">
            <a:avLst/>
          </a:prstGeom>
        </p:spPr>
        <p:txBody>
          <a:bodyPr/>
          <a:lstStyle/>
          <a:p>
            <a:pPr>
              <a:defRPr/>
            </a:pPr>
            <a:r>
              <a:rPr lang="en-US" sz="2400" dirty="0" smtClean="0"/>
              <a:t>Jan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Shevat </a:t>
            </a:r>
            <a:r>
              <a:rPr lang="en-US" sz="2400" b="1" dirty="0" smtClean="0"/>
              <a:t>Full Moon </a:t>
            </a:r>
            <a:r>
              <a:rPr lang="en-US" sz="2400" dirty="0" smtClean="0"/>
              <a:t>F.M.) a </a:t>
            </a:r>
            <a:r>
              <a:rPr lang="en-US" sz="2400" b="1" dirty="0" smtClean="0">
                <a:solidFill>
                  <a:srgbClr val="FFFF00"/>
                </a:solidFill>
              </a:rPr>
              <a:t>31</a:t>
            </a:r>
            <a:r>
              <a:rPr lang="en-US" sz="2400" dirty="0" smtClean="0"/>
              <a:t> Day Month</a:t>
            </a:r>
          </a:p>
          <a:p>
            <a:pPr>
              <a:defRPr/>
            </a:pPr>
            <a:r>
              <a:rPr lang="en-US" sz="2400" dirty="0" smtClean="0"/>
              <a:t>Feb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31</a:t>
            </a:r>
            <a:r>
              <a:rPr lang="en-US" sz="2400" dirty="0" smtClean="0"/>
              <a:t> Day Month</a:t>
            </a:r>
          </a:p>
          <a:p>
            <a:pPr>
              <a:defRPr/>
            </a:pPr>
            <a:r>
              <a:rPr lang="en-US" sz="2400" dirty="0" smtClean="0"/>
              <a:t>April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Iyar F.M.) a </a:t>
            </a:r>
            <a:r>
              <a:rPr lang="en-US" sz="2400" b="1" dirty="0" smtClean="0">
                <a:solidFill>
                  <a:srgbClr val="FFFF00"/>
                </a:solidFill>
              </a:rPr>
              <a:t>31</a:t>
            </a:r>
            <a:r>
              <a:rPr lang="en-US" sz="2400" dirty="0" smtClean="0"/>
              <a:t> Day Month</a:t>
            </a:r>
          </a:p>
          <a:p>
            <a:pPr>
              <a:defRPr/>
            </a:pPr>
            <a:r>
              <a:rPr lang="en-US" sz="2400" dirty="0" smtClean="0"/>
              <a:t>May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Sivan F.M.) a </a:t>
            </a:r>
            <a:r>
              <a:rPr lang="en-US" sz="2400" b="1" dirty="0" smtClean="0">
                <a:solidFill>
                  <a:srgbClr val="FFFF00"/>
                </a:solidFill>
              </a:rPr>
              <a:t>30</a:t>
            </a:r>
            <a:r>
              <a:rPr lang="en-US" sz="2400" dirty="0" smtClean="0"/>
              <a:t> Day Month</a:t>
            </a:r>
          </a:p>
          <a:p>
            <a:pPr>
              <a:defRPr/>
            </a:pPr>
            <a:r>
              <a:rPr lang="en-US" sz="2400" dirty="0" smtClean="0"/>
              <a:t>June 26</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Av F.M.) a </a:t>
            </a:r>
            <a:r>
              <a:rPr lang="en-US" sz="2400" b="1" dirty="0" smtClean="0">
                <a:solidFill>
                  <a:srgbClr val="FFFF00"/>
                </a:solidFill>
              </a:rPr>
              <a:t>31</a:t>
            </a:r>
            <a:r>
              <a:rPr lang="en-US" sz="2400" dirty="0" smtClean="0"/>
              <a:t> Day Month</a:t>
            </a:r>
          </a:p>
          <a:p>
            <a:pPr>
              <a:defRPr/>
            </a:pPr>
            <a:r>
              <a:rPr lang="en-US" sz="2400" dirty="0" smtClean="0"/>
              <a:t>August 24</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Elul F.M.) a </a:t>
            </a:r>
            <a:r>
              <a:rPr lang="en-US" sz="2400" b="1" dirty="0" smtClean="0">
                <a:solidFill>
                  <a:srgbClr val="FFFF00"/>
                </a:solidFill>
              </a:rPr>
              <a:t>30</a:t>
            </a:r>
            <a:r>
              <a:rPr lang="en-US" sz="2400" dirty="0" smtClean="0"/>
              <a:t> Day Month</a:t>
            </a:r>
          </a:p>
          <a:p>
            <a:pPr>
              <a:defRPr/>
            </a:pPr>
            <a:r>
              <a:rPr lang="en-US" sz="2400" dirty="0" smtClean="0"/>
              <a:t>September 23</a:t>
            </a:r>
            <a:r>
              <a:rPr lang="en-US" sz="2400" baseline="30000" dirty="0" smtClean="0"/>
              <a:t>rd</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Tishrei F.M.)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Cheshvan F.M.) a </a:t>
            </a:r>
            <a:r>
              <a:rPr lang="en-US" sz="2400" b="1" dirty="0" smtClean="0">
                <a:solidFill>
                  <a:srgbClr val="FFFF00"/>
                </a:solidFill>
              </a:rPr>
              <a:t>31</a:t>
            </a:r>
            <a:r>
              <a:rPr lang="en-US" sz="2400" dirty="0" smtClean="0"/>
              <a:t> Day Month </a:t>
            </a:r>
          </a:p>
          <a:p>
            <a:pPr>
              <a:defRPr/>
            </a:pPr>
            <a:r>
              <a:rPr lang="en-US" sz="2400" dirty="0" smtClean="0"/>
              <a:t>November 21</a:t>
            </a:r>
            <a:r>
              <a:rPr lang="en-US" sz="2400" baseline="30000" dirty="0" smtClean="0"/>
              <a:t>st</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Tevet F.M.) a </a:t>
            </a:r>
            <a:r>
              <a:rPr lang="en-US" sz="2400" b="1" dirty="0" smtClean="0">
                <a:solidFill>
                  <a:srgbClr val="FFFF00"/>
                </a:solidFill>
              </a:rPr>
              <a:t>31</a:t>
            </a:r>
            <a:r>
              <a:rPr lang="en-US" sz="2400" dirty="0" smtClean="0"/>
              <a:t> Day Month </a:t>
            </a:r>
          </a:p>
          <a:p>
            <a:pPr>
              <a:defRPr/>
            </a:pPr>
            <a:endParaRPr lang="en-US" dirty="0"/>
          </a:p>
        </p:txBody>
      </p:sp>
      <p:sp>
        <p:nvSpPr>
          <p:cNvPr id="17" name="Rectangle 16"/>
          <p:cNvSpPr/>
          <p:nvPr/>
        </p:nvSpPr>
        <p:spPr>
          <a:xfrm>
            <a:off x="3352800" y="1143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lumMod val="50000"/>
                  </a:schemeClr>
                </a:solidFill>
              </a:rPr>
              <a:t>CJ DAY 2</a:t>
            </a:r>
            <a:endParaRPr lang="en-US" sz="1200" b="1" dirty="0">
              <a:solidFill>
                <a:schemeClr val="bg1">
                  <a:lumMod val="50000"/>
                </a:schemeClr>
              </a:solidFill>
            </a:endParaRPr>
          </a:p>
        </p:txBody>
      </p:sp>
      <p:sp>
        <p:nvSpPr>
          <p:cNvPr id="18" name="Rectangle 17"/>
          <p:cNvSpPr/>
          <p:nvPr/>
        </p:nvSpPr>
        <p:spPr>
          <a:xfrm>
            <a:off x="4572000" y="1143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Jan 16, 2010</a:t>
            </a:r>
            <a:endParaRPr lang="en-US" sz="1200" dirty="0">
              <a:solidFill>
                <a:schemeClr val="bg2"/>
              </a:solidFill>
            </a:endParaRPr>
          </a:p>
        </p:txBody>
      </p:sp>
      <p:sp>
        <p:nvSpPr>
          <p:cNvPr id="19" name="Rectangle 18"/>
          <p:cNvSpPr/>
          <p:nvPr/>
        </p:nvSpPr>
        <p:spPr>
          <a:xfrm>
            <a:off x="5810250" y="1143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b="1" dirty="0" smtClean="0">
                <a:solidFill>
                  <a:schemeClr val="bg1">
                    <a:lumMod val="50000"/>
                  </a:schemeClr>
                </a:solidFill>
              </a:rPr>
              <a:t>CJ DAY 3</a:t>
            </a:r>
            <a:endParaRPr lang="en-US" dirty="0"/>
          </a:p>
        </p:txBody>
      </p:sp>
      <p:sp>
        <p:nvSpPr>
          <p:cNvPr id="20" name="Rectangle 19"/>
          <p:cNvSpPr/>
          <p:nvPr/>
        </p:nvSpPr>
        <p:spPr>
          <a:xfrm>
            <a:off x="7029450" y="1143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Jan 17, 2010</a:t>
            </a:r>
            <a:endParaRPr lang="en-US" sz="1200" dirty="0">
              <a:solidFill>
                <a:schemeClr val="bg2"/>
              </a:solidFill>
            </a:endParaRPr>
          </a:p>
        </p:txBody>
      </p:sp>
      <p:sp>
        <p:nvSpPr>
          <p:cNvPr id="21" name="Rectangle 20"/>
          <p:cNvSpPr/>
          <p:nvPr/>
        </p:nvSpPr>
        <p:spPr>
          <a:xfrm>
            <a:off x="914400" y="1143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2"/>
                </a:solidFill>
              </a:rPr>
              <a:t>CJ DAY 1</a:t>
            </a:r>
            <a:endParaRPr lang="en-US" sz="1200" b="1" dirty="0">
              <a:solidFill>
                <a:schemeClr val="bg2"/>
              </a:solidFill>
            </a:endParaRPr>
          </a:p>
        </p:txBody>
      </p:sp>
      <p:sp>
        <p:nvSpPr>
          <p:cNvPr id="22" name="Rectangle 21"/>
          <p:cNvSpPr/>
          <p:nvPr/>
        </p:nvSpPr>
        <p:spPr>
          <a:xfrm>
            <a:off x="2133600" y="1143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Jan 15, 2010</a:t>
            </a:r>
            <a:endParaRPr lang="en-US" sz="1200" dirty="0">
              <a:solidFill>
                <a:schemeClr val="bg2"/>
              </a:solidFill>
            </a:endParaRPr>
          </a:p>
        </p:txBody>
      </p:sp>
      <p:sp>
        <p:nvSpPr>
          <p:cNvPr id="23" name="Flowchart: Connector 22"/>
          <p:cNvSpPr/>
          <p:nvPr/>
        </p:nvSpPr>
        <p:spPr>
          <a:xfrm>
            <a:off x="2105025" y="8402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1</a:t>
            </a:r>
            <a:endParaRPr lang="en-US" sz="1200" b="1" dirty="0"/>
          </a:p>
        </p:txBody>
      </p:sp>
      <p:grpSp>
        <p:nvGrpSpPr>
          <p:cNvPr id="24" name="Group 23"/>
          <p:cNvGrpSpPr/>
          <p:nvPr/>
        </p:nvGrpSpPr>
        <p:grpSpPr>
          <a:xfrm rot="4208443">
            <a:off x="5844600" y="823579"/>
            <a:ext cx="403303" cy="387955"/>
            <a:chOff x="5905500" y="390525"/>
            <a:chExt cx="342900" cy="285750"/>
          </a:xfrm>
        </p:grpSpPr>
        <p:sp>
          <p:nvSpPr>
            <p:cNvPr id="25" name="Flowchart: Connector 24"/>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Connector 26"/>
          <p:cNvSpPr/>
          <p:nvPr/>
        </p:nvSpPr>
        <p:spPr>
          <a:xfrm>
            <a:off x="4572000" y="810636"/>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16</a:t>
            </a:r>
            <a:endParaRPr lang="en-US" sz="1200" b="1" dirty="0">
              <a:solidFill>
                <a:schemeClr val="bg1">
                  <a:lumMod val="50000"/>
                </a:schemeClr>
              </a:solidFill>
            </a:endParaRPr>
          </a:p>
        </p:txBody>
      </p:sp>
      <p:sp>
        <p:nvSpPr>
          <p:cNvPr id="28" name="Rectangle 27"/>
          <p:cNvSpPr/>
          <p:nvPr/>
        </p:nvSpPr>
        <p:spPr>
          <a:xfrm>
            <a:off x="5000625" y="2774157"/>
            <a:ext cx="3505200" cy="52322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The full moon two weeks later, i.e. Jan 16 + 14 = Jan 30, with the day of the month filled in.</a:t>
            </a:r>
          </a:p>
        </p:txBody>
      </p:sp>
      <p:cxnSp>
        <p:nvCxnSpPr>
          <p:cNvPr id="29" name="Straight Arrow Connector 28"/>
          <p:cNvCxnSpPr>
            <a:stCxn id="28" idx="0"/>
            <a:endCxn id="27" idx="5"/>
          </p:cNvCxnSpPr>
          <p:nvPr/>
        </p:nvCxnSpPr>
        <p:spPr>
          <a:xfrm flipH="1" flipV="1">
            <a:off x="4962245" y="1169223"/>
            <a:ext cx="1790980" cy="160493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10772" y="2793207"/>
            <a:ext cx="3505200" cy="138499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a:solidFill>
                  <a:schemeClr val="tx1"/>
                </a:solidFill>
                <a:latin typeface="Goudy Old Style" pitchFamily="18" charset="0"/>
              </a:rPr>
              <a:t>The conjunction was Jan 15</a:t>
            </a:r>
            <a:r>
              <a:rPr lang="en-US" sz="1400" baseline="30000" dirty="0">
                <a:solidFill>
                  <a:schemeClr val="tx1"/>
                </a:solidFill>
                <a:latin typeface="Goudy Old Style" pitchFamily="18" charset="0"/>
              </a:rPr>
              <a:t>th</a:t>
            </a:r>
            <a:r>
              <a:rPr lang="en-US" sz="1400" dirty="0">
                <a:solidFill>
                  <a:schemeClr val="tx1"/>
                </a:solidFill>
                <a:latin typeface="Goudy Old Style" pitchFamily="18" charset="0"/>
              </a:rPr>
              <a:t>, 07:11 UT, and the next conjunction was Feb 14</a:t>
            </a:r>
            <a:r>
              <a:rPr lang="en-US" sz="1400" baseline="30000" dirty="0">
                <a:solidFill>
                  <a:schemeClr val="tx1"/>
                </a:solidFill>
                <a:latin typeface="Goudy Old Style" pitchFamily="18" charset="0"/>
              </a:rPr>
              <a:t>th</a:t>
            </a:r>
            <a:r>
              <a:rPr lang="en-US" sz="1400" dirty="0">
                <a:solidFill>
                  <a:schemeClr val="tx1"/>
                </a:solidFill>
                <a:latin typeface="Goudy Old Style" pitchFamily="18" charset="0"/>
              </a:rPr>
              <a:t>, 02:51 UT</a:t>
            </a:r>
            <a:r>
              <a:rPr lang="en-US" sz="1400" dirty="0" smtClean="0">
                <a:solidFill>
                  <a:schemeClr val="tx1"/>
                </a:solidFill>
                <a:latin typeface="Goudy Old Style" pitchFamily="18" charset="0"/>
              </a:rPr>
              <a:t>. The number of days in Jan is 31-15+1 =  17.  The number of days before the conjunction in Feb is 13.  17 + 13 = 30.  So the month was 30 days long, and not 31 using the conjunction.</a:t>
            </a:r>
            <a:endParaRPr lang="en-US" sz="1400" dirty="0">
              <a:solidFill>
                <a:schemeClr val="tx1"/>
              </a:solidFill>
              <a:latin typeface="Goudy Old Style" pitchFamily="18" charset="0"/>
            </a:endParaRPr>
          </a:p>
        </p:txBody>
      </p:sp>
      <p:cxnSp>
        <p:nvCxnSpPr>
          <p:cNvPr id="32" name="Straight Arrow Connector 31"/>
          <p:cNvCxnSpPr>
            <a:stCxn id="31" idx="0"/>
          </p:cNvCxnSpPr>
          <p:nvPr/>
        </p:nvCxnSpPr>
        <p:spPr>
          <a:xfrm flipV="1">
            <a:off x="2363372" y="1905001"/>
            <a:ext cx="4266028" cy="88820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7" grpId="0" animBg="1"/>
      <p:bldP spid="28" grpId="0" animBg="1"/>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00200"/>
          </a:xfrm>
          <a:prstGeom prst="rect">
            <a:avLst/>
          </a:prstGeom>
        </p:spPr>
        <p:txBody>
          <a:bodyPr/>
          <a:lstStyle/>
          <a:p>
            <a:pPr>
              <a:defRPr/>
            </a:pPr>
            <a:r>
              <a:rPr lang="en-US" sz="2400" dirty="0" smtClean="0"/>
              <a:t>Figures below from the </a:t>
            </a:r>
            <a:r>
              <a:rPr lang="en-US" sz="2400" b="1" u="sng" dirty="0" smtClean="0"/>
              <a:t>Conjunctionist</a:t>
            </a:r>
            <a:r>
              <a:rPr lang="en-US" sz="2400" dirty="0" smtClean="0"/>
              <a:t> Calendar for </a:t>
            </a:r>
            <a:r>
              <a:rPr lang="en-US" sz="2400" b="1" u="sng" dirty="0" smtClean="0"/>
              <a:t>2010</a:t>
            </a:r>
            <a:r>
              <a:rPr lang="en-US" sz="2400" dirty="0" smtClean="0"/>
              <a:t>. Please notice that their calendar NEVER has a full moon on the </a:t>
            </a:r>
            <a:r>
              <a:rPr lang="en-US" sz="2400" b="1" dirty="0" smtClean="0"/>
              <a:t>14</a:t>
            </a:r>
            <a:r>
              <a:rPr lang="en-US" sz="2400" b="1" baseline="30000" dirty="0" smtClean="0"/>
              <a:t>th</a:t>
            </a:r>
            <a:r>
              <a:rPr lang="en-US" sz="2400" dirty="0" smtClean="0"/>
              <a:t> but only on the </a:t>
            </a:r>
            <a:r>
              <a:rPr lang="en-US" sz="2400" b="1" dirty="0" smtClean="0"/>
              <a:t>15</a:t>
            </a:r>
            <a:r>
              <a:rPr lang="en-US" sz="2400" b="1" baseline="30000" dirty="0" smtClean="0"/>
              <a:t>th</a:t>
            </a:r>
            <a:r>
              <a:rPr lang="en-US" sz="2400" dirty="0" smtClean="0"/>
              <a:t> and </a:t>
            </a:r>
            <a:r>
              <a:rPr lang="en-US" sz="2400" b="1" dirty="0" smtClean="0"/>
              <a:t>16</a:t>
            </a:r>
            <a:r>
              <a:rPr lang="en-US" sz="2400" b="1" baseline="30000" dirty="0" smtClean="0"/>
              <a:t>th</a:t>
            </a:r>
            <a:r>
              <a:rPr lang="en-US" sz="2400" dirty="0" smtClean="0"/>
              <a:t> and twice on the </a:t>
            </a:r>
            <a:r>
              <a:rPr lang="en-US" sz="2400" b="1" dirty="0" smtClean="0"/>
              <a:t>17</a:t>
            </a:r>
            <a:r>
              <a:rPr lang="en-US" sz="2400" b="1" baseline="30000" dirty="0" smtClean="0"/>
              <a:t>th</a:t>
            </a:r>
            <a:r>
              <a:rPr lang="en-US" sz="2400" dirty="0" smtClean="0"/>
              <a:t> and there is never a month with 29 solar days. This year also ends with 366 days. </a:t>
            </a:r>
            <a:endParaRPr lang="en-US" sz="2400" dirty="0"/>
          </a:p>
        </p:txBody>
      </p:sp>
      <p:sp>
        <p:nvSpPr>
          <p:cNvPr id="3" name="Content Placeholder 2"/>
          <p:cNvSpPr>
            <a:spLocks noGrp="1"/>
          </p:cNvSpPr>
          <p:nvPr>
            <p:ph idx="4294967295"/>
          </p:nvPr>
        </p:nvSpPr>
        <p:spPr>
          <a:xfrm>
            <a:off x="0" y="1600200"/>
            <a:ext cx="9144000" cy="5257800"/>
          </a:xfrm>
          <a:prstGeom prst="rect">
            <a:avLst/>
          </a:prstGeom>
        </p:spPr>
        <p:txBody>
          <a:bodyPr/>
          <a:lstStyle/>
          <a:p>
            <a:pPr>
              <a:defRPr/>
            </a:pPr>
            <a:r>
              <a:rPr lang="en-US" sz="2400" dirty="0" smtClean="0"/>
              <a:t>Jan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Shevat </a:t>
            </a:r>
            <a:r>
              <a:rPr lang="en-US" sz="2400" b="1" dirty="0" smtClean="0"/>
              <a:t>Full Moon </a:t>
            </a:r>
            <a:r>
              <a:rPr lang="en-US" sz="2400" dirty="0" smtClean="0"/>
              <a:t>F.M.) a </a:t>
            </a:r>
            <a:r>
              <a:rPr lang="en-US" sz="2400" b="1" dirty="0" smtClean="0">
                <a:solidFill>
                  <a:srgbClr val="FFFF00"/>
                </a:solidFill>
              </a:rPr>
              <a:t>31</a:t>
            </a:r>
            <a:r>
              <a:rPr lang="en-US" sz="2400" dirty="0" smtClean="0"/>
              <a:t> Day Month</a:t>
            </a:r>
          </a:p>
          <a:p>
            <a:pPr>
              <a:defRPr/>
            </a:pPr>
            <a:r>
              <a:rPr lang="en-US" sz="2400" dirty="0" smtClean="0"/>
              <a:t>Feb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31</a:t>
            </a:r>
            <a:r>
              <a:rPr lang="en-US" sz="2400" dirty="0" smtClean="0"/>
              <a:t> Day Month</a:t>
            </a:r>
          </a:p>
          <a:p>
            <a:pPr>
              <a:defRPr/>
            </a:pPr>
            <a:r>
              <a:rPr lang="en-US" sz="2400" dirty="0" smtClean="0"/>
              <a:t>April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Iyar F.M.) a </a:t>
            </a:r>
            <a:r>
              <a:rPr lang="en-US" sz="2400" b="1" dirty="0" smtClean="0">
                <a:solidFill>
                  <a:srgbClr val="FFFF00"/>
                </a:solidFill>
              </a:rPr>
              <a:t>31</a:t>
            </a:r>
            <a:r>
              <a:rPr lang="en-US" sz="2400" dirty="0" smtClean="0"/>
              <a:t> Day Month</a:t>
            </a:r>
          </a:p>
          <a:p>
            <a:pPr>
              <a:defRPr/>
            </a:pPr>
            <a:r>
              <a:rPr lang="en-US" sz="2400" dirty="0" smtClean="0"/>
              <a:t>May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Sivan F.M.) a </a:t>
            </a:r>
            <a:r>
              <a:rPr lang="en-US" sz="2400" b="1" dirty="0" smtClean="0">
                <a:solidFill>
                  <a:srgbClr val="FFFF00"/>
                </a:solidFill>
              </a:rPr>
              <a:t>30</a:t>
            </a:r>
            <a:r>
              <a:rPr lang="en-US" sz="2400" dirty="0" smtClean="0"/>
              <a:t> Day Month</a:t>
            </a:r>
          </a:p>
          <a:p>
            <a:pPr>
              <a:defRPr/>
            </a:pPr>
            <a:r>
              <a:rPr lang="en-US" sz="2400" dirty="0" smtClean="0"/>
              <a:t>June 26</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Av F.M.) a </a:t>
            </a:r>
            <a:r>
              <a:rPr lang="en-US" sz="2400" b="1" dirty="0" smtClean="0">
                <a:solidFill>
                  <a:srgbClr val="FFFF00"/>
                </a:solidFill>
              </a:rPr>
              <a:t>31</a:t>
            </a:r>
            <a:r>
              <a:rPr lang="en-US" sz="2400" dirty="0" smtClean="0"/>
              <a:t> Day Month</a:t>
            </a:r>
          </a:p>
          <a:p>
            <a:pPr>
              <a:defRPr/>
            </a:pPr>
            <a:r>
              <a:rPr lang="en-US" sz="2400" dirty="0" smtClean="0"/>
              <a:t>August 24</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Elul F.M.) a </a:t>
            </a:r>
            <a:r>
              <a:rPr lang="en-US" sz="2400" b="1" dirty="0" smtClean="0">
                <a:solidFill>
                  <a:srgbClr val="FFFF00"/>
                </a:solidFill>
              </a:rPr>
              <a:t>30</a:t>
            </a:r>
            <a:r>
              <a:rPr lang="en-US" sz="2400" dirty="0" smtClean="0"/>
              <a:t> Day Month</a:t>
            </a:r>
          </a:p>
          <a:p>
            <a:pPr>
              <a:defRPr/>
            </a:pPr>
            <a:r>
              <a:rPr lang="en-US" sz="2400" dirty="0" smtClean="0"/>
              <a:t>September 23</a:t>
            </a:r>
            <a:r>
              <a:rPr lang="en-US" sz="2400" baseline="30000" dirty="0" smtClean="0"/>
              <a:t>rd</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Tishrei F.M.)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Cheshvan F.M.) a </a:t>
            </a:r>
            <a:r>
              <a:rPr lang="en-US" sz="2400" b="1" dirty="0" smtClean="0">
                <a:solidFill>
                  <a:srgbClr val="FFFF00"/>
                </a:solidFill>
              </a:rPr>
              <a:t>31</a:t>
            </a:r>
            <a:r>
              <a:rPr lang="en-US" sz="2400" dirty="0" smtClean="0"/>
              <a:t> Day Month </a:t>
            </a:r>
          </a:p>
          <a:p>
            <a:pPr>
              <a:defRPr/>
            </a:pPr>
            <a:r>
              <a:rPr lang="en-US" sz="2400" dirty="0" smtClean="0"/>
              <a:t>November 21</a:t>
            </a:r>
            <a:r>
              <a:rPr lang="en-US" sz="2400" baseline="30000" dirty="0" smtClean="0"/>
              <a:t>st</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Tevet F.M.) a </a:t>
            </a:r>
            <a:r>
              <a:rPr lang="en-US" sz="2400" b="1" dirty="0" smtClean="0">
                <a:solidFill>
                  <a:srgbClr val="FFFF00"/>
                </a:solidFill>
              </a:rPr>
              <a:t>31</a:t>
            </a:r>
            <a:r>
              <a:rPr lang="en-US" sz="2400" dirty="0" smtClean="0"/>
              <a:t> Day Month </a:t>
            </a:r>
          </a:p>
          <a:p>
            <a:pPr>
              <a:defRPr/>
            </a:pPr>
            <a:endParaRPr lang="en-US" dirty="0"/>
          </a:p>
        </p:txBody>
      </p:sp>
      <p:sp>
        <p:nvSpPr>
          <p:cNvPr id="30" name="Rectangle 29"/>
          <p:cNvSpPr/>
          <p:nvPr/>
        </p:nvSpPr>
        <p:spPr>
          <a:xfrm>
            <a:off x="3352800" y="16002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2</a:t>
            </a:r>
            <a:endParaRPr lang="en-US" sz="1200" b="1" dirty="0">
              <a:solidFill>
                <a:schemeClr val="tx1"/>
              </a:solidFill>
            </a:endParaRPr>
          </a:p>
        </p:txBody>
      </p:sp>
      <p:sp>
        <p:nvSpPr>
          <p:cNvPr id="31" name="Rectangle 30"/>
          <p:cNvSpPr/>
          <p:nvPr/>
        </p:nvSpPr>
        <p:spPr>
          <a:xfrm>
            <a:off x="4572000" y="16002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15, 2010</a:t>
            </a:r>
            <a:endParaRPr lang="en-US" sz="1200" dirty="0">
              <a:solidFill>
                <a:schemeClr val="bg2"/>
              </a:solidFill>
            </a:endParaRPr>
          </a:p>
        </p:txBody>
      </p:sp>
      <p:sp>
        <p:nvSpPr>
          <p:cNvPr id="32" name="Rectangle 31"/>
          <p:cNvSpPr/>
          <p:nvPr/>
        </p:nvSpPr>
        <p:spPr>
          <a:xfrm>
            <a:off x="5810250" y="16002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CJ DAY 3</a:t>
            </a:r>
            <a:endParaRPr lang="en-US" sz="1200" b="1" dirty="0"/>
          </a:p>
        </p:txBody>
      </p:sp>
      <p:sp>
        <p:nvSpPr>
          <p:cNvPr id="33" name="Rectangle 32"/>
          <p:cNvSpPr/>
          <p:nvPr/>
        </p:nvSpPr>
        <p:spPr>
          <a:xfrm>
            <a:off x="7029450" y="16002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16, 2010</a:t>
            </a:r>
            <a:endParaRPr lang="en-US" sz="1200" dirty="0">
              <a:solidFill>
                <a:schemeClr val="bg2"/>
              </a:solidFill>
            </a:endParaRPr>
          </a:p>
        </p:txBody>
      </p:sp>
      <p:sp>
        <p:nvSpPr>
          <p:cNvPr id="34" name="Rectangle 33"/>
          <p:cNvSpPr/>
          <p:nvPr/>
        </p:nvSpPr>
        <p:spPr>
          <a:xfrm>
            <a:off x="914400" y="16002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1</a:t>
            </a:r>
            <a:endParaRPr lang="en-US" sz="1200" b="1" dirty="0">
              <a:solidFill>
                <a:schemeClr val="tx1"/>
              </a:solidFill>
            </a:endParaRPr>
          </a:p>
        </p:txBody>
      </p:sp>
      <p:sp>
        <p:nvSpPr>
          <p:cNvPr id="35" name="Rectangle 34"/>
          <p:cNvSpPr/>
          <p:nvPr/>
        </p:nvSpPr>
        <p:spPr>
          <a:xfrm>
            <a:off x="2133600" y="16002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14, 2010</a:t>
            </a:r>
            <a:endParaRPr lang="en-US" sz="1200" dirty="0">
              <a:solidFill>
                <a:schemeClr val="bg2"/>
              </a:solidFill>
            </a:endParaRPr>
          </a:p>
        </p:txBody>
      </p:sp>
      <p:sp>
        <p:nvSpPr>
          <p:cNvPr id="36" name="Flowchart: Connector 35"/>
          <p:cNvSpPr/>
          <p:nvPr/>
        </p:nvSpPr>
        <p:spPr>
          <a:xfrm>
            <a:off x="1943100" y="12974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1</a:t>
            </a:r>
            <a:endParaRPr lang="en-US" sz="1200" b="1" dirty="0"/>
          </a:p>
        </p:txBody>
      </p:sp>
      <p:grpSp>
        <p:nvGrpSpPr>
          <p:cNvPr id="37" name="Group 36"/>
          <p:cNvGrpSpPr/>
          <p:nvPr/>
        </p:nvGrpSpPr>
        <p:grpSpPr>
          <a:xfrm rot="4208443">
            <a:off x="5844600" y="1280779"/>
            <a:ext cx="403303" cy="387955"/>
            <a:chOff x="5905500" y="390525"/>
            <a:chExt cx="342900" cy="285750"/>
          </a:xfrm>
        </p:grpSpPr>
        <p:sp>
          <p:nvSpPr>
            <p:cNvPr id="38" name="Flowchart: Connector 37"/>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lowchart: Connector 39"/>
          <p:cNvSpPr/>
          <p:nvPr/>
        </p:nvSpPr>
        <p:spPr>
          <a:xfrm>
            <a:off x="3352800" y="1267836"/>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16</a:t>
            </a:r>
            <a:endParaRPr lang="en-US" sz="1200" b="1" dirty="0">
              <a:solidFill>
                <a:schemeClr val="bg1">
                  <a:lumMod val="50000"/>
                </a:schemeClr>
              </a:solidFill>
            </a:endParaRPr>
          </a:p>
        </p:txBody>
      </p:sp>
      <p:sp>
        <p:nvSpPr>
          <p:cNvPr id="41" name="Rectangle 40"/>
          <p:cNvSpPr/>
          <p:nvPr/>
        </p:nvSpPr>
        <p:spPr>
          <a:xfrm>
            <a:off x="3886199" y="3048000"/>
            <a:ext cx="2167663" cy="52322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This is a mistake. It was the 16</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a:t>
            </a:r>
            <a:endParaRPr lang="en-US" sz="1400" dirty="0">
              <a:solidFill>
                <a:schemeClr val="tx1"/>
              </a:solidFill>
              <a:latin typeface="Goudy Old Style" pitchFamily="18" charset="0"/>
            </a:endParaRPr>
          </a:p>
        </p:txBody>
      </p:sp>
      <p:cxnSp>
        <p:nvCxnSpPr>
          <p:cNvPr id="42" name="Straight Arrow Connector 41"/>
          <p:cNvCxnSpPr>
            <a:stCxn id="41" idx="0"/>
          </p:cNvCxnSpPr>
          <p:nvPr/>
        </p:nvCxnSpPr>
        <p:spPr>
          <a:xfrm flipH="1" flipV="1">
            <a:off x="2971801" y="2400300"/>
            <a:ext cx="1998230" cy="6477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562600" y="4343400"/>
            <a:ext cx="3505200" cy="160043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The conjunction was Feb 14, 02:51, and the next conjunction was Mar 15, 21:01 UT. The number of days left in Feb is 28-14+1 = 15 (since it has 28 days this year/not a leap year). The days in March before the conjunction are 14.  15 + 14 = 29.  By the conjunction method, this month is 29 days long.</a:t>
            </a:r>
            <a:endParaRPr lang="en-US" sz="1400" dirty="0">
              <a:solidFill>
                <a:schemeClr val="tx1"/>
              </a:solidFill>
              <a:latin typeface="Goudy Old Style" pitchFamily="18" charset="0"/>
            </a:endParaRPr>
          </a:p>
        </p:txBody>
      </p:sp>
      <p:cxnSp>
        <p:nvCxnSpPr>
          <p:cNvPr id="44" name="Straight Arrow Connector 43"/>
          <p:cNvCxnSpPr>
            <a:stCxn id="43" idx="0"/>
          </p:cNvCxnSpPr>
          <p:nvPr/>
        </p:nvCxnSpPr>
        <p:spPr>
          <a:xfrm flipH="1" flipV="1">
            <a:off x="5486400" y="2400300"/>
            <a:ext cx="1828800" cy="19431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01038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0-#ppt_w/2"/>
                                          </p:val>
                                        </p:tav>
                                        <p:tav tm="100000">
                                          <p:val>
                                            <p:strVal val="#ppt_x"/>
                                          </p:val>
                                        </p:tav>
                                      </p:tavLst>
                                    </p:anim>
                                    <p:anim calcmode="lin" valueType="num">
                                      <p:cBhvr additive="base">
                                        <p:cTn id="24" dur="500" fill="hold"/>
                                        <p:tgtEl>
                                          <p:spTgt spid="3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0-#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0-#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ntr" presetSubtype="0"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40" grpId="0" animBg="1"/>
      <p:bldP spid="41" grpId="0" animBg="1"/>
      <p:bldP spid="4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00200"/>
          </a:xfrm>
          <a:prstGeom prst="rect">
            <a:avLst/>
          </a:prstGeom>
        </p:spPr>
        <p:txBody>
          <a:bodyPr/>
          <a:lstStyle/>
          <a:p>
            <a:pPr>
              <a:defRPr/>
            </a:pPr>
            <a:r>
              <a:rPr lang="en-US" sz="2400" dirty="0" smtClean="0"/>
              <a:t>Figures below from the </a:t>
            </a:r>
            <a:r>
              <a:rPr lang="en-US" sz="2400" b="1" u="sng" dirty="0" smtClean="0"/>
              <a:t>Conjunctionist</a:t>
            </a:r>
            <a:r>
              <a:rPr lang="en-US" sz="2400" dirty="0" smtClean="0"/>
              <a:t> Calendar for </a:t>
            </a:r>
            <a:r>
              <a:rPr lang="en-US" sz="2400" b="1" u="sng" dirty="0" smtClean="0"/>
              <a:t>2010</a:t>
            </a:r>
            <a:r>
              <a:rPr lang="en-US" sz="2400" dirty="0" smtClean="0"/>
              <a:t>. Please notice that their calendar NEVER has a full moon on the </a:t>
            </a:r>
            <a:r>
              <a:rPr lang="en-US" sz="2400" b="1" dirty="0" smtClean="0"/>
              <a:t>14</a:t>
            </a:r>
            <a:r>
              <a:rPr lang="en-US" sz="2400" b="1" baseline="30000" dirty="0" smtClean="0"/>
              <a:t>th</a:t>
            </a:r>
            <a:r>
              <a:rPr lang="en-US" sz="2400" dirty="0" smtClean="0"/>
              <a:t> but only on the </a:t>
            </a:r>
            <a:r>
              <a:rPr lang="en-US" sz="2400" b="1" dirty="0" smtClean="0"/>
              <a:t>15</a:t>
            </a:r>
            <a:r>
              <a:rPr lang="en-US" sz="2400" b="1" baseline="30000" dirty="0" smtClean="0"/>
              <a:t>th</a:t>
            </a:r>
            <a:r>
              <a:rPr lang="en-US" sz="2400" dirty="0" smtClean="0"/>
              <a:t> and </a:t>
            </a:r>
            <a:r>
              <a:rPr lang="en-US" sz="2400" b="1" dirty="0" smtClean="0"/>
              <a:t>16</a:t>
            </a:r>
            <a:r>
              <a:rPr lang="en-US" sz="2400" b="1" baseline="30000" dirty="0" smtClean="0"/>
              <a:t>th</a:t>
            </a:r>
            <a:r>
              <a:rPr lang="en-US" sz="2400" dirty="0" smtClean="0"/>
              <a:t> and twice on the </a:t>
            </a:r>
            <a:r>
              <a:rPr lang="en-US" sz="2400" b="1" dirty="0" smtClean="0"/>
              <a:t>17</a:t>
            </a:r>
            <a:r>
              <a:rPr lang="en-US" sz="2400" b="1" baseline="30000" dirty="0" smtClean="0"/>
              <a:t>th</a:t>
            </a:r>
            <a:r>
              <a:rPr lang="en-US" sz="2400" dirty="0" smtClean="0"/>
              <a:t> and there is never a month with 29 solar days. This year also ends with 366 days. </a:t>
            </a:r>
            <a:endParaRPr lang="en-US" sz="2400" dirty="0"/>
          </a:p>
        </p:txBody>
      </p:sp>
      <p:sp>
        <p:nvSpPr>
          <p:cNvPr id="3" name="Content Placeholder 2"/>
          <p:cNvSpPr>
            <a:spLocks noGrp="1"/>
          </p:cNvSpPr>
          <p:nvPr>
            <p:ph idx="4294967295"/>
          </p:nvPr>
        </p:nvSpPr>
        <p:spPr>
          <a:xfrm>
            <a:off x="0" y="1600200"/>
            <a:ext cx="9144000" cy="5257800"/>
          </a:xfrm>
          <a:prstGeom prst="rect">
            <a:avLst/>
          </a:prstGeom>
        </p:spPr>
        <p:txBody>
          <a:bodyPr/>
          <a:lstStyle/>
          <a:p>
            <a:pPr>
              <a:defRPr/>
            </a:pPr>
            <a:r>
              <a:rPr lang="en-US" sz="2400" dirty="0" smtClean="0"/>
              <a:t>Jan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Shevat </a:t>
            </a:r>
            <a:r>
              <a:rPr lang="en-US" sz="2400" b="1" dirty="0" smtClean="0"/>
              <a:t>Full Moon </a:t>
            </a:r>
            <a:r>
              <a:rPr lang="en-US" sz="2400" dirty="0" smtClean="0"/>
              <a:t>F.M.) a </a:t>
            </a:r>
            <a:r>
              <a:rPr lang="en-US" sz="2400" b="1" dirty="0" smtClean="0">
                <a:solidFill>
                  <a:srgbClr val="FFFF00"/>
                </a:solidFill>
              </a:rPr>
              <a:t>31</a:t>
            </a:r>
            <a:r>
              <a:rPr lang="en-US" sz="2400" dirty="0" smtClean="0"/>
              <a:t> Day Month</a:t>
            </a:r>
          </a:p>
          <a:p>
            <a:pPr>
              <a:defRPr/>
            </a:pPr>
            <a:r>
              <a:rPr lang="en-US" sz="2400" dirty="0" smtClean="0"/>
              <a:t>Feb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31</a:t>
            </a:r>
            <a:r>
              <a:rPr lang="en-US" sz="2400" dirty="0" smtClean="0"/>
              <a:t> Day Month</a:t>
            </a:r>
          </a:p>
          <a:p>
            <a:pPr>
              <a:defRPr/>
            </a:pPr>
            <a:r>
              <a:rPr lang="en-US" sz="2400" dirty="0" smtClean="0"/>
              <a:t>April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Iyar F.M.) a </a:t>
            </a:r>
            <a:r>
              <a:rPr lang="en-US" sz="2400" b="1" dirty="0" smtClean="0">
                <a:solidFill>
                  <a:srgbClr val="FFFF00"/>
                </a:solidFill>
              </a:rPr>
              <a:t>31</a:t>
            </a:r>
            <a:r>
              <a:rPr lang="en-US" sz="2400" dirty="0" smtClean="0"/>
              <a:t> Day Month</a:t>
            </a:r>
          </a:p>
          <a:p>
            <a:pPr>
              <a:defRPr/>
            </a:pPr>
            <a:r>
              <a:rPr lang="en-US" sz="2400" dirty="0" smtClean="0"/>
              <a:t>May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Sivan F.M.) a </a:t>
            </a:r>
            <a:r>
              <a:rPr lang="en-US" sz="2400" b="1" dirty="0" smtClean="0">
                <a:solidFill>
                  <a:srgbClr val="FFFF00"/>
                </a:solidFill>
              </a:rPr>
              <a:t>30</a:t>
            </a:r>
            <a:r>
              <a:rPr lang="en-US" sz="2400" dirty="0" smtClean="0"/>
              <a:t> Day Month</a:t>
            </a:r>
          </a:p>
          <a:p>
            <a:pPr>
              <a:defRPr/>
            </a:pPr>
            <a:r>
              <a:rPr lang="en-US" sz="2400" dirty="0" smtClean="0"/>
              <a:t>June 26</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Av F.M.) a </a:t>
            </a:r>
            <a:r>
              <a:rPr lang="en-US" sz="2400" b="1" dirty="0" smtClean="0">
                <a:solidFill>
                  <a:srgbClr val="FFFF00"/>
                </a:solidFill>
              </a:rPr>
              <a:t>31</a:t>
            </a:r>
            <a:r>
              <a:rPr lang="en-US" sz="2400" dirty="0" smtClean="0"/>
              <a:t> Day Month</a:t>
            </a:r>
          </a:p>
          <a:p>
            <a:pPr>
              <a:defRPr/>
            </a:pPr>
            <a:r>
              <a:rPr lang="en-US" sz="2400" dirty="0" smtClean="0"/>
              <a:t>August 24</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Elul F.M.) a </a:t>
            </a:r>
            <a:r>
              <a:rPr lang="en-US" sz="2400" b="1" dirty="0" smtClean="0">
                <a:solidFill>
                  <a:srgbClr val="FFFF00"/>
                </a:solidFill>
              </a:rPr>
              <a:t>30</a:t>
            </a:r>
            <a:r>
              <a:rPr lang="en-US" sz="2400" dirty="0" smtClean="0"/>
              <a:t> Day Month</a:t>
            </a:r>
          </a:p>
          <a:p>
            <a:pPr>
              <a:defRPr/>
            </a:pPr>
            <a:r>
              <a:rPr lang="en-US" sz="2400" dirty="0" smtClean="0"/>
              <a:t>September 23</a:t>
            </a:r>
            <a:r>
              <a:rPr lang="en-US" sz="2400" baseline="30000" dirty="0" smtClean="0"/>
              <a:t>rd</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Tishrei F.M.)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Cheshvan F.M.) a </a:t>
            </a:r>
            <a:r>
              <a:rPr lang="en-US" sz="2400" b="1" dirty="0" smtClean="0">
                <a:solidFill>
                  <a:srgbClr val="FFFF00"/>
                </a:solidFill>
              </a:rPr>
              <a:t>31</a:t>
            </a:r>
            <a:r>
              <a:rPr lang="en-US" sz="2400" dirty="0" smtClean="0"/>
              <a:t> Day Month </a:t>
            </a:r>
          </a:p>
          <a:p>
            <a:pPr>
              <a:defRPr/>
            </a:pPr>
            <a:r>
              <a:rPr lang="en-US" sz="2400" dirty="0" smtClean="0"/>
              <a:t>November 21</a:t>
            </a:r>
            <a:r>
              <a:rPr lang="en-US" sz="2400" baseline="30000" dirty="0" smtClean="0"/>
              <a:t>st</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Tevet F.M.) a </a:t>
            </a:r>
            <a:r>
              <a:rPr lang="en-US" sz="2400" b="1" dirty="0" smtClean="0">
                <a:solidFill>
                  <a:srgbClr val="FFFF00"/>
                </a:solidFill>
              </a:rPr>
              <a:t>31</a:t>
            </a:r>
            <a:r>
              <a:rPr lang="en-US" sz="2400" dirty="0" smtClean="0"/>
              <a:t> Day Month </a:t>
            </a:r>
          </a:p>
          <a:p>
            <a:pPr>
              <a:defRPr/>
            </a:pPr>
            <a:endParaRPr lang="en-US" dirty="0"/>
          </a:p>
        </p:txBody>
      </p:sp>
      <p:sp>
        <p:nvSpPr>
          <p:cNvPr id="17" name="Rectangle 16"/>
          <p:cNvSpPr/>
          <p:nvPr/>
        </p:nvSpPr>
        <p:spPr>
          <a:xfrm>
            <a:off x="3352800" y="202721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2</a:t>
            </a:r>
            <a:endParaRPr lang="en-US" sz="1200" b="1" dirty="0">
              <a:solidFill>
                <a:schemeClr val="tx1"/>
              </a:solidFill>
            </a:endParaRPr>
          </a:p>
        </p:txBody>
      </p:sp>
      <p:sp>
        <p:nvSpPr>
          <p:cNvPr id="18" name="Rectangle 17"/>
          <p:cNvSpPr/>
          <p:nvPr/>
        </p:nvSpPr>
        <p:spPr>
          <a:xfrm>
            <a:off x="4572000" y="202721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Mar 17, 2010</a:t>
            </a:r>
            <a:endParaRPr lang="en-US" sz="1200" dirty="0">
              <a:solidFill>
                <a:schemeClr val="bg2"/>
              </a:solidFill>
            </a:endParaRPr>
          </a:p>
        </p:txBody>
      </p:sp>
      <p:sp>
        <p:nvSpPr>
          <p:cNvPr id="19" name="Rectangle 18"/>
          <p:cNvSpPr/>
          <p:nvPr/>
        </p:nvSpPr>
        <p:spPr>
          <a:xfrm>
            <a:off x="5810250" y="202721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CJ DAY 3</a:t>
            </a:r>
            <a:endParaRPr lang="en-US" sz="1200" b="1" dirty="0"/>
          </a:p>
        </p:txBody>
      </p:sp>
      <p:sp>
        <p:nvSpPr>
          <p:cNvPr id="20" name="Rectangle 19"/>
          <p:cNvSpPr/>
          <p:nvPr/>
        </p:nvSpPr>
        <p:spPr>
          <a:xfrm>
            <a:off x="7029450" y="202721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Mar 18, 2010</a:t>
            </a:r>
            <a:endParaRPr lang="en-US" sz="1200" dirty="0">
              <a:solidFill>
                <a:schemeClr val="bg2"/>
              </a:solidFill>
            </a:endParaRPr>
          </a:p>
        </p:txBody>
      </p:sp>
      <p:sp>
        <p:nvSpPr>
          <p:cNvPr id="21" name="Rectangle 20"/>
          <p:cNvSpPr/>
          <p:nvPr/>
        </p:nvSpPr>
        <p:spPr>
          <a:xfrm>
            <a:off x="914400" y="202721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1</a:t>
            </a:r>
            <a:endParaRPr lang="en-US" sz="1200" b="1" dirty="0">
              <a:solidFill>
                <a:schemeClr val="tx1"/>
              </a:solidFill>
            </a:endParaRPr>
          </a:p>
        </p:txBody>
      </p:sp>
      <p:sp>
        <p:nvSpPr>
          <p:cNvPr id="22" name="Rectangle 21"/>
          <p:cNvSpPr/>
          <p:nvPr/>
        </p:nvSpPr>
        <p:spPr>
          <a:xfrm>
            <a:off x="2133600" y="202721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Mar 16, 2010</a:t>
            </a:r>
            <a:endParaRPr lang="en-US" sz="1200" dirty="0">
              <a:solidFill>
                <a:schemeClr val="bg2"/>
              </a:solidFill>
            </a:endParaRPr>
          </a:p>
        </p:txBody>
      </p:sp>
      <p:sp>
        <p:nvSpPr>
          <p:cNvPr id="23" name="Flowchart: Connector 22"/>
          <p:cNvSpPr/>
          <p:nvPr/>
        </p:nvSpPr>
        <p:spPr>
          <a:xfrm>
            <a:off x="1181100" y="1724440"/>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1</a:t>
            </a:r>
            <a:endParaRPr lang="en-US" sz="1200" b="1" dirty="0"/>
          </a:p>
        </p:txBody>
      </p:sp>
      <p:grpSp>
        <p:nvGrpSpPr>
          <p:cNvPr id="24" name="Group 23"/>
          <p:cNvGrpSpPr/>
          <p:nvPr/>
        </p:nvGrpSpPr>
        <p:grpSpPr>
          <a:xfrm rot="4208443">
            <a:off x="5844600" y="1707797"/>
            <a:ext cx="403303" cy="387955"/>
            <a:chOff x="5905500" y="390525"/>
            <a:chExt cx="342900" cy="285750"/>
          </a:xfrm>
        </p:grpSpPr>
        <p:sp>
          <p:nvSpPr>
            <p:cNvPr id="25" name="Flowchart: Connector 24"/>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Connector 26"/>
          <p:cNvSpPr/>
          <p:nvPr/>
        </p:nvSpPr>
        <p:spPr>
          <a:xfrm>
            <a:off x="1905000" y="1694854"/>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15</a:t>
            </a:r>
            <a:endParaRPr lang="en-US" sz="1200" b="1" dirty="0">
              <a:solidFill>
                <a:schemeClr val="bg1">
                  <a:lumMod val="50000"/>
                </a:schemeClr>
              </a:solidFill>
            </a:endParaRPr>
          </a:p>
        </p:txBody>
      </p:sp>
      <p:sp>
        <p:nvSpPr>
          <p:cNvPr id="28" name="Rectangle 27"/>
          <p:cNvSpPr/>
          <p:nvPr/>
        </p:nvSpPr>
        <p:spPr>
          <a:xfrm>
            <a:off x="1352550" y="3659088"/>
            <a:ext cx="2571750"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This is a mistake. It should say 15.</a:t>
            </a:r>
            <a:endParaRPr lang="en-US" sz="1400" dirty="0">
              <a:solidFill>
                <a:schemeClr val="tx1"/>
              </a:solidFill>
              <a:latin typeface="Goudy Old Style" pitchFamily="18" charset="0"/>
            </a:endParaRPr>
          </a:p>
        </p:txBody>
      </p:sp>
      <p:cxnSp>
        <p:nvCxnSpPr>
          <p:cNvPr id="29" name="Straight Arrow Connector 28"/>
          <p:cNvCxnSpPr>
            <a:stCxn id="28" idx="0"/>
          </p:cNvCxnSpPr>
          <p:nvPr/>
        </p:nvCxnSpPr>
        <p:spPr>
          <a:xfrm flipV="1">
            <a:off x="2638425" y="2895600"/>
            <a:ext cx="257175" cy="7634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886325" y="4267200"/>
            <a:ext cx="3505200" cy="160043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Conjunction: Mar 15, 21:01 UT.  Next Conjunction Apr 14, 12:29 UT. Number of days in March 31-15+1 = 17. Number of days before conjunction in Apr = 13.  17 + 13 = 30. Once again, the claim that a pure conjunction method cannot match 29/30 day months is false.</a:t>
            </a:r>
            <a:endParaRPr lang="en-US" sz="1400" dirty="0">
              <a:solidFill>
                <a:schemeClr val="tx1"/>
              </a:solidFill>
              <a:latin typeface="Goudy Old Style" pitchFamily="18" charset="0"/>
            </a:endParaRPr>
          </a:p>
        </p:txBody>
      </p:sp>
      <p:cxnSp>
        <p:nvCxnSpPr>
          <p:cNvPr id="44" name="Straight Arrow Connector 43"/>
          <p:cNvCxnSpPr>
            <a:stCxn id="43" idx="0"/>
          </p:cNvCxnSpPr>
          <p:nvPr/>
        </p:nvCxnSpPr>
        <p:spPr>
          <a:xfrm flipV="1">
            <a:off x="6638925" y="2895600"/>
            <a:ext cx="390525" cy="1371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1132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ntr" presetSubtype="0"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7" grpId="0" animBg="1"/>
      <p:bldP spid="28"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00200"/>
          </a:xfrm>
          <a:prstGeom prst="rect">
            <a:avLst/>
          </a:prstGeom>
        </p:spPr>
        <p:txBody>
          <a:bodyPr/>
          <a:lstStyle/>
          <a:p>
            <a:pPr>
              <a:defRPr/>
            </a:pPr>
            <a:r>
              <a:rPr lang="en-US" sz="2400" dirty="0" smtClean="0"/>
              <a:t>Figures below from the </a:t>
            </a:r>
            <a:r>
              <a:rPr lang="en-US" sz="2400" b="1" u="sng" dirty="0" smtClean="0"/>
              <a:t>Conjunctionist</a:t>
            </a:r>
            <a:r>
              <a:rPr lang="en-US" sz="2400" dirty="0" smtClean="0"/>
              <a:t> Calendar for </a:t>
            </a:r>
            <a:r>
              <a:rPr lang="en-US" sz="2400" b="1" u="sng" dirty="0" smtClean="0"/>
              <a:t>2010</a:t>
            </a:r>
            <a:r>
              <a:rPr lang="en-US" sz="2400" dirty="0" smtClean="0"/>
              <a:t>. Please notice that their calendar NEVER has a full moon on the </a:t>
            </a:r>
            <a:r>
              <a:rPr lang="en-US" sz="2400" b="1" dirty="0" smtClean="0"/>
              <a:t>14</a:t>
            </a:r>
            <a:r>
              <a:rPr lang="en-US" sz="2400" b="1" baseline="30000" dirty="0" smtClean="0"/>
              <a:t>th</a:t>
            </a:r>
            <a:r>
              <a:rPr lang="en-US" sz="2400" dirty="0" smtClean="0"/>
              <a:t> but only on the </a:t>
            </a:r>
            <a:r>
              <a:rPr lang="en-US" sz="2400" b="1" dirty="0" smtClean="0"/>
              <a:t>15</a:t>
            </a:r>
            <a:r>
              <a:rPr lang="en-US" sz="2400" b="1" baseline="30000" dirty="0" smtClean="0"/>
              <a:t>th</a:t>
            </a:r>
            <a:r>
              <a:rPr lang="en-US" sz="2400" dirty="0" smtClean="0"/>
              <a:t> and </a:t>
            </a:r>
            <a:r>
              <a:rPr lang="en-US" sz="2400" b="1" dirty="0" smtClean="0"/>
              <a:t>16</a:t>
            </a:r>
            <a:r>
              <a:rPr lang="en-US" sz="2400" b="1" baseline="30000" dirty="0" smtClean="0"/>
              <a:t>th</a:t>
            </a:r>
            <a:r>
              <a:rPr lang="en-US" sz="2400" dirty="0" smtClean="0"/>
              <a:t> and twice on the </a:t>
            </a:r>
            <a:r>
              <a:rPr lang="en-US" sz="2400" b="1" dirty="0" smtClean="0"/>
              <a:t>17</a:t>
            </a:r>
            <a:r>
              <a:rPr lang="en-US" sz="2400" b="1" baseline="30000" dirty="0" smtClean="0"/>
              <a:t>th</a:t>
            </a:r>
            <a:r>
              <a:rPr lang="en-US" sz="2400" dirty="0" smtClean="0"/>
              <a:t> and there is never a month with 29 solar days. This year also ends with 366 days. </a:t>
            </a:r>
            <a:endParaRPr lang="en-US" sz="2400" dirty="0"/>
          </a:p>
        </p:txBody>
      </p:sp>
      <p:sp>
        <p:nvSpPr>
          <p:cNvPr id="3" name="Content Placeholder 2"/>
          <p:cNvSpPr>
            <a:spLocks noGrp="1"/>
          </p:cNvSpPr>
          <p:nvPr>
            <p:ph idx="4294967295"/>
          </p:nvPr>
        </p:nvSpPr>
        <p:spPr>
          <a:xfrm>
            <a:off x="0" y="1600200"/>
            <a:ext cx="9144000" cy="5257800"/>
          </a:xfrm>
          <a:prstGeom prst="rect">
            <a:avLst/>
          </a:prstGeom>
        </p:spPr>
        <p:txBody>
          <a:bodyPr/>
          <a:lstStyle/>
          <a:p>
            <a:pPr>
              <a:defRPr/>
            </a:pPr>
            <a:r>
              <a:rPr lang="en-US" sz="2400" dirty="0" smtClean="0"/>
              <a:t>Jan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Shevat </a:t>
            </a:r>
            <a:r>
              <a:rPr lang="en-US" sz="2400" b="1" dirty="0" smtClean="0"/>
              <a:t>Full Moon </a:t>
            </a:r>
            <a:r>
              <a:rPr lang="en-US" sz="2400" dirty="0" smtClean="0"/>
              <a:t>F.M.) a </a:t>
            </a:r>
            <a:r>
              <a:rPr lang="en-US" sz="2400" b="1" dirty="0" smtClean="0">
                <a:solidFill>
                  <a:srgbClr val="FFFF00"/>
                </a:solidFill>
              </a:rPr>
              <a:t>31</a:t>
            </a:r>
            <a:r>
              <a:rPr lang="en-US" sz="2400" dirty="0" smtClean="0"/>
              <a:t> Day Month</a:t>
            </a:r>
          </a:p>
          <a:p>
            <a:pPr>
              <a:defRPr/>
            </a:pPr>
            <a:r>
              <a:rPr lang="en-US" sz="2400" dirty="0" smtClean="0"/>
              <a:t>Feb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31</a:t>
            </a:r>
            <a:r>
              <a:rPr lang="en-US" sz="2400" dirty="0" smtClean="0"/>
              <a:t> Day Month</a:t>
            </a:r>
          </a:p>
          <a:p>
            <a:pPr>
              <a:defRPr/>
            </a:pPr>
            <a:r>
              <a:rPr lang="en-US" sz="2400" dirty="0" smtClean="0"/>
              <a:t>April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Iyar F.M.) a </a:t>
            </a:r>
            <a:r>
              <a:rPr lang="en-US" sz="2400" b="1" dirty="0" smtClean="0">
                <a:solidFill>
                  <a:srgbClr val="FFFF00"/>
                </a:solidFill>
              </a:rPr>
              <a:t>31</a:t>
            </a:r>
            <a:r>
              <a:rPr lang="en-US" sz="2400" dirty="0" smtClean="0"/>
              <a:t> Day Month</a:t>
            </a:r>
          </a:p>
          <a:p>
            <a:pPr>
              <a:defRPr/>
            </a:pPr>
            <a:r>
              <a:rPr lang="en-US" sz="2400" dirty="0" smtClean="0"/>
              <a:t>May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Sivan F.M.) a </a:t>
            </a:r>
            <a:r>
              <a:rPr lang="en-US" sz="2400" b="1" dirty="0" smtClean="0">
                <a:solidFill>
                  <a:srgbClr val="FFFF00"/>
                </a:solidFill>
              </a:rPr>
              <a:t>30</a:t>
            </a:r>
            <a:r>
              <a:rPr lang="en-US" sz="2400" dirty="0" smtClean="0"/>
              <a:t> Day Month</a:t>
            </a:r>
          </a:p>
          <a:p>
            <a:pPr>
              <a:defRPr/>
            </a:pPr>
            <a:r>
              <a:rPr lang="en-US" sz="2400" dirty="0" smtClean="0"/>
              <a:t>June 26</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Av F.M.) a </a:t>
            </a:r>
            <a:r>
              <a:rPr lang="en-US" sz="2400" b="1" dirty="0" smtClean="0">
                <a:solidFill>
                  <a:srgbClr val="FFFF00"/>
                </a:solidFill>
              </a:rPr>
              <a:t>31</a:t>
            </a:r>
            <a:r>
              <a:rPr lang="en-US" sz="2400" dirty="0" smtClean="0"/>
              <a:t> Day Month</a:t>
            </a:r>
          </a:p>
          <a:p>
            <a:pPr>
              <a:defRPr/>
            </a:pPr>
            <a:r>
              <a:rPr lang="en-US" sz="2400" dirty="0" smtClean="0"/>
              <a:t>August 24</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Elul F.M.) a </a:t>
            </a:r>
            <a:r>
              <a:rPr lang="en-US" sz="2400" b="1" dirty="0" smtClean="0">
                <a:solidFill>
                  <a:srgbClr val="FFFF00"/>
                </a:solidFill>
              </a:rPr>
              <a:t>30</a:t>
            </a:r>
            <a:r>
              <a:rPr lang="en-US" sz="2400" dirty="0" smtClean="0"/>
              <a:t> Day Month</a:t>
            </a:r>
          </a:p>
          <a:p>
            <a:pPr>
              <a:defRPr/>
            </a:pPr>
            <a:r>
              <a:rPr lang="en-US" sz="2400" dirty="0" smtClean="0"/>
              <a:t>September 23</a:t>
            </a:r>
            <a:r>
              <a:rPr lang="en-US" sz="2400" baseline="30000" dirty="0" smtClean="0"/>
              <a:t>rd</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Tishrei F.M.)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Cheshvan F.M.) a </a:t>
            </a:r>
            <a:r>
              <a:rPr lang="en-US" sz="2400" b="1" dirty="0" smtClean="0">
                <a:solidFill>
                  <a:srgbClr val="FFFF00"/>
                </a:solidFill>
              </a:rPr>
              <a:t>31</a:t>
            </a:r>
            <a:r>
              <a:rPr lang="en-US" sz="2400" dirty="0" smtClean="0"/>
              <a:t> Day Month </a:t>
            </a:r>
          </a:p>
          <a:p>
            <a:pPr>
              <a:defRPr/>
            </a:pPr>
            <a:r>
              <a:rPr lang="en-US" sz="2400" dirty="0" smtClean="0"/>
              <a:t>November 21</a:t>
            </a:r>
            <a:r>
              <a:rPr lang="en-US" sz="2400" baseline="30000" dirty="0" smtClean="0"/>
              <a:t>st</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Tevet F.M.) a </a:t>
            </a:r>
            <a:r>
              <a:rPr lang="en-US" sz="2400" b="1" dirty="0" smtClean="0">
                <a:solidFill>
                  <a:srgbClr val="FFFF00"/>
                </a:solidFill>
              </a:rPr>
              <a:t>31</a:t>
            </a:r>
            <a:r>
              <a:rPr lang="en-US" sz="2400" dirty="0" smtClean="0"/>
              <a:t> Day Month </a:t>
            </a:r>
          </a:p>
          <a:p>
            <a:pPr>
              <a:defRPr/>
            </a:pPr>
            <a:endParaRPr lang="en-US" dirty="0"/>
          </a:p>
        </p:txBody>
      </p:sp>
      <p:sp>
        <p:nvSpPr>
          <p:cNvPr id="41" name="Rectangle 40"/>
          <p:cNvSpPr/>
          <p:nvPr/>
        </p:nvSpPr>
        <p:spPr>
          <a:xfrm>
            <a:off x="3352800" y="25146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2</a:t>
            </a:r>
            <a:endParaRPr lang="en-US" sz="1200" b="1" dirty="0">
              <a:solidFill>
                <a:schemeClr val="tx1"/>
              </a:solidFill>
            </a:endParaRPr>
          </a:p>
        </p:txBody>
      </p:sp>
      <p:sp>
        <p:nvSpPr>
          <p:cNvPr id="42" name="Rectangle 41"/>
          <p:cNvSpPr/>
          <p:nvPr/>
        </p:nvSpPr>
        <p:spPr>
          <a:xfrm>
            <a:off x="4572000" y="25146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Apr 15, 2010</a:t>
            </a:r>
            <a:endParaRPr lang="en-US" sz="1200" dirty="0">
              <a:solidFill>
                <a:schemeClr val="bg2"/>
              </a:solidFill>
            </a:endParaRPr>
          </a:p>
        </p:txBody>
      </p:sp>
      <p:sp>
        <p:nvSpPr>
          <p:cNvPr id="43" name="Rectangle 42"/>
          <p:cNvSpPr/>
          <p:nvPr/>
        </p:nvSpPr>
        <p:spPr>
          <a:xfrm>
            <a:off x="5810250" y="25146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CJ DAY 3</a:t>
            </a:r>
            <a:endParaRPr lang="en-US" sz="1200" b="1" dirty="0"/>
          </a:p>
        </p:txBody>
      </p:sp>
      <p:sp>
        <p:nvSpPr>
          <p:cNvPr id="44" name="Rectangle 43"/>
          <p:cNvSpPr/>
          <p:nvPr/>
        </p:nvSpPr>
        <p:spPr>
          <a:xfrm>
            <a:off x="7029450" y="25146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Apr 16, 2010</a:t>
            </a:r>
            <a:endParaRPr lang="en-US" sz="1200" dirty="0">
              <a:solidFill>
                <a:schemeClr val="bg2"/>
              </a:solidFill>
            </a:endParaRPr>
          </a:p>
        </p:txBody>
      </p:sp>
      <p:sp>
        <p:nvSpPr>
          <p:cNvPr id="45" name="Rectangle 44"/>
          <p:cNvSpPr/>
          <p:nvPr/>
        </p:nvSpPr>
        <p:spPr>
          <a:xfrm>
            <a:off x="914400" y="25146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1</a:t>
            </a:r>
            <a:endParaRPr lang="en-US" sz="1200" b="1" dirty="0">
              <a:solidFill>
                <a:schemeClr val="tx1"/>
              </a:solidFill>
            </a:endParaRPr>
          </a:p>
        </p:txBody>
      </p:sp>
      <p:sp>
        <p:nvSpPr>
          <p:cNvPr id="46" name="Rectangle 45"/>
          <p:cNvSpPr/>
          <p:nvPr/>
        </p:nvSpPr>
        <p:spPr>
          <a:xfrm>
            <a:off x="2133600" y="25146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Apr 14, 2010</a:t>
            </a:r>
            <a:endParaRPr lang="en-US" sz="1200" dirty="0">
              <a:solidFill>
                <a:schemeClr val="bg2"/>
              </a:solidFill>
            </a:endParaRPr>
          </a:p>
        </p:txBody>
      </p:sp>
      <p:sp>
        <p:nvSpPr>
          <p:cNvPr id="47" name="Flowchart: Connector 46"/>
          <p:cNvSpPr/>
          <p:nvPr/>
        </p:nvSpPr>
        <p:spPr>
          <a:xfrm>
            <a:off x="2705100" y="22118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1</a:t>
            </a:r>
            <a:endParaRPr lang="en-US" sz="1200" b="1" dirty="0"/>
          </a:p>
        </p:txBody>
      </p:sp>
      <p:grpSp>
        <p:nvGrpSpPr>
          <p:cNvPr id="48" name="Group 47"/>
          <p:cNvGrpSpPr/>
          <p:nvPr/>
        </p:nvGrpSpPr>
        <p:grpSpPr>
          <a:xfrm rot="4208443">
            <a:off x="5844600" y="2195179"/>
            <a:ext cx="403303" cy="387955"/>
            <a:chOff x="5905500" y="390525"/>
            <a:chExt cx="342900" cy="285750"/>
          </a:xfrm>
        </p:grpSpPr>
        <p:sp>
          <p:nvSpPr>
            <p:cNvPr id="49" name="Flowchart: Connector 48"/>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lowchart: Connector 50"/>
          <p:cNvSpPr/>
          <p:nvPr/>
        </p:nvSpPr>
        <p:spPr>
          <a:xfrm>
            <a:off x="2667000" y="1783141"/>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15</a:t>
            </a:r>
            <a:endParaRPr lang="en-US" sz="1200" b="1" dirty="0">
              <a:solidFill>
                <a:schemeClr val="bg1">
                  <a:lumMod val="50000"/>
                </a:schemeClr>
              </a:solidFill>
            </a:endParaRPr>
          </a:p>
        </p:txBody>
      </p:sp>
      <p:sp>
        <p:nvSpPr>
          <p:cNvPr id="52" name="Rectangle 51"/>
          <p:cNvSpPr/>
          <p:nvPr/>
        </p:nvSpPr>
        <p:spPr>
          <a:xfrm>
            <a:off x="4536985" y="4648200"/>
            <a:ext cx="35052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Conjunction: Apr 14, 12:29 UT, next conjunction. May 14, 01:04 UT.  Day in Apr. 30-14+1 = 17.  Days in May before conj. 13. 17 + 13 = 30. Again, the 31 figure is wrong.</a:t>
            </a:r>
            <a:endParaRPr lang="en-US" sz="1400" dirty="0">
              <a:solidFill>
                <a:schemeClr val="tx1"/>
              </a:solidFill>
              <a:latin typeface="Goudy Old Style" pitchFamily="18" charset="0"/>
            </a:endParaRPr>
          </a:p>
        </p:txBody>
      </p:sp>
      <p:cxnSp>
        <p:nvCxnSpPr>
          <p:cNvPr id="53" name="Straight Arrow Connector 52"/>
          <p:cNvCxnSpPr>
            <a:stCxn id="52" idx="0"/>
          </p:cNvCxnSpPr>
          <p:nvPr/>
        </p:nvCxnSpPr>
        <p:spPr>
          <a:xfrm flipH="1" flipV="1">
            <a:off x="5105401" y="3352800"/>
            <a:ext cx="1184184" cy="1295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00790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0-#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0-#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0-#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0-#ppt_w/2"/>
                                          </p:val>
                                        </p:tav>
                                        <p:tav tm="100000">
                                          <p:val>
                                            <p:strVal val="#ppt_x"/>
                                          </p:val>
                                        </p:tav>
                                      </p:tavLst>
                                    </p:anim>
                                    <p:anim calcmode="lin" valueType="num">
                                      <p:cBhvr additive="base">
                                        <p:cTn id="28" dur="50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0-#ppt_w/2"/>
                                          </p:val>
                                        </p:tav>
                                        <p:tav tm="100000">
                                          <p:val>
                                            <p:strVal val="#ppt_x"/>
                                          </p:val>
                                        </p:tav>
                                      </p:tavLst>
                                    </p:anim>
                                    <p:anim calcmode="lin" valueType="num">
                                      <p:cBhvr additive="base">
                                        <p:cTn id="40"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52"/>
                                        </p:tgtEl>
                                      </p:cBhvr>
                                    </p:animEffect>
                                    <p:set>
                                      <p:cBhvr>
                                        <p:cTn id="53" dur="1" fill="hold">
                                          <p:stCondLst>
                                            <p:cond delay="499"/>
                                          </p:stCondLst>
                                        </p:cTn>
                                        <p:tgtEl>
                                          <p:spTgt spid="5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51" grpId="0" animBg="1"/>
      <p:bldP spid="52" grpId="0" animBg="1"/>
      <p:bldP spid="5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00200"/>
          </a:xfrm>
          <a:prstGeom prst="rect">
            <a:avLst/>
          </a:prstGeom>
        </p:spPr>
        <p:txBody>
          <a:bodyPr/>
          <a:lstStyle/>
          <a:p>
            <a:pPr>
              <a:defRPr/>
            </a:pPr>
            <a:r>
              <a:rPr lang="en-US" sz="2400" dirty="0" smtClean="0"/>
              <a:t>Figures below from the </a:t>
            </a:r>
            <a:r>
              <a:rPr lang="en-US" sz="2400" b="1" u="sng" dirty="0" smtClean="0"/>
              <a:t>Conjunctionist</a:t>
            </a:r>
            <a:r>
              <a:rPr lang="en-US" sz="2400" dirty="0" smtClean="0"/>
              <a:t> Calendar for </a:t>
            </a:r>
            <a:r>
              <a:rPr lang="en-US" sz="2400" b="1" u="sng" dirty="0" smtClean="0"/>
              <a:t>2010</a:t>
            </a:r>
            <a:r>
              <a:rPr lang="en-US" sz="2400" dirty="0" smtClean="0"/>
              <a:t>. Please notice that their calendar NEVER has a full moon on the </a:t>
            </a:r>
            <a:r>
              <a:rPr lang="en-US" sz="2400" b="1" dirty="0" smtClean="0"/>
              <a:t>14</a:t>
            </a:r>
            <a:r>
              <a:rPr lang="en-US" sz="2400" b="1" baseline="30000" dirty="0" smtClean="0"/>
              <a:t>th</a:t>
            </a:r>
            <a:r>
              <a:rPr lang="en-US" sz="2400" dirty="0" smtClean="0"/>
              <a:t> but only on the </a:t>
            </a:r>
            <a:r>
              <a:rPr lang="en-US" sz="2400" b="1" dirty="0" smtClean="0"/>
              <a:t>15</a:t>
            </a:r>
            <a:r>
              <a:rPr lang="en-US" sz="2400" b="1" baseline="30000" dirty="0" smtClean="0"/>
              <a:t>th</a:t>
            </a:r>
            <a:r>
              <a:rPr lang="en-US" sz="2400" dirty="0" smtClean="0"/>
              <a:t> and </a:t>
            </a:r>
            <a:r>
              <a:rPr lang="en-US" sz="2400" b="1" dirty="0" smtClean="0"/>
              <a:t>16</a:t>
            </a:r>
            <a:r>
              <a:rPr lang="en-US" sz="2400" b="1" baseline="30000" dirty="0" smtClean="0"/>
              <a:t>th</a:t>
            </a:r>
            <a:r>
              <a:rPr lang="en-US" sz="2400" dirty="0" smtClean="0"/>
              <a:t> and twice on the </a:t>
            </a:r>
            <a:r>
              <a:rPr lang="en-US" sz="2400" b="1" dirty="0" smtClean="0"/>
              <a:t>17</a:t>
            </a:r>
            <a:r>
              <a:rPr lang="en-US" sz="2400" b="1" baseline="30000" dirty="0" smtClean="0"/>
              <a:t>th</a:t>
            </a:r>
            <a:r>
              <a:rPr lang="en-US" sz="2400" dirty="0" smtClean="0"/>
              <a:t> and there is never a month with 29 solar days. This year also ends with 366 days. </a:t>
            </a:r>
            <a:endParaRPr lang="en-US" sz="2400" dirty="0"/>
          </a:p>
        </p:txBody>
      </p:sp>
      <p:sp>
        <p:nvSpPr>
          <p:cNvPr id="3" name="Content Placeholder 2"/>
          <p:cNvSpPr>
            <a:spLocks noGrp="1"/>
          </p:cNvSpPr>
          <p:nvPr>
            <p:ph idx="4294967295"/>
          </p:nvPr>
        </p:nvSpPr>
        <p:spPr>
          <a:xfrm>
            <a:off x="0" y="1600200"/>
            <a:ext cx="9144000" cy="5257800"/>
          </a:xfrm>
          <a:prstGeom prst="rect">
            <a:avLst/>
          </a:prstGeom>
        </p:spPr>
        <p:txBody>
          <a:bodyPr/>
          <a:lstStyle/>
          <a:p>
            <a:pPr>
              <a:defRPr/>
            </a:pPr>
            <a:r>
              <a:rPr lang="en-US" sz="2400" dirty="0" smtClean="0"/>
              <a:t>Jan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Shevat </a:t>
            </a:r>
            <a:r>
              <a:rPr lang="en-US" sz="2400" b="1" dirty="0" smtClean="0"/>
              <a:t>Full Moon </a:t>
            </a:r>
            <a:r>
              <a:rPr lang="en-US" sz="2400" dirty="0" smtClean="0"/>
              <a:t>F.M.) a </a:t>
            </a:r>
            <a:r>
              <a:rPr lang="en-US" sz="2400" b="1" dirty="0" smtClean="0">
                <a:solidFill>
                  <a:srgbClr val="FFFF00"/>
                </a:solidFill>
              </a:rPr>
              <a:t>31</a:t>
            </a:r>
            <a:r>
              <a:rPr lang="en-US" sz="2400" dirty="0" smtClean="0"/>
              <a:t> Day Month</a:t>
            </a:r>
          </a:p>
          <a:p>
            <a:pPr>
              <a:defRPr/>
            </a:pPr>
            <a:r>
              <a:rPr lang="en-US" sz="2400" dirty="0" smtClean="0"/>
              <a:t>Feb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31</a:t>
            </a:r>
            <a:r>
              <a:rPr lang="en-US" sz="2400" dirty="0" smtClean="0"/>
              <a:t> Day Month</a:t>
            </a:r>
          </a:p>
          <a:p>
            <a:pPr>
              <a:defRPr/>
            </a:pPr>
            <a:r>
              <a:rPr lang="en-US" sz="2400" dirty="0" smtClean="0"/>
              <a:t>April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Iyar F.M.) a </a:t>
            </a:r>
            <a:r>
              <a:rPr lang="en-US" sz="2400" b="1" dirty="0" smtClean="0">
                <a:solidFill>
                  <a:srgbClr val="FFFF00"/>
                </a:solidFill>
              </a:rPr>
              <a:t>31</a:t>
            </a:r>
            <a:r>
              <a:rPr lang="en-US" sz="2400" dirty="0" smtClean="0"/>
              <a:t> Day Month</a:t>
            </a:r>
          </a:p>
          <a:p>
            <a:pPr>
              <a:defRPr/>
            </a:pPr>
            <a:r>
              <a:rPr lang="en-US" sz="2400" dirty="0" smtClean="0"/>
              <a:t>May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Sivan F.M.) a </a:t>
            </a:r>
            <a:r>
              <a:rPr lang="en-US" sz="2400" b="1" dirty="0" smtClean="0">
                <a:solidFill>
                  <a:srgbClr val="FFFF00"/>
                </a:solidFill>
              </a:rPr>
              <a:t>30</a:t>
            </a:r>
            <a:r>
              <a:rPr lang="en-US" sz="2400" dirty="0" smtClean="0"/>
              <a:t> Day Month</a:t>
            </a:r>
          </a:p>
          <a:p>
            <a:pPr>
              <a:defRPr/>
            </a:pPr>
            <a:r>
              <a:rPr lang="en-US" sz="2400" dirty="0" smtClean="0"/>
              <a:t>June 26</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Av F.M.) a </a:t>
            </a:r>
            <a:r>
              <a:rPr lang="en-US" sz="2400" b="1" dirty="0" smtClean="0">
                <a:solidFill>
                  <a:srgbClr val="FFFF00"/>
                </a:solidFill>
              </a:rPr>
              <a:t>31</a:t>
            </a:r>
            <a:r>
              <a:rPr lang="en-US" sz="2400" dirty="0" smtClean="0"/>
              <a:t> Day Month</a:t>
            </a:r>
          </a:p>
          <a:p>
            <a:pPr>
              <a:defRPr/>
            </a:pPr>
            <a:r>
              <a:rPr lang="en-US" sz="2400" dirty="0" smtClean="0"/>
              <a:t>August 24</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Elul F.M.) a </a:t>
            </a:r>
            <a:r>
              <a:rPr lang="en-US" sz="2400" b="1" dirty="0" smtClean="0">
                <a:solidFill>
                  <a:srgbClr val="FFFF00"/>
                </a:solidFill>
              </a:rPr>
              <a:t>30</a:t>
            </a:r>
            <a:r>
              <a:rPr lang="en-US" sz="2400" dirty="0" smtClean="0"/>
              <a:t> Day Month</a:t>
            </a:r>
          </a:p>
          <a:p>
            <a:pPr>
              <a:defRPr/>
            </a:pPr>
            <a:r>
              <a:rPr lang="en-US" sz="2400" dirty="0" smtClean="0"/>
              <a:t>September 23</a:t>
            </a:r>
            <a:r>
              <a:rPr lang="en-US" sz="2400" baseline="30000" dirty="0" smtClean="0"/>
              <a:t>rd</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Tishrei F.M.)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Cheshvan F.M.) a </a:t>
            </a:r>
            <a:r>
              <a:rPr lang="en-US" sz="2400" b="1" dirty="0" smtClean="0">
                <a:solidFill>
                  <a:srgbClr val="FFFF00"/>
                </a:solidFill>
              </a:rPr>
              <a:t>31</a:t>
            </a:r>
            <a:r>
              <a:rPr lang="en-US" sz="2400" dirty="0" smtClean="0"/>
              <a:t> Day Month </a:t>
            </a:r>
          </a:p>
          <a:p>
            <a:pPr>
              <a:defRPr/>
            </a:pPr>
            <a:r>
              <a:rPr lang="en-US" sz="2400" dirty="0" smtClean="0"/>
              <a:t>November 21</a:t>
            </a:r>
            <a:r>
              <a:rPr lang="en-US" sz="2400" baseline="30000" dirty="0" smtClean="0"/>
              <a:t>st</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Tevet F.M.) a </a:t>
            </a:r>
            <a:r>
              <a:rPr lang="en-US" sz="2400" b="1" dirty="0" smtClean="0">
                <a:solidFill>
                  <a:srgbClr val="FFFF00"/>
                </a:solidFill>
              </a:rPr>
              <a:t>31</a:t>
            </a:r>
            <a:r>
              <a:rPr lang="en-US" sz="2400" dirty="0" smtClean="0"/>
              <a:t> Day Month </a:t>
            </a:r>
          </a:p>
          <a:p>
            <a:pPr>
              <a:defRPr/>
            </a:pPr>
            <a:endParaRPr lang="en-US" dirty="0"/>
          </a:p>
        </p:txBody>
      </p:sp>
      <p:sp>
        <p:nvSpPr>
          <p:cNvPr id="15" name="Rectangle 14"/>
          <p:cNvSpPr/>
          <p:nvPr/>
        </p:nvSpPr>
        <p:spPr>
          <a:xfrm>
            <a:off x="3352800" y="29718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CJ DAY 2</a:t>
            </a:r>
            <a:endParaRPr lang="en-US" sz="1200" b="1" dirty="0">
              <a:solidFill>
                <a:schemeClr val="tx1"/>
              </a:solidFill>
            </a:endParaRPr>
          </a:p>
        </p:txBody>
      </p:sp>
      <p:sp>
        <p:nvSpPr>
          <p:cNvPr id="16" name="Rectangle 15"/>
          <p:cNvSpPr/>
          <p:nvPr/>
        </p:nvSpPr>
        <p:spPr>
          <a:xfrm>
            <a:off x="4572000" y="29718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15, 2010</a:t>
            </a:r>
            <a:endParaRPr lang="en-US" sz="1200" dirty="0">
              <a:solidFill>
                <a:schemeClr val="bg2"/>
              </a:solidFill>
            </a:endParaRPr>
          </a:p>
        </p:txBody>
      </p:sp>
      <p:sp>
        <p:nvSpPr>
          <p:cNvPr id="17" name="Rectangle 16"/>
          <p:cNvSpPr/>
          <p:nvPr/>
        </p:nvSpPr>
        <p:spPr>
          <a:xfrm>
            <a:off x="5810250" y="29718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CJ DAY 3</a:t>
            </a:r>
            <a:endParaRPr lang="en-US" sz="1200" b="1" dirty="0"/>
          </a:p>
        </p:txBody>
      </p:sp>
      <p:sp>
        <p:nvSpPr>
          <p:cNvPr id="18" name="Rectangle 17"/>
          <p:cNvSpPr/>
          <p:nvPr/>
        </p:nvSpPr>
        <p:spPr>
          <a:xfrm>
            <a:off x="7029450" y="29718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16, 2010</a:t>
            </a:r>
            <a:endParaRPr lang="en-US" sz="1200" dirty="0">
              <a:solidFill>
                <a:schemeClr val="bg2"/>
              </a:solidFill>
            </a:endParaRPr>
          </a:p>
        </p:txBody>
      </p:sp>
      <p:sp>
        <p:nvSpPr>
          <p:cNvPr id="19" name="Rectangle 18"/>
          <p:cNvSpPr/>
          <p:nvPr/>
        </p:nvSpPr>
        <p:spPr>
          <a:xfrm>
            <a:off x="914400" y="29718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1</a:t>
            </a:r>
            <a:endParaRPr lang="en-US" sz="1200" b="1" dirty="0">
              <a:solidFill>
                <a:schemeClr val="tx1"/>
              </a:solidFill>
            </a:endParaRPr>
          </a:p>
        </p:txBody>
      </p:sp>
      <p:sp>
        <p:nvSpPr>
          <p:cNvPr id="20" name="Rectangle 19"/>
          <p:cNvSpPr/>
          <p:nvPr/>
        </p:nvSpPr>
        <p:spPr>
          <a:xfrm>
            <a:off x="2133600" y="29718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14, 2010</a:t>
            </a:r>
            <a:endParaRPr lang="en-US" sz="1200" dirty="0">
              <a:solidFill>
                <a:schemeClr val="bg2"/>
              </a:solidFill>
            </a:endParaRPr>
          </a:p>
        </p:txBody>
      </p:sp>
      <p:sp>
        <p:nvSpPr>
          <p:cNvPr id="21" name="Flowchart: Connector 20"/>
          <p:cNvSpPr/>
          <p:nvPr/>
        </p:nvSpPr>
        <p:spPr>
          <a:xfrm>
            <a:off x="1447800" y="26690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1</a:t>
            </a:r>
            <a:endParaRPr lang="en-US" sz="1200" b="1" dirty="0"/>
          </a:p>
        </p:txBody>
      </p:sp>
      <p:grpSp>
        <p:nvGrpSpPr>
          <p:cNvPr id="22" name="Group 21"/>
          <p:cNvGrpSpPr/>
          <p:nvPr/>
        </p:nvGrpSpPr>
        <p:grpSpPr>
          <a:xfrm rot="4208443">
            <a:off x="5844600" y="2652379"/>
            <a:ext cx="403303" cy="387955"/>
            <a:chOff x="5905500" y="390525"/>
            <a:chExt cx="342900" cy="285750"/>
          </a:xfrm>
        </p:grpSpPr>
        <p:sp>
          <p:nvSpPr>
            <p:cNvPr id="23" name="Flowchart: Connector 22"/>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Flowchart: Connector 24"/>
          <p:cNvSpPr/>
          <p:nvPr/>
        </p:nvSpPr>
        <p:spPr>
          <a:xfrm>
            <a:off x="1447800" y="2240341"/>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15</a:t>
            </a:r>
            <a:endParaRPr lang="en-US" sz="1200" b="1" dirty="0">
              <a:solidFill>
                <a:schemeClr val="bg1">
                  <a:lumMod val="50000"/>
                </a:schemeClr>
              </a:solidFill>
            </a:endParaRPr>
          </a:p>
        </p:txBody>
      </p:sp>
      <p:sp>
        <p:nvSpPr>
          <p:cNvPr id="26" name="Rectangle 25">
            <a:hlinkClick r:id="rId2" tooltip="Link to NASA conjunction tables"/>
          </p:cNvPr>
          <p:cNvSpPr/>
          <p:nvPr/>
        </p:nvSpPr>
        <p:spPr>
          <a:xfrm>
            <a:off x="4308895" y="5181600"/>
            <a:ext cx="35052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O.k. I am only giving results now.  This month is 29 days using the conjunction method. </a:t>
            </a:r>
            <a:r>
              <a:rPr lang="en-US" sz="1400" dirty="0">
                <a:solidFill>
                  <a:schemeClr val="tx1"/>
                </a:solidFill>
                <a:latin typeface="Goudy Old Style" pitchFamily="18" charset="0"/>
              </a:rPr>
              <a:t> </a:t>
            </a:r>
            <a:r>
              <a:rPr lang="en-US" sz="1400" dirty="0" smtClean="0">
                <a:solidFill>
                  <a:schemeClr val="tx1"/>
                </a:solidFill>
                <a:latin typeface="Goudy Old Style" pitchFamily="18" charset="0"/>
              </a:rPr>
              <a:t>Follow the link to the new moon tables if you wish to double check me.</a:t>
            </a:r>
            <a:endParaRPr lang="en-US" sz="1400" dirty="0">
              <a:solidFill>
                <a:schemeClr val="tx1"/>
              </a:solidFill>
              <a:latin typeface="Goudy Old Style" pitchFamily="18" charset="0"/>
            </a:endParaRPr>
          </a:p>
        </p:txBody>
      </p:sp>
      <p:cxnSp>
        <p:nvCxnSpPr>
          <p:cNvPr id="27" name="Straight Arrow Connector 26"/>
          <p:cNvCxnSpPr>
            <a:stCxn id="26" idx="0"/>
          </p:cNvCxnSpPr>
          <p:nvPr/>
        </p:nvCxnSpPr>
        <p:spPr>
          <a:xfrm flipH="1" flipV="1">
            <a:off x="5328071" y="3733800"/>
            <a:ext cx="733424" cy="1447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4990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5"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00200"/>
          </a:xfrm>
          <a:prstGeom prst="rect">
            <a:avLst/>
          </a:prstGeom>
        </p:spPr>
        <p:txBody>
          <a:bodyPr/>
          <a:lstStyle/>
          <a:p>
            <a:pPr>
              <a:defRPr/>
            </a:pPr>
            <a:r>
              <a:rPr lang="en-US" sz="2400" dirty="0" smtClean="0"/>
              <a:t>Figures below from the </a:t>
            </a:r>
            <a:r>
              <a:rPr lang="en-US" sz="2400" b="1" u="sng" dirty="0" smtClean="0"/>
              <a:t>Conjunctionist</a:t>
            </a:r>
            <a:r>
              <a:rPr lang="en-US" sz="2400" dirty="0" smtClean="0"/>
              <a:t> Calendar for </a:t>
            </a:r>
            <a:r>
              <a:rPr lang="en-US" sz="2400" b="1" u="sng" dirty="0" smtClean="0"/>
              <a:t>2010</a:t>
            </a:r>
            <a:r>
              <a:rPr lang="en-US" sz="2400" dirty="0" smtClean="0"/>
              <a:t>. Please notice that their calendar NEVER has a full moon on the </a:t>
            </a:r>
            <a:r>
              <a:rPr lang="en-US" sz="2400" b="1" dirty="0" smtClean="0"/>
              <a:t>14</a:t>
            </a:r>
            <a:r>
              <a:rPr lang="en-US" sz="2400" b="1" baseline="30000" dirty="0" smtClean="0"/>
              <a:t>th</a:t>
            </a:r>
            <a:r>
              <a:rPr lang="en-US" sz="2400" dirty="0" smtClean="0"/>
              <a:t> but only on the </a:t>
            </a:r>
            <a:r>
              <a:rPr lang="en-US" sz="2400" b="1" dirty="0" smtClean="0"/>
              <a:t>15</a:t>
            </a:r>
            <a:r>
              <a:rPr lang="en-US" sz="2400" b="1" baseline="30000" dirty="0" smtClean="0"/>
              <a:t>th</a:t>
            </a:r>
            <a:r>
              <a:rPr lang="en-US" sz="2400" dirty="0" smtClean="0"/>
              <a:t> and </a:t>
            </a:r>
            <a:r>
              <a:rPr lang="en-US" sz="2400" b="1" dirty="0" smtClean="0"/>
              <a:t>16</a:t>
            </a:r>
            <a:r>
              <a:rPr lang="en-US" sz="2400" b="1" baseline="30000" dirty="0" smtClean="0"/>
              <a:t>th</a:t>
            </a:r>
            <a:r>
              <a:rPr lang="en-US" sz="2400" dirty="0" smtClean="0"/>
              <a:t> and twice on the </a:t>
            </a:r>
            <a:r>
              <a:rPr lang="en-US" sz="2400" b="1" dirty="0" smtClean="0"/>
              <a:t>17</a:t>
            </a:r>
            <a:r>
              <a:rPr lang="en-US" sz="2400" b="1" baseline="30000" dirty="0" smtClean="0"/>
              <a:t>th</a:t>
            </a:r>
            <a:r>
              <a:rPr lang="en-US" sz="2400" dirty="0" smtClean="0"/>
              <a:t> and there is never a month with 29 solar days. This year also ends with 366 days. </a:t>
            </a:r>
            <a:endParaRPr lang="en-US" sz="2400" dirty="0"/>
          </a:p>
        </p:txBody>
      </p:sp>
      <p:sp>
        <p:nvSpPr>
          <p:cNvPr id="3" name="Content Placeholder 2"/>
          <p:cNvSpPr>
            <a:spLocks noGrp="1"/>
          </p:cNvSpPr>
          <p:nvPr>
            <p:ph idx="4294967295"/>
          </p:nvPr>
        </p:nvSpPr>
        <p:spPr>
          <a:xfrm>
            <a:off x="0" y="1600200"/>
            <a:ext cx="9144000" cy="5257800"/>
          </a:xfrm>
          <a:prstGeom prst="rect">
            <a:avLst/>
          </a:prstGeom>
        </p:spPr>
        <p:txBody>
          <a:bodyPr/>
          <a:lstStyle/>
          <a:p>
            <a:pPr>
              <a:defRPr/>
            </a:pPr>
            <a:r>
              <a:rPr lang="en-US" sz="2400" dirty="0" smtClean="0"/>
              <a:t>Jan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Shevat </a:t>
            </a:r>
            <a:r>
              <a:rPr lang="en-US" sz="2400" b="1" dirty="0" smtClean="0"/>
              <a:t>Full Moon </a:t>
            </a:r>
            <a:r>
              <a:rPr lang="en-US" sz="2400" dirty="0" smtClean="0"/>
              <a:t>F.M.) a </a:t>
            </a:r>
            <a:r>
              <a:rPr lang="en-US" sz="2400" b="1" dirty="0" smtClean="0">
                <a:solidFill>
                  <a:srgbClr val="FFFF00"/>
                </a:solidFill>
              </a:rPr>
              <a:t>31</a:t>
            </a:r>
            <a:r>
              <a:rPr lang="en-US" sz="2400" dirty="0" smtClean="0"/>
              <a:t> Day Month</a:t>
            </a:r>
          </a:p>
          <a:p>
            <a:pPr>
              <a:defRPr/>
            </a:pPr>
            <a:r>
              <a:rPr lang="en-US" sz="2400" dirty="0" smtClean="0"/>
              <a:t>Feb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31</a:t>
            </a:r>
            <a:r>
              <a:rPr lang="en-US" sz="2400" dirty="0" smtClean="0"/>
              <a:t> Day Month</a:t>
            </a:r>
          </a:p>
          <a:p>
            <a:pPr>
              <a:defRPr/>
            </a:pPr>
            <a:r>
              <a:rPr lang="en-US" sz="2400" dirty="0" smtClean="0"/>
              <a:t>April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Iyar F.M.) a </a:t>
            </a:r>
            <a:r>
              <a:rPr lang="en-US" sz="2400" b="1" dirty="0" smtClean="0">
                <a:solidFill>
                  <a:srgbClr val="FFFF00"/>
                </a:solidFill>
              </a:rPr>
              <a:t>31</a:t>
            </a:r>
            <a:r>
              <a:rPr lang="en-US" sz="2400" dirty="0" smtClean="0"/>
              <a:t> Day Month</a:t>
            </a:r>
          </a:p>
          <a:p>
            <a:pPr>
              <a:defRPr/>
            </a:pPr>
            <a:r>
              <a:rPr lang="en-US" sz="2400" dirty="0" smtClean="0"/>
              <a:t>May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Sivan F.M.) a </a:t>
            </a:r>
            <a:r>
              <a:rPr lang="en-US" sz="2400" b="1" dirty="0" smtClean="0">
                <a:solidFill>
                  <a:srgbClr val="FFFF00"/>
                </a:solidFill>
              </a:rPr>
              <a:t>30</a:t>
            </a:r>
            <a:r>
              <a:rPr lang="en-US" sz="2400" dirty="0" smtClean="0"/>
              <a:t> Day Month</a:t>
            </a:r>
          </a:p>
          <a:p>
            <a:pPr>
              <a:defRPr/>
            </a:pPr>
            <a:r>
              <a:rPr lang="en-US" sz="2400" dirty="0" smtClean="0"/>
              <a:t>June 26</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Av F.M.) a </a:t>
            </a:r>
            <a:r>
              <a:rPr lang="en-US" sz="2400" b="1" dirty="0" smtClean="0">
                <a:solidFill>
                  <a:srgbClr val="FFFF00"/>
                </a:solidFill>
              </a:rPr>
              <a:t>31</a:t>
            </a:r>
            <a:r>
              <a:rPr lang="en-US" sz="2400" dirty="0" smtClean="0"/>
              <a:t> Day Month</a:t>
            </a:r>
          </a:p>
          <a:p>
            <a:pPr>
              <a:defRPr/>
            </a:pPr>
            <a:r>
              <a:rPr lang="en-US" sz="2400" dirty="0" smtClean="0"/>
              <a:t>August 24</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Elul F.M.) a </a:t>
            </a:r>
            <a:r>
              <a:rPr lang="en-US" sz="2400" b="1" dirty="0" smtClean="0">
                <a:solidFill>
                  <a:srgbClr val="FFFF00"/>
                </a:solidFill>
              </a:rPr>
              <a:t>30</a:t>
            </a:r>
            <a:r>
              <a:rPr lang="en-US" sz="2400" dirty="0" smtClean="0"/>
              <a:t> Day Month</a:t>
            </a:r>
          </a:p>
          <a:p>
            <a:pPr>
              <a:defRPr/>
            </a:pPr>
            <a:r>
              <a:rPr lang="en-US" sz="2400" dirty="0" smtClean="0"/>
              <a:t>September 23</a:t>
            </a:r>
            <a:r>
              <a:rPr lang="en-US" sz="2400" baseline="30000" dirty="0" smtClean="0"/>
              <a:t>rd</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Tishrei F.M.)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Cheshvan F.M.) a </a:t>
            </a:r>
            <a:r>
              <a:rPr lang="en-US" sz="2400" b="1" dirty="0" smtClean="0">
                <a:solidFill>
                  <a:srgbClr val="FFFF00"/>
                </a:solidFill>
              </a:rPr>
              <a:t>31</a:t>
            </a:r>
            <a:r>
              <a:rPr lang="en-US" sz="2400" dirty="0" smtClean="0"/>
              <a:t> Day Month </a:t>
            </a:r>
          </a:p>
          <a:p>
            <a:pPr>
              <a:defRPr/>
            </a:pPr>
            <a:r>
              <a:rPr lang="en-US" sz="2400" dirty="0" smtClean="0"/>
              <a:t>November 21</a:t>
            </a:r>
            <a:r>
              <a:rPr lang="en-US" sz="2400" baseline="30000" dirty="0" smtClean="0"/>
              <a:t>st</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Tevet F.M.) a </a:t>
            </a:r>
            <a:r>
              <a:rPr lang="en-US" sz="2400" b="1" dirty="0" smtClean="0">
                <a:solidFill>
                  <a:srgbClr val="FFFF00"/>
                </a:solidFill>
              </a:rPr>
              <a:t>31</a:t>
            </a:r>
            <a:r>
              <a:rPr lang="en-US" sz="2400" dirty="0" smtClean="0"/>
              <a:t> Day Month </a:t>
            </a:r>
          </a:p>
          <a:p>
            <a:pPr>
              <a:defRPr/>
            </a:pPr>
            <a:endParaRPr lang="en-US" dirty="0"/>
          </a:p>
        </p:txBody>
      </p:sp>
      <p:sp>
        <p:nvSpPr>
          <p:cNvPr id="26" name="Rectangle 25"/>
          <p:cNvSpPr/>
          <p:nvPr/>
        </p:nvSpPr>
        <p:spPr>
          <a:xfrm>
            <a:off x="2667000" y="3429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CJ DAY 2</a:t>
            </a:r>
            <a:endParaRPr lang="en-US" sz="1200" b="1" dirty="0">
              <a:solidFill>
                <a:schemeClr val="tx1"/>
              </a:solidFill>
            </a:endParaRPr>
          </a:p>
        </p:txBody>
      </p:sp>
      <p:sp>
        <p:nvSpPr>
          <p:cNvPr id="27" name="Rectangle 26"/>
          <p:cNvSpPr/>
          <p:nvPr/>
        </p:nvSpPr>
        <p:spPr>
          <a:xfrm>
            <a:off x="3886200" y="3429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June 12, 2010</a:t>
            </a:r>
            <a:endParaRPr lang="en-US" sz="1200" dirty="0">
              <a:solidFill>
                <a:schemeClr val="bg2"/>
              </a:solidFill>
            </a:endParaRPr>
          </a:p>
        </p:txBody>
      </p:sp>
      <p:sp>
        <p:nvSpPr>
          <p:cNvPr id="28" name="Rectangle 27"/>
          <p:cNvSpPr/>
          <p:nvPr/>
        </p:nvSpPr>
        <p:spPr>
          <a:xfrm>
            <a:off x="5124450" y="3429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CJ DAY 3</a:t>
            </a:r>
            <a:endParaRPr lang="en-US" sz="1200" b="1" dirty="0"/>
          </a:p>
        </p:txBody>
      </p:sp>
      <p:sp>
        <p:nvSpPr>
          <p:cNvPr id="29" name="Rectangle 28"/>
          <p:cNvSpPr/>
          <p:nvPr/>
        </p:nvSpPr>
        <p:spPr>
          <a:xfrm>
            <a:off x="6343650" y="3429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June 13, 2010</a:t>
            </a:r>
            <a:endParaRPr lang="en-US" sz="1200" dirty="0">
              <a:solidFill>
                <a:schemeClr val="bg2"/>
              </a:solidFill>
            </a:endParaRPr>
          </a:p>
        </p:txBody>
      </p:sp>
      <p:sp>
        <p:nvSpPr>
          <p:cNvPr id="30" name="Rectangle 29"/>
          <p:cNvSpPr/>
          <p:nvPr/>
        </p:nvSpPr>
        <p:spPr>
          <a:xfrm>
            <a:off x="228600" y="3429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1</a:t>
            </a:r>
            <a:endParaRPr lang="en-US" sz="1200" b="1" dirty="0">
              <a:solidFill>
                <a:schemeClr val="tx1"/>
              </a:solidFill>
            </a:endParaRPr>
          </a:p>
        </p:txBody>
      </p:sp>
      <p:sp>
        <p:nvSpPr>
          <p:cNvPr id="31" name="Rectangle 30"/>
          <p:cNvSpPr/>
          <p:nvPr/>
        </p:nvSpPr>
        <p:spPr>
          <a:xfrm>
            <a:off x="1447800" y="3429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June 11, 2010</a:t>
            </a:r>
            <a:endParaRPr lang="en-US" sz="1200" dirty="0">
              <a:solidFill>
                <a:schemeClr val="bg2"/>
              </a:solidFill>
            </a:endParaRPr>
          </a:p>
        </p:txBody>
      </p:sp>
      <p:sp>
        <p:nvSpPr>
          <p:cNvPr id="32" name="Flowchart: Connector 31"/>
          <p:cNvSpPr/>
          <p:nvPr/>
        </p:nvSpPr>
        <p:spPr>
          <a:xfrm>
            <a:off x="1943100" y="31262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1</a:t>
            </a:r>
            <a:endParaRPr lang="en-US" sz="1200" b="1" dirty="0"/>
          </a:p>
        </p:txBody>
      </p:sp>
      <p:sp>
        <p:nvSpPr>
          <p:cNvPr id="33" name="Flowchart: Connector 32"/>
          <p:cNvSpPr/>
          <p:nvPr/>
        </p:nvSpPr>
        <p:spPr>
          <a:xfrm>
            <a:off x="4343400" y="3115271"/>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16</a:t>
            </a:r>
            <a:endParaRPr lang="en-US" sz="1200" b="1" dirty="0">
              <a:solidFill>
                <a:schemeClr val="bg1">
                  <a:lumMod val="50000"/>
                </a:schemeClr>
              </a:solidFill>
            </a:endParaRPr>
          </a:p>
        </p:txBody>
      </p:sp>
      <p:sp>
        <p:nvSpPr>
          <p:cNvPr id="34" name="Rectangle 33"/>
          <p:cNvSpPr/>
          <p:nvPr/>
        </p:nvSpPr>
        <p:spPr>
          <a:xfrm>
            <a:off x="7562850" y="3429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4</a:t>
            </a:r>
            <a:endParaRPr lang="en-US" sz="1200" b="1" dirty="0">
              <a:solidFill>
                <a:schemeClr val="tx1"/>
              </a:solidFill>
            </a:endParaRPr>
          </a:p>
        </p:txBody>
      </p:sp>
      <p:grpSp>
        <p:nvGrpSpPr>
          <p:cNvPr id="35" name="Group 34"/>
          <p:cNvGrpSpPr/>
          <p:nvPr/>
        </p:nvGrpSpPr>
        <p:grpSpPr>
          <a:xfrm rot="4208443">
            <a:off x="7624603" y="3109579"/>
            <a:ext cx="403303" cy="387955"/>
            <a:chOff x="5905500" y="390525"/>
            <a:chExt cx="342900" cy="285750"/>
          </a:xfrm>
        </p:grpSpPr>
        <p:sp>
          <p:nvSpPr>
            <p:cNvPr id="36" name="Flowchart: Connector 35"/>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2409825" y="5102423"/>
            <a:ext cx="2667000"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This is a mistake. Should say 16</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a:t>
            </a:r>
            <a:endParaRPr lang="en-US" sz="1400" dirty="0">
              <a:solidFill>
                <a:schemeClr val="tx1"/>
              </a:solidFill>
              <a:latin typeface="Goudy Old Style" pitchFamily="18" charset="0"/>
            </a:endParaRPr>
          </a:p>
        </p:txBody>
      </p:sp>
      <p:cxnSp>
        <p:nvCxnSpPr>
          <p:cNvPr id="39" name="Straight Arrow Connector 38"/>
          <p:cNvCxnSpPr>
            <a:stCxn id="38" idx="0"/>
          </p:cNvCxnSpPr>
          <p:nvPr/>
        </p:nvCxnSpPr>
        <p:spPr>
          <a:xfrm flipH="1" flipV="1">
            <a:off x="2971800" y="4229100"/>
            <a:ext cx="771525" cy="87332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a:hlinkClick r:id="rId2" tooltip="Link to NASA conjunction tables"/>
          </p:cNvPr>
          <p:cNvSpPr/>
          <p:nvPr/>
        </p:nvSpPr>
        <p:spPr>
          <a:xfrm>
            <a:off x="4591050" y="5697557"/>
            <a:ext cx="2800350"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For once the month length is correct!</a:t>
            </a:r>
            <a:endParaRPr lang="en-US" sz="1400" dirty="0">
              <a:solidFill>
                <a:schemeClr val="tx1"/>
              </a:solidFill>
              <a:latin typeface="Goudy Old Style" pitchFamily="18" charset="0"/>
            </a:endParaRPr>
          </a:p>
        </p:txBody>
      </p:sp>
      <p:cxnSp>
        <p:nvCxnSpPr>
          <p:cNvPr id="43" name="Straight Arrow Connector 42"/>
          <p:cNvCxnSpPr>
            <a:stCxn id="42" idx="0"/>
          </p:cNvCxnSpPr>
          <p:nvPr/>
        </p:nvCxnSpPr>
        <p:spPr>
          <a:xfrm flipH="1" flipV="1">
            <a:off x="5610227" y="4249757"/>
            <a:ext cx="380998" cy="1447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8714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0-#ppt_w/2"/>
                                          </p:val>
                                        </p:tav>
                                        <p:tav tm="100000">
                                          <p:val>
                                            <p:strVal val="#ppt_x"/>
                                          </p:val>
                                        </p:tav>
                                      </p:tavLst>
                                    </p:anim>
                                    <p:anim calcmode="lin" valueType="num">
                                      <p:cBhvr additive="base">
                                        <p:cTn id="32" dur="50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0-#ppt_w/2"/>
                                          </p:val>
                                        </p:tav>
                                        <p:tav tm="100000">
                                          <p:val>
                                            <p:strVal val="#ppt_x"/>
                                          </p:val>
                                        </p:tav>
                                      </p:tavLst>
                                    </p:anim>
                                    <p:anim calcmode="lin" valueType="num">
                                      <p:cBhvr additive="base">
                                        <p:cTn id="4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par>
                                <p:cTn id="58" presetID="10"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8" grpId="0" animBg="1"/>
      <p:bldP spid="4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00200"/>
          </a:xfrm>
          <a:prstGeom prst="rect">
            <a:avLst/>
          </a:prstGeom>
        </p:spPr>
        <p:txBody>
          <a:bodyPr/>
          <a:lstStyle/>
          <a:p>
            <a:pPr>
              <a:defRPr/>
            </a:pPr>
            <a:r>
              <a:rPr lang="en-US" sz="2400" dirty="0" smtClean="0"/>
              <a:t>Figures below from the </a:t>
            </a:r>
            <a:r>
              <a:rPr lang="en-US" sz="2400" b="1" u="sng" dirty="0" smtClean="0"/>
              <a:t>Conjunctionist</a:t>
            </a:r>
            <a:r>
              <a:rPr lang="en-US" sz="2400" dirty="0" smtClean="0"/>
              <a:t> Calendar for </a:t>
            </a:r>
            <a:r>
              <a:rPr lang="en-US" sz="2400" b="1" u="sng" dirty="0" smtClean="0"/>
              <a:t>2010</a:t>
            </a:r>
            <a:r>
              <a:rPr lang="en-US" sz="2400" dirty="0" smtClean="0"/>
              <a:t>. Please notice that their calendar NEVER has a full moon on the </a:t>
            </a:r>
            <a:r>
              <a:rPr lang="en-US" sz="2400" b="1" dirty="0" smtClean="0"/>
              <a:t>14</a:t>
            </a:r>
            <a:r>
              <a:rPr lang="en-US" sz="2400" b="1" baseline="30000" dirty="0" smtClean="0"/>
              <a:t>th</a:t>
            </a:r>
            <a:r>
              <a:rPr lang="en-US" sz="2400" dirty="0" smtClean="0"/>
              <a:t> but only on the </a:t>
            </a:r>
            <a:r>
              <a:rPr lang="en-US" sz="2400" b="1" dirty="0" smtClean="0"/>
              <a:t>15</a:t>
            </a:r>
            <a:r>
              <a:rPr lang="en-US" sz="2400" b="1" baseline="30000" dirty="0" smtClean="0"/>
              <a:t>th</a:t>
            </a:r>
            <a:r>
              <a:rPr lang="en-US" sz="2400" dirty="0" smtClean="0"/>
              <a:t> and </a:t>
            </a:r>
            <a:r>
              <a:rPr lang="en-US" sz="2400" b="1" dirty="0" smtClean="0"/>
              <a:t>16</a:t>
            </a:r>
            <a:r>
              <a:rPr lang="en-US" sz="2400" b="1" baseline="30000" dirty="0" smtClean="0"/>
              <a:t>th</a:t>
            </a:r>
            <a:r>
              <a:rPr lang="en-US" sz="2400" dirty="0" smtClean="0"/>
              <a:t> and twice on the </a:t>
            </a:r>
            <a:r>
              <a:rPr lang="en-US" sz="2400" b="1" dirty="0" smtClean="0"/>
              <a:t>17</a:t>
            </a:r>
            <a:r>
              <a:rPr lang="en-US" sz="2400" b="1" baseline="30000" dirty="0" smtClean="0"/>
              <a:t>th</a:t>
            </a:r>
            <a:r>
              <a:rPr lang="en-US" sz="2400" dirty="0" smtClean="0"/>
              <a:t> and there is never a month with 29 solar days. This year also ends with 366 days. </a:t>
            </a:r>
            <a:endParaRPr lang="en-US" sz="2400" dirty="0"/>
          </a:p>
        </p:txBody>
      </p:sp>
      <p:sp>
        <p:nvSpPr>
          <p:cNvPr id="3" name="Content Placeholder 2"/>
          <p:cNvSpPr>
            <a:spLocks noGrp="1"/>
          </p:cNvSpPr>
          <p:nvPr>
            <p:ph idx="4294967295"/>
          </p:nvPr>
        </p:nvSpPr>
        <p:spPr>
          <a:xfrm>
            <a:off x="0" y="1600200"/>
            <a:ext cx="9144000" cy="5257800"/>
          </a:xfrm>
          <a:prstGeom prst="rect">
            <a:avLst/>
          </a:prstGeom>
        </p:spPr>
        <p:txBody>
          <a:bodyPr/>
          <a:lstStyle/>
          <a:p>
            <a:pPr>
              <a:defRPr/>
            </a:pPr>
            <a:r>
              <a:rPr lang="en-US" sz="2400" dirty="0" smtClean="0"/>
              <a:t>Jan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Shevat </a:t>
            </a:r>
            <a:r>
              <a:rPr lang="en-US" sz="2400" b="1" dirty="0" smtClean="0"/>
              <a:t>Full Moon </a:t>
            </a:r>
            <a:r>
              <a:rPr lang="en-US" sz="2400" dirty="0" smtClean="0"/>
              <a:t>F.M.) a </a:t>
            </a:r>
            <a:r>
              <a:rPr lang="en-US" sz="2400" b="1" dirty="0" smtClean="0">
                <a:solidFill>
                  <a:srgbClr val="FFFF00"/>
                </a:solidFill>
              </a:rPr>
              <a:t>31</a:t>
            </a:r>
            <a:r>
              <a:rPr lang="en-US" sz="2400" dirty="0" smtClean="0"/>
              <a:t> Day Month</a:t>
            </a:r>
          </a:p>
          <a:p>
            <a:pPr>
              <a:defRPr/>
            </a:pPr>
            <a:r>
              <a:rPr lang="en-US" sz="2400" dirty="0" smtClean="0"/>
              <a:t>Feb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31</a:t>
            </a:r>
            <a:r>
              <a:rPr lang="en-US" sz="2400" dirty="0" smtClean="0"/>
              <a:t> Day Month</a:t>
            </a:r>
          </a:p>
          <a:p>
            <a:pPr>
              <a:defRPr/>
            </a:pPr>
            <a:r>
              <a:rPr lang="en-US" sz="2400" dirty="0" smtClean="0"/>
              <a:t>April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Iyar F.M.) a </a:t>
            </a:r>
            <a:r>
              <a:rPr lang="en-US" sz="2400" b="1" dirty="0" smtClean="0">
                <a:solidFill>
                  <a:srgbClr val="FFFF00"/>
                </a:solidFill>
              </a:rPr>
              <a:t>31</a:t>
            </a:r>
            <a:r>
              <a:rPr lang="en-US" sz="2400" dirty="0" smtClean="0"/>
              <a:t> Day Month</a:t>
            </a:r>
          </a:p>
          <a:p>
            <a:pPr>
              <a:defRPr/>
            </a:pPr>
            <a:r>
              <a:rPr lang="en-US" sz="2400" dirty="0" smtClean="0"/>
              <a:t>May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Sivan F.M.) a </a:t>
            </a:r>
            <a:r>
              <a:rPr lang="en-US" sz="2400" b="1" dirty="0" smtClean="0">
                <a:solidFill>
                  <a:srgbClr val="FFFF00"/>
                </a:solidFill>
              </a:rPr>
              <a:t>30</a:t>
            </a:r>
            <a:r>
              <a:rPr lang="en-US" sz="2400" dirty="0" smtClean="0"/>
              <a:t> Day Month</a:t>
            </a:r>
          </a:p>
          <a:p>
            <a:pPr>
              <a:defRPr/>
            </a:pPr>
            <a:r>
              <a:rPr lang="en-US" sz="2400" dirty="0" smtClean="0"/>
              <a:t>June 26</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Av F.M.) a </a:t>
            </a:r>
            <a:r>
              <a:rPr lang="en-US" sz="2400" b="1" dirty="0" smtClean="0">
                <a:solidFill>
                  <a:srgbClr val="FFFF00"/>
                </a:solidFill>
              </a:rPr>
              <a:t>31</a:t>
            </a:r>
            <a:r>
              <a:rPr lang="en-US" sz="2400" dirty="0" smtClean="0"/>
              <a:t> Day Month</a:t>
            </a:r>
          </a:p>
          <a:p>
            <a:pPr>
              <a:defRPr/>
            </a:pPr>
            <a:r>
              <a:rPr lang="en-US" sz="2400" dirty="0" smtClean="0"/>
              <a:t>August 24</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Elul F.M.) a </a:t>
            </a:r>
            <a:r>
              <a:rPr lang="en-US" sz="2400" b="1" dirty="0" smtClean="0">
                <a:solidFill>
                  <a:srgbClr val="FFFF00"/>
                </a:solidFill>
              </a:rPr>
              <a:t>30</a:t>
            </a:r>
            <a:r>
              <a:rPr lang="en-US" sz="2400" dirty="0" smtClean="0"/>
              <a:t> Day Month</a:t>
            </a:r>
          </a:p>
          <a:p>
            <a:pPr>
              <a:defRPr/>
            </a:pPr>
            <a:r>
              <a:rPr lang="en-US" sz="2400" dirty="0" smtClean="0"/>
              <a:t>September 23</a:t>
            </a:r>
            <a:r>
              <a:rPr lang="en-US" sz="2400" baseline="30000" dirty="0" smtClean="0"/>
              <a:t>rd</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Tishrei F.M.)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Cheshvan F.M.) a </a:t>
            </a:r>
            <a:r>
              <a:rPr lang="en-US" sz="2400" b="1" dirty="0" smtClean="0">
                <a:solidFill>
                  <a:srgbClr val="FFFF00"/>
                </a:solidFill>
              </a:rPr>
              <a:t>31</a:t>
            </a:r>
            <a:r>
              <a:rPr lang="en-US" sz="2400" dirty="0" smtClean="0"/>
              <a:t> Day Month </a:t>
            </a:r>
          </a:p>
          <a:p>
            <a:pPr>
              <a:defRPr/>
            </a:pPr>
            <a:r>
              <a:rPr lang="en-US" sz="2400" dirty="0" smtClean="0"/>
              <a:t>November 21</a:t>
            </a:r>
            <a:r>
              <a:rPr lang="en-US" sz="2400" baseline="30000" dirty="0" smtClean="0"/>
              <a:t>st</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Tevet F.M.) a </a:t>
            </a:r>
            <a:r>
              <a:rPr lang="en-US" sz="2400" b="1" dirty="0" smtClean="0">
                <a:solidFill>
                  <a:srgbClr val="FFFF00"/>
                </a:solidFill>
              </a:rPr>
              <a:t>31</a:t>
            </a:r>
            <a:r>
              <a:rPr lang="en-US" sz="2400" dirty="0" smtClean="0"/>
              <a:t> Day Month </a:t>
            </a:r>
          </a:p>
          <a:p>
            <a:pPr>
              <a:defRPr/>
            </a:pPr>
            <a:endParaRPr lang="en-US" dirty="0"/>
          </a:p>
        </p:txBody>
      </p:sp>
      <p:sp>
        <p:nvSpPr>
          <p:cNvPr id="18" name="Rectangle 17"/>
          <p:cNvSpPr/>
          <p:nvPr/>
        </p:nvSpPr>
        <p:spPr>
          <a:xfrm>
            <a:off x="533400" y="3810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CJ DAY 1</a:t>
            </a:r>
            <a:endParaRPr lang="en-US" sz="1200" b="1" dirty="0">
              <a:solidFill>
                <a:schemeClr val="tx1"/>
              </a:solidFill>
            </a:endParaRPr>
          </a:p>
        </p:txBody>
      </p:sp>
      <p:sp>
        <p:nvSpPr>
          <p:cNvPr id="19" name="Rectangle 18"/>
          <p:cNvSpPr/>
          <p:nvPr/>
        </p:nvSpPr>
        <p:spPr>
          <a:xfrm>
            <a:off x="1752600" y="3810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Jul 12, 2010</a:t>
            </a:r>
            <a:endParaRPr lang="en-US" sz="1200" dirty="0">
              <a:solidFill>
                <a:schemeClr val="bg2"/>
              </a:solidFill>
            </a:endParaRPr>
          </a:p>
        </p:txBody>
      </p:sp>
      <p:sp>
        <p:nvSpPr>
          <p:cNvPr id="20" name="Rectangle 19"/>
          <p:cNvSpPr/>
          <p:nvPr/>
        </p:nvSpPr>
        <p:spPr>
          <a:xfrm>
            <a:off x="2990850" y="3810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CJ DAY 2</a:t>
            </a:r>
            <a:endParaRPr lang="en-US" sz="1200" b="1" dirty="0"/>
          </a:p>
        </p:txBody>
      </p:sp>
      <p:sp>
        <p:nvSpPr>
          <p:cNvPr id="21" name="Rectangle 20"/>
          <p:cNvSpPr/>
          <p:nvPr/>
        </p:nvSpPr>
        <p:spPr>
          <a:xfrm>
            <a:off x="4210050" y="3810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Jul 13, 2010</a:t>
            </a:r>
            <a:endParaRPr lang="en-US" sz="1200" dirty="0">
              <a:solidFill>
                <a:schemeClr val="bg2"/>
              </a:solidFill>
            </a:endParaRPr>
          </a:p>
        </p:txBody>
      </p:sp>
      <p:sp>
        <p:nvSpPr>
          <p:cNvPr id="22" name="Flowchart: Connector 21"/>
          <p:cNvSpPr/>
          <p:nvPr/>
        </p:nvSpPr>
        <p:spPr>
          <a:xfrm>
            <a:off x="876300" y="35072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1</a:t>
            </a:r>
            <a:endParaRPr lang="en-US" sz="1200" b="1" dirty="0"/>
          </a:p>
        </p:txBody>
      </p:sp>
      <p:sp>
        <p:nvSpPr>
          <p:cNvPr id="23" name="Flowchart: Connector 22"/>
          <p:cNvSpPr/>
          <p:nvPr/>
        </p:nvSpPr>
        <p:spPr>
          <a:xfrm>
            <a:off x="2286000" y="3498652"/>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15</a:t>
            </a:r>
            <a:endParaRPr lang="en-US" sz="1200" b="1" dirty="0">
              <a:solidFill>
                <a:schemeClr val="bg1">
                  <a:lumMod val="50000"/>
                </a:schemeClr>
              </a:solidFill>
            </a:endParaRPr>
          </a:p>
        </p:txBody>
      </p:sp>
      <p:sp>
        <p:nvSpPr>
          <p:cNvPr id="24" name="Rectangle 23"/>
          <p:cNvSpPr/>
          <p:nvPr/>
        </p:nvSpPr>
        <p:spPr>
          <a:xfrm>
            <a:off x="5429250" y="3810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3</a:t>
            </a:r>
            <a:endParaRPr lang="en-US" sz="1200" b="1" dirty="0">
              <a:solidFill>
                <a:schemeClr val="tx1"/>
              </a:solidFill>
            </a:endParaRPr>
          </a:p>
        </p:txBody>
      </p:sp>
      <p:grpSp>
        <p:nvGrpSpPr>
          <p:cNvPr id="25" name="Group 24"/>
          <p:cNvGrpSpPr/>
          <p:nvPr/>
        </p:nvGrpSpPr>
        <p:grpSpPr>
          <a:xfrm rot="4208443">
            <a:off x="5491003" y="3490579"/>
            <a:ext cx="403303" cy="387955"/>
            <a:chOff x="5905500" y="390525"/>
            <a:chExt cx="342900" cy="285750"/>
          </a:xfrm>
        </p:grpSpPr>
        <p:sp>
          <p:nvSpPr>
            <p:cNvPr id="40" name="Flowchart: Connector 39"/>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p:cNvSpPr/>
          <p:nvPr/>
        </p:nvSpPr>
        <p:spPr>
          <a:xfrm>
            <a:off x="1295400" y="5638800"/>
            <a:ext cx="2676525"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Another mistake.  Should be day 15</a:t>
            </a:r>
            <a:endParaRPr lang="en-US" sz="1400" dirty="0">
              <a:solidFill>
                <a:schemeClr val="tx1"/>
              </a:solidFill>
              <a:latin typeface="Goudy Old Style" pitchFamily="18" charset="0"/>
            </a:endParaRPr>
          </a:p>
        </p:txBody>
      </p:sp>
      <p:cxnSp>
        <p:nvCxnSpPr>
          <p:cNvPr id="43" name="Straight Arrow Connector 42"/>
          <p:cNvCxnSpPr>
            <a:stCxn id="42" idx="0"/>
          </p:cNvCxnSpPr>
          <p:nvPr/>
        </p:nvCxnSpPr>
        <p:spPr>
          <a:xfrm flipV="1">
            <a:off x="2633663" y="4648200"/>
            <a:ext cx="0" cy="990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a:hlinkClick r:id="rId2" tooltip="Link to NASA conjunction tables"/>
          </p:cNvPr>
          <p:cNvSpPr/>
          <p:nvPr/>
        </p:nvSpPr>
        <p:spPr>
          <a:xfrm>
            <a:off x="4572000" y="5469523"/>
            <a:ext cx="1981200"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This month is 29 days.</a:t>
            </a:r>
            <a:endParaRPr lang="en-US" sz="1400" dirty="0">
              <a:solidFill>
                <a:schemeClr val="tx1"/>
              </a:solidFill>
              <a:latin typeface="Goudy Old Style" pitchFamily="18" charset="0"/>
            </a:endParaRPr>
          </a:p>
        </p:txBody>
      </p:sp>
      <p:cxnSp>
        <p:nvCxnSpPr>
          <p:cNvPr id="45" name="Straight Arrow Connector 44"/>
          <p:cNvCxnSpPr>
            <a:stCxn id="44" idx="0"/>
          </p:cNvCxnSpPr>
          <p:nvPr/>
        </p:nvCxnSpPr>
        <p:spPr>
          <a:xfrm flipH="1" flipV="1">
            <a:off x="5029202" y="4648201"/>
            <a:ext cx="533398" cy="82132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97876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42"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0"/>
            <a:ext cx="8229600" cy="533400"/>
          </a:xfrm>
          <a:prstGeom prst="rect">
            <a:avLst/>
          </a:prstGeom>
        </p:spPr>
        <p:txBody>
          <a:bodyPr/>
          <a:lstStyle/>
          <a:p>
            <a:pPr eaLnBrk="1" hangingPunct="1">
              <a:defRPr/>
            </a:pPr>
            <a:r>
              <a:rPr lang="en-US" dirty="0" smtClean="0"/>
              <a:t>What is at stake?</a:t>
            </a:r>
          </a:p>
        </p:txBody>
      </p:sp>
      <p:sp>
        <p:nvSpPr>
          <p:cNvPr id="7171" name="Rectangle 3"/>
          <p:cNvSpPr>
            <a:spLocks noGrp="1" noChangeArrowheads="1"/>
          </p:cNvSpPr>
          <p:nvPr>
            <p:ph type="body" idx="4294967295"/>
          </p:nvPr>
        </p:nvSpPr>
        <p:spPr>
          <a:xfrm>
            <a:off x="0" y="533400"/>
            <a:ext cx="9144000" cy="6324600"/>
          </a:xfrm>
          <a:prstGeom prst="rect">
            <a:avLst/>
          </a:prstGeom>
        </p:spPr>
        <p:txBody>
          <a:bodyPr/>
          <a:lstStyle/>
          <a:p>
            <a:pPr eaLnBrk="1" hangingPunct="1">
              <a:lnSpc>
                <a:spcPct val="80000"/>
              </a:lnSpc>
              <a:defRPr/>
            </a:pPr>
            <a:r>
              <a:rPr lang="en-US" sz="2400" dirty="0" smtClean="0"/>
              <a:t>What is at stake is the importance of following and observing all the “</a:t>
            </a:r>
            <a:r>
              <a:rPr lang="en-US" sz="2400" u="sng" dirty="0" smtClean="0"/>
              <a:t>moed</a:t>
            </a:r>
            <a:r>
              <a:rPr lang="en-US" sz="2400" dirty="0" smtClean="0"/>
              <a:t>” or appointed times on the appointed days correctly as commanded in Torah by Yahuwah in Leviticus 23.</a:t>
            </a:r>
          </a:p>
          <a:p>
            <a:pPr eaLnBrk="1" hangingPunct="1">
              <a:lnSpc>
                <a:spcPct val="80000"/>
              </a:lnSpc>
              <a:defRPr/>
            </a:pPr>
            <a:r>
              <a:rPr lang="en-US" sz="2400" dirty="0" smtClean="0"/>
              <a:t>We know from scripture that Father’s ways of </a:t>
            </a:r>
            <a:r>
              <a:rPr lang="en-US" sz="2400" b="1" dirty="0" smtClean="0"/>
              <a:t>Measuring Time </a:t>
            </a:r>
            <a:r>
              <a:rPr lang="en-US" sz="2400" dirty="0" smtClean="0"/>
              <a:t>are different from man’s current ways of calculating time.</a:t>
            </a:r>
          </a:p>
          <a:p>
            <a:pPr eaLnBrk="1" hangingPunct="1">
              <a:lnSpc>
                <a:spcPct val="80000"/>
              </a:lnSpc>
              <a:defRPr/>
            </a:pPr>
            <a:r>
              <a:rPr lang="en-US" sz="2400" dirty="0" smtClean="0"/>
              <a:t>A day does not end and a new day begin at 12 midnight, but after sunset. (</a:t>
            </a:r>
            <a:r>
              <a:rPr lang="en-US" sz="2400" i="1" dirty="0" smtClean="0"/>
              <a:t>and there was evening, then morning the first day</a:t>
            </a:r>
            <a:r>
              <a:rPr lang="en-US" sz="2400" dirty="0" smtClean="0"/>
              <a:t>) If a day is divided by darkness, then why not a month?</a:t>
            </a:r>
          </a:p>
          <a:p>
            <a:pPr eaLnBrk="1" hangingPunct="1">
              <a:lnSpc>
                <a:spcPct val="80000"/>
              </a:lnSpc>
              <a:defRPr/>
            </a:pPr>
            <a:r>
              <a:rPr lang="en-US" sz="2400" dirty="0" smtClean="0"/>
              <a:t>A new year doesn’t begin on Jan 1st, but on the first day of the month of Abib. (Exodus 12:2 </a:t>
            </a:r>
            <a:r>
              <a:rPr lang="en-US" sz="2400" i="1" dirty="0" smtClean="0"/>
              <a:t>You are to begin your calendar with this month; it will be the first month of the year for you</a:t>
            </a:r>
            <a:r>
              <a:rPr lang="en-US" sz="2400" dirty="0" smtClean="0"/>
              <a:t>) The Aramaic word Adar (</a:t>
            </a:r>
            <a:r>
              <a:rPr lang="en-US" sz="2000" dirty="0" smtClean="0"/>
              <a:t>12</a:t>
            </a:r>
            <a:r>
              <a:rPr lang="en-US" sz="2000" baseline="30000" dirty="0" smtClean="0"/>
              <a:t>th</a:t>
            </a:r>
            <a:r>
              <a:rPr lang="en-US" sz="2000" dirty="0" smtClean="0"/>
              <a:t> mo</a:t>
            </a:r>
            <a:r>
              <a:rPr lang="en-US" sz="2400" dirty="0" smtClean="0"/>
              <a:t>) means “</a:t>
            </a:r>
            <a:r>
              <a:rPr lang="en-US" sz="2400" i="1" dirty="0" smtClean="0"/>
              <a:t>darken eclipse</a:t>
            </a:r>
            <a:r>
              <a:rPr lang="en-US" sz="2400" dirty="0" smtClean="0"/>
              <a:t>” which implies the new year comes out of darkness into light, the way a day ends and begins, so, why not the same for a month?</a:t>
            </a:r>
          </a:p>
          <a:p>
            <a:pPr eaLnBrk="1" hangingPunct="1">
              <a:lnSpc>
                <a:spcPct val="80000"/>
              </a:lnSpc>
              <a:defRPr/>
            </a:pPr>
            <a:r>
              <a:rPr lang="en-US" sz="2400" dirty="0" smtClean="0"/>
              <a:t>Each month does </a:t>
            </a:r>
            <a:r>
              <a:rPr lang="en-US" sz="2400" u="sng" dirty="0" smtClean="0"/>
              <a:t>not</a:t>
            </a:r>
            <a:r>
              <a:rPr lang="en-US" sz="2400" dirty="0" smtClean="0"/>
              <a:t> begin according to the Gregorian calendar calculated by the earth revolving around the sun, but by the rotation of the moon around the earth. </a:t>
            </a:r>
          </a:p>
          <a:p>
            <a:pPr eaLnBrk="1" hangingPunct="1">
              <a:lnSpc>
                <a:spcPct val="80000"/>
              </a:lnSpc>
              <a:defRPr/>
            </a:pPr>
            <a:r>
              <a:rPr lang="en-US" sz="2400" dirty="0" smtClean="0"/>
              <a:t>Gen 1:14 </a:t>
            </a:r>
            <a:r>
              <a:rPr lang="en-US" sz="2400" i="1" dirty="0" smtClean="0"/>
              <a:t>And Elohim said, "Let there be lights in the expanse of the sky to separate the day from the night, and let them serve as signs to mark seasons, </a:t>
            </a:r>
            <a:r>
              <a:rPr lang="en-US" sz="2400" dirty="0" smtClean="0"/>
              <a:t>(</a:t>
            </a:r>
            <a:r>
              <a:rPr lang="en-US" sz="2400" i="1" dirty="0" smtClean="0"/>
              <a:t>moed</a:t>
            </a:r>
            <a:r>
              <a:rPr lang="en-US" sz="2400" dirty="0" smtClean="0"/>
              <a:t>)</a:t>
            </a:r>
            <a:r>
              <a:rPr lang="en-US" sz="2400" i="1" dirty="0" smtClean="0"/>
              <a:t> days and years…</a:t>
            </a:r>
          </a:p>
        </p:txBody>
      </p:sp>
      <p:sp>
        <p:nvSpPr>
          <p:cNvPr id="8" name="Rectangle 7"/>
          <p:cNvSpPr/>
          <p:nvPr/>
        </p:nvSpPr>
        <p:spPr>
          <a:xfrm>
            <a:off x="1371600" y="914400"/>
            <a:ext cx="5257800" cy="52387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Never </a:t>
            </a:r>
            <a:r>
              <a:rPr lang="en-US" sz="1400" dirty="0">
                <a:solidFill>
                  <a:schemeClr val="tx1"/>
                </a:solidFill>
                <a:latin typeface="Goudy Old Style" pitchFamily="18" charset="0"/>
              </a:rPr>
              <a:t>does Scripture say that Aviv 1 is the new year day.  Aviv 1 is only day 1 of the first month.</a:t>
            </a:r>
          </a:p>
        </p:txBody>
      </p:sp>
      <p:cxnSp>
        <p:nvCxnSpPr>
          <p:cNvPr id="10" name="Straight Arrow Connector 9"/>
          <p:cNvCxnSpPr>
            <a:stCxn id="8" idx="2"/>
          </p:cNvCxnSpPr>
          <p:nvPr/>
        </p:nvCxnSpPr>
        <p:spPr>
          <a:xfrm>
            <a:off x="4000500" y="1438275"/>
            <a:ext cx="1485900" cy="17621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667000" y="5181600"/>
            <a:ext cx="5257800" cy="52387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The word “calendar” in the text here is a mistranslation.  The Hebrew says </a:t>
            </a:r>
            <a:r>
              <a:rPr lang="he-IL" sz="1400" dirty="0"/>
              <a:t> </a:t>
            </a:r>
            <a:r>
              <a:rPr lang="he-IL" sz="1400" dirty="0">
                <a:latin typeface="SBL Hebrew" pitchFamily="2" charset="-79"/>
                <a:cs typeface="SBL Hebrew" pitchFamily="2" charset="-79"/>
              </a:rPr>
              <a:t>רֹ֣אשׁ חֳדָשִׁ֑ים </a:t>
            </a:r>
            <a:r>
              <a:rPr lang="en-US" sz="1400" dirty="0">
                <a:solidFill>
                  <a:schemeClr val="tx1"/>
                </a:solidFill>
                <a:latin typeface="Goudy Old Style" pitchFamily="18" charset="0"/>
              </a:rPr>
              <a:t>(head of the months</a:t>
            </a:r>
            <a:r>
              <a:rPr lang="en-US" sz="1400" dirty="0" smtClean="0">
                <a:solidFill>
                  <a:schemeClr val="tx1"/>
                </a:solidFill>
                <a:latin typeface="Goudy Old Style" pitchFamily="18" charset="0"/>
              </a:rPr>
              <a:t>).</a:t>
            </a:r>
            <a:endParaRPr lang="en-US" sz="1400" dirty="0">
              <a:solidFill>
                <a:schemeClr val="tx1"/>
              </a:solidFill>
              <a:latin typeface="Goudy Old Style" pitchFamily="18" charset="0"/>
            </a:endParaRPr>
          </a:p>
        </p:txBody>
      </p:sp>
      <p:cxnSp>
        <p:nvCxnSpPr>
          <p:cNvPr id="14" name="Straight Arrow Connector 13"/>
          <p:cNvCxnSpPr>
            <a:stCxn id="13" idx="0"/>
          </p:cNvCxnSpPr>
          <p:nvPr/>
        </p:nvCxnSpPr>
        <p:spPr>
          <a:xfrm flipV="1">
            <a:off x="5295900" y="3581400"/>
            <a:ext cx="2171700" cy="16002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9" idx="3"/>
          </p:cNvCxnSpPr>
          <p:nvPr/>
        </p:nvCxnSpPr>
        <p:spPr>
          <a:xfrm>
            <a:off x="2819400" y="2444750"/>
            <a:ext cx="4114800" cy="136525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000" y="1752600"/>
            <a:ext cx="2438400" cy="138430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Yes, it is the first month of the year, but for what defines the “year” in Scripture we have to look elsewhere, to </a:t>
            </a:r>
            <a:r>
              <a:rPr lang="en-US" sz="1400" dirty="0" err="1">
                <a:solidFill>
                  <a:schemeClr val="tx1"/>
                </a:solidFill>
                <a:latin typeface="Goudy Old Style" pitchFamily="18" charset="0"/>
              </a:rPr>
              <a:t>Ber</a:t>
            </a:r>
            <a:r>
              <a:rPr lang="en-US" sz="1400" dirty="0">
                <a:solidFill>
                  <a:schemeClr val="tx1"/>
                </a:solidFill>
                <a:latin typeface="Goudy Old Style" pitchFamily="18" charset="0"/>
              </a:rPr>
              <a:t>. 1:14.  The sun defines the year, not the </a:t>
            </a:r>
            <a:r>
              <a:rPr lang="en-US" sz="1400" dirty="0" smtClean="0">
                <a:solidFill>
                  <a:schemeClr val="tx1"/>
                </a:solidFill>
                <a:latin typeface="Goudy Old Style" pitchFamily="18" charset="0"/>
              </a:rPr>
              <a:t>moon.</a:t>
            </a:r>
            <a:endParaRPr lang="en-US" sz="1400" dirty="0">
              <a:solidFill>
                <a:schemeClr val="tx1"/>
              </a:solidFill>
              <a:latin typeface="Goudy Old Style"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00200"/>
          </a:xfrm>
          <a:prstGeom prst="rect">
            <a:avLst/>
          </a:prstGeom>
        </p:spPr>
        <p:txBody>
          <a:bodyPr/>
          <a:lstStyle/>
          <a:p>
            <a:pPr>
              <a:defRPr/>
            </a:pPr>
            <a:r>
              <a:rPr lang="en-US" sz="2400" dirty="0" smtClean="0"/>
              <a:t>Figures below from the </a:t>
            </a:r>
            <a:r>
              <a:rPr lang="en-US" sz="2400" b="1" u="sng" dirty="0" smtClean="0"/>
              <a:t>Conjunctionist</a:t>
            </a:r>
            <a:r>
              <a:rPr lang="en-US" sz="2400" dirty="0" smtClean="0"/>
              <a:t> Calendar for </a:t>
            </a:r>
            <a:r>
              <a:rPr lang="en-US" sz="2400" b="1" u="sng" dirty="0" smtClean="0"/>
              <a:t>2010</a:t>
            </a:r>
            <a:r>
              <a:rPr lang="en-US" sz="2400" dirty="0" smtClean="0"/>
              <a:t>. Please notice that their calendar NEVER has a full moon on the </a:t>
            </a:r>
            <a:r>
              <a:rPr lang="en-US" sz="2400" b="1" dirty="0" smtClean="0"/>
              <a:t>14</a:t>
            </a:r>
            <a:r>
              <a:rPr lang="en-US" sz="2400" b="1" baseline="30000" dirty="0" smtClean="0"/>
              <a:t>th</a:t>
            </a:r>
            <a:r>
              <a:rPr lang="en-US" sz="2400" dirty="0" smtClean="0"/>
              <a:t> but only on the </a:t>
            </a:r>
            <a:r>
              <a:rPr lang="en-US" sz="2400" b="1" dirty="0" smtClean="0"/>
              <a:t>15</a:t>
            </a:r>
            <a:r>
              <a:rPr lang="en-US" sz="2400" b="1" baseline="30000" dirty="0" smtClean="0"/>
              <a:t>th</a:t>
            </a:r>
            <a:r>
              <a:rPr lang="en-US" sz="2400" dirty="0" smtClean="0"/>
              <a:t> and </a:t>
            </a:r>
            <a:r>
              <a:rPr lang="en-US" sz="2400" b="1" dirty="0" smtClean="0"/>
              <a:t>16</a:t>
            </a:r>
            <a:r>
              <a:rPr lang="en-US" sz="2400" b="1" baseline="30000" dirty="0" smtClean="0"/>
              <a:t>th</a:t>
            </a:r>
            <a:r>
              <a:rPr lang="en-US" sz="2400" dirty="0" smtClean="0"/>
              <a:t> and twice on the </a:t>
            </a:r>
            <a:r>
              <a:rPr lang="en-US" sz="2400" b="1" dirty="0" smtClean="0"/>
              <a:t>17</a:t>
            </a:r>
            <a:r>
              <a:rPr lang="en-US" sz="2400" b="1" baseline="30000" dirty="0" smtClean="0"/>
              <a:t>th</a:t>
            </a:r>
            <a:r>
              <a:rPr lang="en-US" sz="2400" dirty="0" smtClean="0"/>
              <a:t> and there is never a month with 29 solar days. This year also ends with 366 days. </a:t>
            </a:r>
            <a:endParaRPr lang="en-US" sz="2400" dirty="0"/>
          </a:p>
        </p:txBody>
      </p:sp>
      <p:sp>
        <p:nvSpPr>
          <p:cNvPr id="3" name="Content Placeholder 2"/>
          <p:cNvSpPr>
            <a:spLocks noGrp="1"/>
          </p:cNvSpPr>
          <p:nvPr>
            <p:ph idx="4294967295"/>
          </p:nvPr>
        </p:nvSpPr>
        <p:spPr>
          <a:xfrm>
            <a:off x="0" y="1600200"/>
            <a:ext cx="9144000" cy="5257800"/>
          </a:xfrm>
          <a:prstGeom prst="rect">
            <a:avLst/>
          </a:prstGeom>
        </p:spPr>
        <p:txBody>
          <a:bodyPr/>
          <a:lstStyle/>
          <a:p>
            <a:pPr>
              <a:defRPr/>
            </a:pPr>
            <a:r>
              <a:rPr lang="en-US" sz="2400" dirty="0" smtClean="0"/>
              <a:t>Jan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Shevat </a:t>
            </a:r>
            <a:r>
              <a:rPr lang="en-US" sz="2400" b="1" dirty="0" smtClean="0"/>
              <a:t>Full Moon </a:t>
            </a:r>
            <a:r>
              <a:rPr lang="en-US" sz="2400" dirty="0" smtClean="0"/>
              <a:t>F.M.) a </a:t>
            </a:r>
            <a:r>
              <a:rPr lang="en-US" sz="2400" b="1" dirty="0" smtClean="0">
                <a:solidFill>
                  <a:srgbClr val="FFFF00"/>
                </a:solidFill>
              </a:rPr>
              <a:t>31</a:t>
            </a:r>
            <a:r>
              <a:rPr lang="en-US" sz="2400" dirty="0" smtClean="0"/>
              <a:t> Day Month</a:t>
            </a:r>
          </a:p>
          <a:p>
            <a:pPr>
              <a:defRPr/>
            </a:pPr>
            <a:r>
              <a:rPr lang="en-US" sz="2400" dirty="0" smtClean="0"/>
              <a:t>Feb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31</a:t>
            </a:r>
            <a:r>
              <a:rPr lang="en-US" sz="2400" dirty="0" smtClean="0"/>
              <a:t> Day Month</a:t>
            </a:r>
          </a:p>
          <a:p>
            <a:pPr>
              <a:defRPr/>
            </a:pPr>
            <a:r>
              <a:rPr lang="en-US" sz="2400" dirty="0" smtClean="0"/>
              <a:t>April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Iyar F.M.) a </a:t>
            </a:r>
            <a:r>
              <a:rPr lang="en-US" sz="2400" b="1" dirty="0" smtClean="0">
                <a:solidFill>
                  <a:srgbClr val="FFFF00"/>
                </a:solidFill>
              </a:rPr>
              <a:t>31</a:t>
            </a:r>
            <a:r>
              <a:rPr lang="en-US" sz="2400" dirty="0" smtClean="0"/>
              <a:t> Day Month</a:t>
            </a:r>
          </a:p>
          <a:p>
            <a:pPr>
              <a:defRPr/>
            </a:pPr>
            <a:r>
              <a:rPr lang="en-US" sz="2400" dirty="0" smtClean="0"/>
              <a:t>May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Sivan F.M.) a </a:t>
            </a:r>
            <a:r>
              <a:rPr lang="en-US" sz="2400" b="1" dirty="0" smtClean="0">
                <a:solidFill>
                  <a:srgbClr val="FFFF00"/>
                </a:solidFill>
              </a:rPr>
              <a:t>30</a:t>
            </a:r>
            <a:r>
              <a:rPr lang="en-US" sz="2400" dirty="0" smtClean="0"/>
              <a:t> Day Month</a:t>
            </a:r>
          </a:p>
          <a:p>
            <a:pPr>
              <a:defRPr/>
            </a:pPr>
            <a:r>
              <a:rPr lang="en-US" sz="2400" dirty="0" smtClean="0"/>
              <a:t>June 26</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Av F.M.) a </a:t>
            </a:r>
            <a:r>
              <a:rPr lang="en-US" sz="2400" b="1" dirty="0" smtClean="0">
                <a:solidFill>
                  <a:srgbClr val="FFFF00"/>
                </a:solidFill>
              </a:rPr>
              <a:t>31</a:t>
            </a:r>
            <a:r>
              <a:rPr lang="en-US" sz="2400" dirty="0" smtClean="0"/>
              <a:t> Day Month</a:t>
            </a:r>
          </a:p>
          <a:p>
            <a:pPr>
              <a:defRPr/>
            </a:pPr>
            <a:r>
              <a:rPr lang="en-US" sz="2400" dirty="0" smtClean="0"/>
              <a:t>August 24</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Elul F.M.) a </a:t>
            </a:r>
            <a:r>
              <a:rPr lang="en-US" sz="2400" b="1" dirty="0" smtClean="0">
                <a:solidFill>
                  <a:srgbClr val="FFFF00"/>
                </a:solidFill>
              </a:rPr>
              <a:t>30</a:t>
            </a:r>
            <a:r>
              <a:rPr lang="en-US" sz="2400" dirty="0" smtClean="0"/>
              <a:t> Day Month</a:t>
            </a:r>
          </a:p>
          <a:p>
            <a:pPr>
              <a:defRPr/>
            </a:pPr>
            <a:r>
              <a:rPr lang="en-US" sz="2400" dirty="0" smtClean="0"/>
              <a:t>September 23</a:t>
            </a:r>
            <a:r>
              <a:rPr lang="en-US" sz="2400" baseline="30000" dirty="0" smtClean="0"/>
              <a:t>rd</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Tishrei F.M.)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Cheshvan F.M.) a </a:t>
            </a:r>
            <a:r>
              <a:rPr lang="en-US" sz="2400" b="1" dirty="0" smtClean="0">
                <a:solidFill>
                  <a:srgbClr val="FFFF00"/>
                </a:solidFill>
              </a:rPr>
              <a:t>31</a:t>
            </a:r>
            <a:r>
              <a:rPr lang="en-US" sz="2400" dirty="0" smtClean="0"/>
              <a:t> Day Month </a:t>
            </a:r>
          </a:p>
          <a:p>
            <a:pPr>
              <a:defRPr/>
            </a:pPr>
            <a:r>
              <a:rPr lang="en-US" sz="2400" dirty="0" smtClean="0"/>
              <a:t>November 21</a:t>
            </a:r>
            <a:r>
              <a:rPr lang="en-US" sz="2400" baseline="30000" dirty="0" smtClean="0"/>
              <a:t>st</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Tevet F.M.) a </a:t>
            </a:r>
            <a:r>
              <a:rPr lang="en-US" sz="2400" b="1" dirty="0" smtClean="0">
                <a:solidFill>
                  <a:srgbClr val="FFFF00"/>
                </a:solidFill>
              </a:rPr>
              <a:t>31</a:t>
            </a:r>
            <a:r>
              <a:rPr lang="en-US" sz="2400" dirty="0" smtClean="0"/>
              <a:t> Day Month </a:t>
            </a:r>
          </a:p>
          <a:p>
            <a:pPr>
              <a:defRPr/>
            </a:pPr>
            <a:endParaRPr lang="en-US" dirty="0"/>
          </a:p>
        </p:txBody>
      </p:sp>
      <p:sp>
        <p:nvSpPr>
          <p:cNvPr id="16" name="Rectangle 15"/>
          <p:cNvSpPr/>
          <p:nvPr/>
        </p:nvSpPr>
        <p:spPr>
          <a:xfrm>
            <a:off x="533400" y="42672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CJ DAY 1</a:t>
            </a:r>
            <a:endParaRPr lang="en-US" sz="1200" b="1" dirty="0">
              <a:solidFill>
                <a:schemeClr val="tx1"/>
              </a:solidFill>
            </a:endParaRPr>
          </a:p>
        </p:txBody>
      </p:sp>
      <p:sp>
        <p:nvSpPr>
          <p:cNvPr id="17" name="Rectangle 16"/>
          <p:cNvSpPr/>
          <p:nvPr/>
        </p:nvSpPr>
        <p:spPr>
          <a:xfrm>
            <a:off x="1752600" y="42672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Aug 10, 2010</a:t>
            </a:r>
            <a:endParaRPr lang="en-US" sz="1200" dirty="0">
              <a:solidFill>
                <a:schemeClr val="bg2"/>
              </a:solidFill>
            </a:endParaRPr>
          </a:p>
        </p:txBody>
      </p:sp>
      <p:sp>
        <p:nvSpPr>
          <p:cNvPr id="26" name="Rectangle 25"/>
          <p:cNvSpPr/>
          <p:nvPr/>
        </p:nvSpPr>
        <p:spPr>
          <a:xfrm>
            <a:off x="2990850" y="42672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CJ DAY 2</a:t>
            </a:r>
            <a:endParaRPr lang="en-US" sz="1200" b="1" dirty="0"/>
          </a:p>
        </p:txBody>
      </p:sp>
      <p:sp>
        <p:nvSpPr>
          <p:cNvPr id="27" name="Rectangle 26"/>
          <p:cNvSpPr/>
          <p:nvPr/>
        </p:nvSpPr>
        <p:spPr>
          <a:xfrm>
            <a:off x="4210050" y="42672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Aug 11, 2010</a:t>
            </a:r>
            <a:endParaRPr lang="en-US" sz="1200" dirty="0">
              <a:solidFill>
                <a:schemeClr val="bg2"/>
              </a:solidFill>
            </a:endParaRPr>
          </a:p>
        </p:txBody>
      </p:sp>
      <p:sp>
        <p:nvSpPr>
          <p:cNvPr id="28" name="Flowchart: Connector 27"/>
          <p:cNvSpPr/>
          <p:nvPr/>
        </p:nvSpPr>
        <p:spPr>
          <a:xfrm>
            <a:off x="1257300" y="39644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1</a:t>
            </a:r>
            <a:endParaRPr lang="en-US" sz="1200" b="1" dirty="0"/>
          </a:p>
        </p:txBody>
      </p:sp>
      <p:sp>
        <p:nvSpPr>
          <p:cNvPr id="29" name="Flowchart: Connector 28"/>
          <p:cNvSpPr/>
          <p:nvPr/>
        </p:nvSpPr>
        <p:spPr>
          <a:xfrm>
            <a:off x="3124200" y="3966628"/>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16</a:t>
            </a:r>
            <a:endParaRPr lang="en-US" sz="1200" b="1" dirty="0">
              <a:solidFill>
                <a:schemeClr val="bg1">
                  <a:lumMod val="50000"/>
                </a:schemeClr>
              </a:solidFill>
            </a:endParaRPr>
          </a:p>
        </p:txBody>
      </p:sp>
      <p:sp>
        <p:nvSpPr>
          <p:cNvPr id="30" name="Rectangle 29"/>
          <p:cNvSpPr/>
          <p:nvPr/>
        </p:nvSpPr>
        <p:spPr>
          <a:xfrm>
            <a:off x="5429250" y="42672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3</a:t>
            </a:r>
            <a:endParaRPr lang="en-US" sz="1200" b="1" dirty="0">
              <a:solidFill>
                <a:schemeClr val="tx1"/>
              </a:solidFill>
            </a:endParaRPr>
          </a:p>
        </p:txBody>
      </p:sp>
      <p:grpSp>
        <p:nvGrpSpPr>
          <p:cNvPr id="31" name="Group 30"/>
          <p:cNvGrpSpPr/>
          <p:nvPr/>
        </p:nvGrpSpPr>
        <p:grpSpPr>
          <a:xfrm rot="4208443">
            <a:off x="5491003" y="3947779"/>
            <a:ext cx="403303" cy="387955"/>
            <a:chOff x="5905500" y="390525"/>
            <a:chExt cx="342900" cy="285750"/>
          </a:xfrm>
        </p:grpSpPr>
        <p:sp>
          <p:nvSpPr>
            <p:cNvPr id="32" name="Flowchart: Connector 31"/>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1535438" y="5994202"/>
            <a:ext cx="2674612"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Another Mistake!  Should say 16</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a:t>
            </a:r>
            <a:endParaRPr lang="en-US" sz="1400" dirty="0">
              <a:solidFill>
                <a:schemeClr val="tx1"/>
              </a:solidFill>
              <a:latin typeface="Goudy Old Style" pitchFamily="18" charset="0"/>
            </a:endParaRPr>
          </a:p>
        </p:txBody>
      </p:sp>
      <p:cxnSp>
        <p:nvCxnSpPr>
          <p:cNvPr id="35" name="Straight Arrow Connector 34"/>
          <p:cNvCxnSpPr>
            <a:stCxn id="34" idx="0"/>
          </p:cNvCxnSpPr>
          <p:nvPr/>
        </p:nvCxnSpPr>
        <p:spPr>
          <a:xfrm flipV="1">
            <a:off x="2872744" y="5029200"/>
            <a:ext cx="327656" cy="96500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a:hlinkClick r:id="rId2" tooltip="Link to NASA conjunction tables"/>
          </p:cNvPr>
          <p:cNvSpPr/>
          <p:nvPr/>
        </p:nvSpPr>
        <p:spPr>
          <a:xfrm>
            <a:off x="4895850" y="5671036"/>
            <a:ext cx="35052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This month is 29 days using the conjunction method. </a:t>
            </a:r>
            <a:r>
              <a:rPr lang="en-US" sz="1400" dirty="0">
                <a:solidFill>
                  <a:schemeClr val="tx1"/>
                </a:solidFill>
                <a:latin typeface="Goudy Old Style" pitchFamily="18" charset="0"/>
              </a:rPr>
              <a:t> </a:t>
            </a:r>
            <a:r>
              <a:rPr lang="en-US" sz="1400" dirty="0" smtClean="0">
                <a:solidFill>
                  <a:schemeClr val="tx1"/>
                </a:solidFill>
                <a:latin typeface="Goudy Old Style" pitchFamily="18" charset="0"/>
              </a:rPr>
              <a:t>Follow the link to the new moon tables if you wish to double check me.</a:t>
            </a:r>
            <a:endParaRPr lang="en-US" sz="1400" dirty="0">
              <a:solidFill>
                <a:schemeClr val="tx1"/>
              </a:solidFill>
              <a:latin typeface="Goudy Old Style" pitchFamily="18" charset="0"/>
            </a:endParaRPr>
          </a:p>
        </p:txBody>
      </p:sp>
      <p:cxnSp>
        <p:nvCxnSpPr>
          <p:cNvPr id="37" name="Straight Arrow Connector 36"/>
          <p:cNvCxnSpPr>
            <a:stCxn id="36" idx="0"/>
          </p:cNvCxnSpPr>
          <p:nvPr/>
        </p:nvCxnSpPr>
        <p:spPr>
          <a:xfrm flipH="1" flipV="1">
            <a:off x="5562600" y="5029200"/>
            <a:ext cx="1085850" cy="64183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6647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0-#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6" grpId="0" animBg="1"/>
      <p:bldP spid="27" grpId="0" animBg="1"/>
      <p:bldP spid="28" grpId="0" animBg="1"/>
      <p:bldP spid="29" grpId="0" animBg="1"/>
      <p:bldP spid="30" grpId="0" animBg="1"/>
      <p:bldP spid="34"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00200"/>
          </a:xfrm>
          <a:prstGeom prst="rect">
            <a:avLst/>
          </a:prstGeom>
        </p:spPr>
        <p:txBody>
          <a:bodyPr/>
          <a:lstStyle/>
          <a:p>
            <a:pPr>
              <a:defRPr/>
            </a:pPr>
            <a:r>
              <a:rPr lang="en-US" sz="2400" dirty="0" smtClean="0"/>
              <a:t>Figures below from the </a:t>
            </a:r>
            <a:r>
              <a:rPr lang="en-US" sz="2400" b="1" u="sng" dirty="0" smtClean="0"/>
              <a:t>Conjunctionist</a:t>
            </a:r>
            <a:r>
              <a:rPr lang="en-US" sz="2400" dirty="0" smtClean="0"/>
              <a:t> Calendar for </a:t>
            </a:r>
            <a:r>
              <a:rPr lang="en-US" sz="2400" b="1" u="sng" dirty="0" smtClean="0"/>
              <a:t>2010</a:t>
            </a:r>
            <a:r>
              <a:rPr lang="en-US" sz="2400" dirty="0" smtClean="0"/>
              <a:t>. Please notice that their calendar NEVER has a full moon on the </a:t>
            </a:r>
            <a:r>
              <a:rPr lang="en-US" sz="2400" b="1" dirty="0" smtClean="0"/>
              <a:t>14</a:t>
            </a:r>
            <a:r>
              <a:rPr lang="en-US" sz="2400" b="1" baseline="30000" dirty="0" smtClean="0"/>
              <a:t>th</a:t>
            </a:r>
            <a:r>
              <a:rPr lang="en-US" sz="2400" dirty="0" smtClean="0"/>
              <a:t> but only on the </a:t>
            </a:r>
            <a:r>
              <a:rPr lang="en-US" sz="2400" b="1" dirty="0" smtClean="0"/>
              <a:t>15</a:t>
            </a:r>
            <a:r>
              <a:rPr lang="en-US" sz="2400" b="1" baseline="30000" dirty="0" smtClean="0"/>
              <a:t>th</a:t>
            </a:r>
            <a:r>
              <a:rPr lang="en-US" sz="2400" dirty="0" smtClean="0"/>
              <a:t> and </a:t>
            </a:r>
            <a:r>
              <a:rPr lang="en-US" sz="2400" b="1" dirty="0" smtClean="0"/>
              <a:t>16</a:t>
            </a:r>
            <a:r>
              <a:rPr lang="en-US" sz="2400" b="1" baseline="30000" dirty="0" smtClean="0"/>
              <a:t>th</a:t>
            </a:r>
            <a:r>
              <a:rPr lang="en-US" sz="2400" dirty="0" smtClean="0"/>
              <a:t> and twice on the </a:t>
            </a:r>
            <a:r>
              <a:rPr lang="en-US" sz="2400" b="1" dirty="0" smtClean="0"/>
              <a:t>17</a:t>
            </a:r>
            <a:r>
              <a:rPr lang="en-US" sz="2400" b="1" baseline="30000" dirty="0" smtClean="0"/>
              <a:t>th</a:t>
            </a:r>
            <a:r>
              <a:rPr lang="en-US" sz="2400" dirty="0" smtClean="0"/>
              <a:t> and there is never a month with 29 solar days. This year also ends with 366 days. </a:t>
            </a:r>
            <a:endParaRPr lang="en-US" sz="2400" dirty="0"/>
          </a:p>
        </p:txBody>
      </p:sp>
      <p:sp>
        <p:nvSpPr>
          <p:cNvPr id="3" name="Content Placeholder 2"/>
          <p:cNvSpPr>
            <a:spLocks noGrp="1"/>
          </p:cNvSpPr>
          <p:nvPr>
            <p:ph idx="4294967295"/>
          </p:nvPr>
        </p:nvSpPr>
        <p:spPr>
          <a:xfrm>
            <a:off x="0" y="1600200"/>
            <a:ext cx="9144000" cy="5257800"/>
          </a:xfrm>
          <a:prstGeom prst="rect">
            <a:avLst/>
          </a:prstGeom>
        </p:spPr>
        <p:txBody>
          <a:bodyPr/>
          <a:lstStyle/>
          <a:p>
            <a:pPr>
              <a:defRPr/>
            </a:pPr>
            <a:r>
              <a:rPr lang="en-US" sz="2400" dirty="0" smtClean="0"/>
              <a:t>Jan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Shevat </a:t>
            </a:r>
            <a:r>
              <a:rPr lang="en-US" sz="2400" b="1" dirty="0" smtClean="0"/>
              <a:t>Full Moon </a:t>
            </a:r>
            <a:r>
              <a:rPr lang="en-US" sz="2400" dirty="0" smtClean="0"/>
              <a:t>F.M.) a </a:t>
            </a:r>
            <a:r>
              <a:rPr lang="en-US" sz="2400" b="1" dirty="0" smtClean="0">
                <a:solidFill>
                  <a:srgbClr val="FFFF00"/>
                </a:solidFill>
              </a:rPr>
              <a:t>31</a:t>
            </a:r>
            <a:r>
              <a:rPr lang="en-US" sz="2400" dirty="0" smtClean="0"/>
              <a:t> Day Month</a:t>
            </a:r>
          </a:p>
          <a:p>
            <a:pPr>
              <a:defRPr/>
            </a:pPr>
            <a:r>
              <a:rPr lang="en-US" sz="2400" dirty="0" smtClean="0"/>
              <a:t>Feb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31</a:t>
            </a:r>
            <a:r>
              <a:rPr lang="en-US" sz="2400" dirty="0" smtClean="0"/>
              <a:t> Day Month</a:t>
            </a:r>
          </a:p>
          <a:p>
            <a:pPr>
              <a:defRPr/>
            </a:pPr>
            <a:r>
              <a:rPr lang="en-US" sz="2400" dirty="0" smtClean="0"/>
              <a:t>April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Iyar F.M.) a </a:t>
            </a:r>
            <a:r>
              <a:rPr lang="en-US" sz="2400" b="1" dirty="0" smtClean="0">
                <a:solidFill>
                  <a:srgbClr val="FFFF00"/>
                </a:solidFill>
              </a:rPr>
              <a:t>31</a:t>
            </a:r>
            <a:r>
              <a:rPr lang="en-US" sz="2400" dirty="0" smtClean="0"/>
              <a:t> Day Month</a:t>
            </a:r>
          </a:p>
          <a:p>
            <a:pPr>
              <a:defRPr/>
            </a:pPr>
            <a:r>
              <a:rPr lang="en-US" sz="2400" dirty="0" smtClean="0"/>
              <a:t>May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Sivan F.M.) a </a:t>
            </a:r>
            <a:r>
              <a:rPr lang="en-US" sz="2400" b="1" dirty="0" smtClean="0">
                <a:solidFill>
                  <a:srgbClr val="FFFF00"/>
                </a:solidFill>
              </a:rPr>
              <a:t>30</a:t>
            </a:r>
            <a:r>
              <a:rPr lang="en-US" sz="2400" dirty="0" smtClean="0"/>
              <a:t> Day Month</a:t>
            </a:r>
          </a:p>
          <a:p>
            <a:pPr>
              <a:defRPr/>
            </a:pPr>
            <a:r>
              <a:rPr lang="en-US" sz="2400" dirty="0" smtClean="0"/>
              <a:t>June 26</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Av F.M.) a </a:t>
            </a:r>
            <a:r>
              <a:rPr lang="en-US" sz="2400" b="1" dirty="0" smtClean="0">
                <a:solidFill>
                  <a:srgbClr val="FFFF00"/>
                </a:solidFill>
              </a:rPr>
              <a:t>31</a:t>
            </a:r>
            <a:r>
              <a:rPr lang="en-US" sz="2400" dirty="0" smtClean="0"/>
              <a:t> Day Month</a:t>
            </a:r>
          </a:p>
          <a:p>
            <a:pPr>
              <a:defRPr/>
            </a:pPr>
            <a:r>
              <a:rPr lang="en-US" sz="2400" dirty="0" smtClean="0"/>
              <a:t>August 24</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Elul F.M.) a </a:t>
            </a:r>
            <a:r>
              <a:rPr lang="en-US" sz="2400" b="1" dirty="0" smtClean="0">
                <a:solidFill>
                  <a:srgbClr val="FFFF00"/>
                </a:solidFill>
              </a:rPr>
              <a:t>30</a:t>
            </a:r>
            <a:r>
              <a:rPr lang="en-US" sz="2400" dirty="0" smtClean="0"/>
              <a:t> Day Month</a:t>
            </a:r>
          </a:p>
          <a:p>
            <a:pPr>
              <a:defRPr/>
            </a:pPr>
            <a:r>
              <a:rPr lang="en-US" sz="2400" dirty="0" smtClean="0"/>
              <a:t>September 23</a:t>
            </a:r>
            <a:r>
              <a:rPr lang="en-US" sz="2400" baseline="30000" dirty="0" smtClean="0"/>
              <a:t>rd</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Tishrei F.M.)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Cheshvan F.M.) a </a:t>
            </a:r>
            <a:r>
              <a:rPr lang="en-US" sz="2400" b="1" dirty="0" smtClean="0">
                <a:solidFill>
                  <a:srgbClr val="FFFF00"/>
                </a:solidFill>
              </a:rPr>
              <a:t>31</a:t>
            </a:r>
            <a:r>
              <a:rPr lang="en-US" sz="2400" dirty="0" smtClean="0"/>
              <a:t> Day Month </a:t>
            </a:r>
          </a:p>
          <a:p>
            <a:pPr>
              <a:defRPr/>
            </a:pPr>
            <a:r>
              <a:rPr lang="en-US" sz="2400" dirty="0" smtClean="0"/>
              <a:t>November 21</a:t>
            </a:r>
            <a:r>
              <a:rPr lang="en-US" sz="2400" baseline="30000" dirty="0" smtClean="0"/>
              <a:t>st</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Tevet F.M.) a </a:t>
            </a:r>
            <a:r>
              <a:rPr lang="en-US" sz="2400" b="1" dirty="0" smtClean="0">
                <a:solidFill>
                  <a:srgbClr val="FFFF00"/>
                </a:solidFill>
              </a:rPr>
              <a:t>31</a:t>
            </a:r>
            <a:r>
              <a:rPr lang="en-US" sz="2400" dirty="0" smtClean="0"/>
              <a:t> Day Month </a:t>
            </a:r>
          </a:p>
          <a:p>
            <a:pPr>
              <a:defRPr/>
            </a:pPr>
            <a:endParaRPr lang="en-US" dirty="0"/>
          </a:p>
        </p:txBody>
      </p:sp>
      <p:sp>
        <p:nvSpPr>
          <p:cNvPr id="18" name="Rectangle 17"/>
          <p:cNvSpPr/>
          <p:nvPr/>
        </p:nvSpPr>
        <p:spPr>
          <a:xfrm>
            <a:off x="533400" y="4724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CJ DAY 1</a:t>
            </a:r>
            <a:endParaRPr lang="en-US" sz="1200" b="1" dirty="0">
              <a:solidFill>
                <a:schemeClr val="tx1"/>
              </a:solidFill>
            </a:endParaRPr>
          </a:p>
        </p:txBody>
      </p:sp>
      <p:sp>
        <p:nvSpPr>
          <p:cNvPr id="19" name="Rectangle 18"/>
          <p:cNvSpPr/>
          <p:nvPr/>
        </p:nvSpPr>
        <p:spPr>
          <a:xfrm>
            <a:off x="1752600" y="47244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Sep 8, 2010</a:t>
            </a:r>
            <a:endParaRPr lang="en-US" sz="1200" dirty="0">
              <a:solidFill>
                <a:schemeClr val="bg2"/>
              </a:solidFill>
            </a:endParaRPr>
          </a:p>
        </p:txBody>
      </p:sp>
      <p:sp>
        <p:nvSpPr>
          <p:cNvPr id="20" name="Rectangle 19"/>
          <p:cNvSpPr/>
          <p:nvPr/>
        </p:nvSpPr>
        <p:spPr>
          <a:xfrm>
            <a:off x="2990850" y="4724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CJ DAY 2</a:t>
            </a:r>
            <a:endParaRPr lang="en-US" sz="1200" b="1" dirty="0"/>
          </a:p>
        </p:txBody>
      </p:sp>
      <p:sp>
        <p:nvSpPr>
          <p:cNvPr id="21" name="Rectangle 20"/>
          <p:cNvSpPr/>
          <p:nvPr/>
        </p:nvSpPr>
        <p:spPr>
          <a:xfrm>
            <a:off x="4210050" y="47244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Sep 9, 2010</a:t>
            </a:r>
            <a:endParaRPr lang="en-US" sz="1200" dirty="0">
              <a:solidFill>
                <a:schemeClr val="bg2"/>
              </a:solidFill>
            </a:endParaRPr>
          </a:p>
        </p:txBody>
      </p:sp>
      <p:sp>
        <p:nvSpPr>
          <p:cNvPr id="22" name="Flowchart: Connector 21"/>
          <p:cNvSpPr/>
          <p:nvPr/>
        </p:nvSpPr>
        <p:spPr>
          <a:xfrm>
            <a:off x="2247900" y="44216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1</a:t>
            </a:r>
            <a:endParaRPr lang="en-US" sz="1200" b="1" dirty="0"/>
          </a:p>
        </p:txBody>
      </p:sp>
      <p:sp>
        <p:nvSpPr>
          <p:cNvPr id="23" name="Flowchart: Connector 22"/>
          <p:cNvSpPr/>
          <p:nvPr/>
        </p:nvSpPr>
        <p:spPr>
          <a:xfrm>
            <a:off x="4648200" y="4423828"/>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16</a:t>
            </a:r>
            <a:endParaRPr lang="en-US" sz="1200" b="1" dirty="0">
              <a:solidFill>
                <a:schemeClr val="bg1">
                  <a:lumMod val="50000"/>
                </a:schemeClr>
              </a:solidFill>
            </a:endParaRPr>
          </a:p>
        </p:txBody>
      </p:sp>
      <p:sp>
        <p:nvSpPr>
          <p:cNvPr id="24" name="Rectangle 23"/>
          <p:cNvSpPr/>
          <p:nvPr/>
        </p:nvSpPr>
        <p:spPr>
          <a:xfrm>
            <a:off x="5429250" y="4724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4</a:t>
            </a:r>
            <a:endParaRPr lang="en-US" sz="1200" b="1" dirty="0">
              <a:solidFill>
                <a:schemeClr val="tx1"/>
              </a:solidFill>
            </a:endParaRPr>
          </a:p>
        </p:txBody>
      </p:sp>
      <p:sp>
        <p:nvSpPr>
          <p:cNvPr id="36" name="Rectangle 35"/>
          <p:cNvSpPr/>
          <p:nvPr/>
        </p:nvSpPr>
        <p:spPr>
          <a:xfrm>
            <a:off x="6648450" y="47244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Sep 10, 2010</a:t>
            </a:r>
            <a:endParaRPr lang="en-US" sz="1200" dirty="0">
              <a:solidFill>
                <a:schemeClr val="bg2"/>
              </a:solidFill>
            </a:endParaRPr>
          </a:p>
        </p:txBody>
      </p:sp>
      <p:sp>
        <p:nvSpPr>
          <p:cNvPr id="37" name="Rectangle 36"/>
          <p:cNvSpPr/>
          <p:nvPr/>
        </p:nvSpPr>
        <p:spPr>
          <a:xfrm>
            <a:off x="7867650" y="4724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5</a:t>
            </a:r>
            <a:endParaRPr lang="en-US" sz="1200" b="1" dirty="0">
              <a:solidFill>
                <a:schemeClr val="tx1"/>
              </a:solidFill>
            </a:endParaRPr>
          </a:p>
        </p:txBody>
      </p:sp>
      <p:grpSp>
        <p:nvGrpSpPr>
          <p:cNvPr id="38" name="Group 37"/>
          <p:cNvGrpSpPr/>
          <p:nvPr/>
        </p:nvGrpSpPr>
        <p:grpSpPr>
          <a:xfrm rot="4208443">
            <a:off x="7929403" y="4404979"/>
            <a:ext cx="403303" cy="387955"/>
            <a:chOff x="5905500" y="390525"/>
            <a:chExt cx="342900" cy="285750"/>
          </a:xfrm>
        </p:grpSpPr>
        <p:sp>
          <p:nvSpPr>
            <p:cNvPr id="39" name="Flowchart: Connector 38"/>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hlinkClick r:id="rId2" tooltip="Link to NASA conjunction tables"/>
          </p:cNvPr>
          <p:cNvSpPr/>
          <p:nvPr/>
        </p:nvSpPr>
        <p:spPr>
          <a:xfrm>
            <a:off x="5647741" y="2925663"/>
            <a:ext cx="782217"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Correct!</a:t>
            </a:r>
            <a:endParaRPr lang="en-US" sz="1400" dirty="0">
              <a:solidFill>
                <a:schemeClr val="tx1"/>
              </a:solidFill>
              <a:latin typeface="Goudy Old Style" pitchFamily="18" charset="0"/>
            </a:endParaRPr>
          </a:p>
        </p:txBody>
      </p:sp>
      <p:cxnSp>
        <p:nvCxnSpPr>
          <p:cNvPr id="42" name="Straight Arrow Connector 41"/>
          <p:cNvCxnSpPr>
            <a:stCxn id="41" idx="2"/>
          </p:cNvCxnSpPr>
          <p:nvPr/>
        </p:nvCxnSpPr>
        <p:spPr>
          <a:xfrm>
            <a:off x="6038850" y="3233440"/>
            <a:ext cx="609600" cy="202436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83934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0-#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36" grpId="0" animBg="1"/>
      <p:bldP spid="37" grpId="0" animBg="1"/>
      <p:bldP spid="4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00200"/>
          </a:xfrm>
          <a:prstGeom prst="rect">
            <a:avLst/>
          </a:prstGeom>
        </p:spPr>
        <p:txBody>
          <a:bodyPr/>
          <a:lstStyle/>
          <a:p>
            <a:pPr>
              <a:defRPr/>
            </a:pPr>
            <a:r>
              <a:rPr lang="en-US" sz="2400" dirty="0" smtClean="0"/>
              <a:t>Figures below from the </a:t>
            </a:r>
            <a:r>
              <a:rPr lang="en-US" sz="2400" b="1" u="sng" dirty="0" smtClean="0"/>
              <a:t>Conjunctionist</a:t>
            </a:r>
            <a:r>
              <a:rPr lang="en-US" sz="2400" dirty="0" smtClean="0"/>
              <a:t> Calendar for </a:t>
            </a:r>
            <a:r>
              <a:rPr lang="en-US" sz="2400" b="1" u="sng" dirty="0" smtClean="0"/>
              <a:t>2010</a:t>
            </a:r>
            <a:r>
              <a:rPr lang="en-US" sz="2400" dirty="0" smtClean="0"/>
              <a:t>. Please notice that their calendar NEVER has a full moon on the </a:t>
            </a:r>
            <a:r>
              <a:rPr lang="en-US" sz="2400" b="1" dirty="0" smtClean="0"/>
              <a:t>14</a:t>
            </a:r>
            <a:r>
              <a:rPr lang="en-US" sz="2400" b="1" baseline="30000" dirty="0" smtClean="0"/>
              <a:t>th</a:t>
            </a:r>
            <a:r>
              <a:rPr lang="en-US" sz="2400" dirty="0" smtClean="0"/>
              <a:t> but only on the </a:t>
            </a:r>
            <a:r>
              <a:rPr lang="en-US" sz="2400" b="1" dirty="0" smtClean="0"/>
              <a:t>15</a:t>
            </a:r>
            <a:r>
              <a:rPr lang="en-US" sz="2400" b="1" baseline="30000" dirty="0" smtClean="0"/>
              <a:t>th</a:t>
            </a:r>
            <a:r>
              <a:rPr lang="en-US" sz="2400" dirty="0" smtClean="0"/>
              <a:t> and </a:t>
            </a:r>
            <a:r>
              <a:rPr lang="en-US" sz="2400" b="1" dirty="0" smtClean="0"/>
              <a:t>16</a:t>
            </a:r>
            <a:r>
              <a:rPr lang="en-US" sz="2400" b="1" baseline="30000" dirty="0" smtClean="0"/>
              <a:t>th</a:t>
            </a:r>
            <a:r>
              <a:rPr lang="en-US" sz="2400" dirty="0" smtClean="0"/>
              <a:t> and twice on the </a:t>
            </a:r>
            <a:r>
              <a:rPr lang="en-US" sz="2400" b="1" dirty="0" smtClean="0"/>
              <a:t>17</a:t>
            </a:r>
            <a:r>
              <a:rPr lang="en-US" sz="2400" b="1" baseline="30000" dirty="0" smtClean="0"/>
              <a:t>th</a:t>
            </a:r>
            <a:r>
              <a:rPr lang="en-US" sz="2400" dirty="0" smtClean="0"/>
              <a:t> and there is never a month with 29 solar days. This year also ends with 366 days. </a:t>
            </a:r>
            <a:endParaRPr lang="en-US" sz="2400" dirty="0"/>
          </a:p>
        </p:txBody>
      </p:sp>
      <p:sp>
        <p:nvSpPr>
          <p:cNvPr id="3" name="Content Placeholder 2"/>
          <p:cNvSpPr>
            <a:spLocks noGrp="1"/>
          </p:cNvSpPr>
          <p:nvPr>
            <p:ph idx="4294967295"/>
          </p:nvPr>
        </p:nvSpPr>
        <p:spPr>
          <a:xfrm>
            <a:off x="0" y="1600200"/>
            <a:ext cx="9144000" cy="5257800"/>
          </a:xfrm>
          <a:prstGeom prst="rect">
            <a:avLst/>
          </a:prstGeom>
        </p:spPr>
        <p:txBody>
          <a:bodyPr/>
          <a:lstStyle/>
          <a:p>
            <a:pPr>
              <a:defRPr/>
            </a:pPr>
            <a:r>
              <a:rPr lang="en-US" sz="2400" dirty="0" smtClean="0"/>
              <a:t>Jan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Shevat </a:t>
            </a:r>
            <a:r>
              <a:rPr lang="en-US" sz="2400" b="1" dirty="0" smtClean="0"/>
              <a:t>Full Moon </a:t>
            </a:r>
            <a:r>
              <a:rPr lang="en-US" sz="2400" dirty="0" smtClean="0"/>
              <a:t>F.M.) a </a:t>
            </a:r>
            <a:r>
              <a:rPr lang="en-US" sz="2400" b="1" dirty="0" smtClean="0">
                <a:solidFill>
                  <a:srgbClr val="FFFF00"/>
                </a:solidFill>
              </a:rPr>
              <a:t>31</a:t>
            </a:r>
            <a:r>
              <a:rPr lang="en-US" sz="2400" dirty="0" smtClean="0"/>
              <a:t> Day Month</a:t>
            </a:r>
          </a:p>
          <a:p>
            <a:pPr>
              <a:defRPr/>
            </a:pPr>
            <a:r>
              <a:rPr lang="en-US" sz="2400" dirty="0" smtClean="0"/>
              <a:t>Feb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31</a:t>
            </a:r>
            <a:r>
              <a:rPr lang="en-US" sz="2400" dirty="0" smtClean="0"/>
              <a:t> Day Month</a:t>
            </a:r>
          </a:p>
          <a:p>
            <a:pPr>
              <a:defRPr/>
            </a:pPr>
            <a:r>
              <a:rPr lang="en-US" sz="2400" dirty="0" smtClean="0"/>
              <a:t>April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Iyar F.M.) a </a:t>
            </a:r>
            <a:r>
              <a:rPr lang="en-US" sz="2400" b="1" dirty="0" smtClean="0">
                <a:solidFill>
                  <a:srgbClr val="FFFF00"/>
                </a:solidFill>
              </a:rPr>
              <a:t>31</a:t>
            </a:r>
            <a:r>
              <a:rPr lang="en-US" sz="2400" dirty="0" smtClean="0"/>
              <a:t> Day Month</a:t>
            </a:r>
          </a:p>
          <a:p>
            <a:pPr>
              <a:defRPr/>
            </a:pPr>
            <a:r>
              <a:rPr lang="en-US" sz="2400" dirty="0" smtClean="0"/>
              <a:t>May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Sivan F.M.) a </a:t>
            </a:r>
            <a:r>
              <a:rPr lang="en-US" sz="2400" b="1" dirty="0" smtClean="0">
                <a:solidFill>
                  <a:srgbClr val="FFFF00"/>
                </a:solidFill>
              </a:rPr>
              <a:t>30</a:t>
            </a:r>
            <a:r>
              <a:rPr lang="en-US" sz="2400" dirty="0" smtClean="0"/>
              <a:t> Day Month</a:t>
            </a:r>
          </a:p>
          <a:p>
            <a:pPr>
              <a:defRPr/>
            </a:pPr>
            <a:r>
              <a:rPr lang="en-US" sz="2400" dirty="0" smtClean="0"/>
              <a:t>June 26</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Av F.M.) a </a:t>
            </a:r>
            <a:r>
              <a:rPr lang="en-US" sz="2400" b="1" dirty="0" smtClean="0">
                <a:solidFill>
                  <a:srgbClr val="FFFF00"/>
                </a:solidFill>
              </a:rPr>
              <a:t>31</a:t>
            </a:r>
            <a:r>
              <a:rPr lang="en-US" sz="2400" dirty="0" smtClean="0"/>
              <a:t> Day Month</a:t>
            </a:r>
          </a:p>
          <a:p>
            <a:pPr>
              <a:defRPr/>
            </a:pPr>
            <a:r>
              <a:rPr lang="en-US" sz="2400" dirty="0" smtClean="0"/>
              <a:t>August 24</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Elul F.M.) a </a:t>
            </a:r>
            <a:r>
              <a:rPr lang="en-US" sz="2400" b="1" dirty="0" smtClean="0">
                <a:solidFill>
                  <a:srgbClr val="FFFF00"/>
                </a:solidFill>
              </a:rPr>
              <a:t>30</a:t>
            </a:r>
            <a:r>
              <a:rPr lang="en-US" sz="2400" dirty="0" smtClean="0"/>
              <a:t> Day Month</a:t>
            </a:r>
          </a:p>
          <a:p>
            <a:pPr>
              <a:defRPr/>
            </a:pPr>
            <a:r>
              <a:rPr lang="en-US" sz="2400" dirty="0" smtClean="0"/>
              <a:t>September 23</a:t>
            </a:r>
            <a:r>
              <a:rPr lang="en-US" sz="2400" baseline="30000" dirty="0" smtClean="0"/>
              <a:t>rd</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Tishrei F.M.)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Cheshvan F.M.) a </a:t>
            </a:r>
            <a:r>
              <a:rPr lang="en-US" sz="2400" b="1" dirty="0" smtClean="0">
                <a:solidFill>
                  <a:srgbClr val="FFFF00"/>
                </a:solidFill>
              </a:rPr>
              <a:t>31</a:t>
            </a:r>
            <a:r>
              <a:rPr lang="en-US" sz="2400" dirty="0" smtClean="0"/>
              <a:t> Day Month </a:t>
            </a:r>
          </a:p>
          <a:p>
            <a:pPr>
              <a:defRPr/>
            </a:pPr>
            <a:r>
              <a:rPr lang="en-US" sz="2400" dirty="0" smtClean="0"/>
              <a:t>November 21</a:t>
            </a:r>
            <a:r>
              <a:rPr lang="en-US" sz="2400" baseline="30000" dirty="0" smtClean="0"/>
              <a:t>st</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Tevet F.M.) a </a:t>
            </a:r>
            <a:r>
              <a:rPr lang="en-US" sz="2400" b="1" dirty="0" smtClean="0">
                <a:solidFill>
                  <a:srgbClr val="FFFF00"/>
                </a:solidFill>
              </a:rPr>
              <a:t>31</a:t>
            </a:r>
            <a:r>
              <a:rPr lang="en-US" sz="2400" dirty="0" smtClean="0"/>
              <a:t> Day Month </a:t>
            </a:r>
          </a:p>
          <a:p>
            <a:pPr>
              <a:defRPr/>
            </a:pPr>
            <a:endParaRPr lang="en-US" dirty="0"/>
          </a:p>
        </p:txBody>
      </p:sp>
      <p:sp>
        <p:nvSpPr>
          <p:cNvPr id="16" name="Rectangle 15"/>
          <p:cNvSpPr/>
          <p:nvPr/>
        </p:nvSpPr>
        <p:spPr>
          <a:xfrm>
            <a:off x="1447800" y="51816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CJ DAY 2</a:t>
            </a:r>
            <a:endParaRPr lang="en-US" sz="1200" b="1" dirty="0"/>
          </a:p>
        </p:txBody>
      </p:sp>
      <p:sp>
        <p:nvSpPr>
          <p:cNvPr id="17" name="Rectangle 16"/>
          <p:cNvSpPr/>
          <p:nvPr/>
        </p:nvSpPr>
        <p:spPr>
          <a:xfrm>
            <a:off x="2667000" y="51816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Oct 8, 2010</a:t>
            </a:r>
            <a:endParaRPr lang="en-US" sz="1200" dirty="0">
              <a:solidFill>
                <a:schemeClr val="bg2"/>
              </a:solidFill>
            </a:endParaRPr>
          </a:p>
        </p:txBody>
      </p:sp>
      <p:sp>
        <p:nvSpPr>
          <p:cNvPr id="25" name="Flowchart: Connector 24"/>
          <p:cNvSpPr/>
          <p:nvPr/>
        </p:nvSpPr>
        <p:spPr>
          <a:xfrm>
            <a:off x="1695450" y="48788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1</a:t>
            </a:r>
            <a:endParaRPr lang="en-US" sz="1200" b="1" dirty="0"/>
          </a:p>
        </p:txBody>
      </p:sp>
      <p:sp>
        <p:nvSpPr>
          <p:cNvPr id="26" name="Rectangle 25"/>
          <p:cNvSpPr/>
          <p:nvPr/>
        </p:nvSpPr>
        <p:spPr>
          <a:xfrm>
            <a:off x="3886200" y="51816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2</a:t>
            </a:r>
            <a:endParaRPr lang="en-US" sz="1200" b="1" dirty="0">
              <a:solidFill>
                <a:schemeClr val="tx1"/>
              </a:solidFill>
            </a:endParaRPr>
          </a:p>
        </p:txBody>
      </p:sp>
      <p:sp>
        <p:nvSpPr>
          <p:cNvPr id="27" name="Rectangle 26"/>
          <p:cNvSpPr/>
          <p:nvPr/>
        </p:nvSpPr>
        <p:spPr>
          <a:xfrm>
            <a:off x="5105400" y="51816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Oct 9, 2010</a:t>
            </a:r>
            <a:endParaRPr lang="en-US" sz="1200" dirty="0">
              <a:solidFill>
                <a:schemeClr val="bg2"/>
              </a:solidFill>
            </a:endParaRPr>
          </a:p>
        </p:txBody>
      </p:sp>
      <p:sp>
        <p:nvSpPr>
          <p:cNvPr id="28" name="Rectangle 27"/>
          <p:cNvSpPr/>
          <p:nvPr/>
        </p:nvSpPr>
        <p:spPr>
          <a:xfrm>
            <a:off x="6324600" y="51816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3</a:t>
            </a:r>
            <a:endParaRPr lang="en-US" sz="1200" b="1" dirty="0">
              <a:solidFill>
                <a:schemeClr val="tx1"/>
              </a:solidFill>
            </a:endParaRPr>
          </a:p>
        </p:txBody>
      </p:sp>
      <p:grpSp>
        <p:nvGrpSpPr>
          <p:cNvPr id="29" name="Group 28"/>
          <p:cNvGrpSpPr/>
          <p:nvPr/>
        </p:nvGrpSpPr>
        <p:grpSpPr>
          <a:xfrm rot="4208443">
            <a:off x="6386353" y="4862179"/>
            <a:ext cx="403303" cy="387955"/>
            <a:chOff x="5905500" y="390525"/>
            <a:chExt cx="342900" cy="285750"/>
          </a:xfrm>
        </p:grpSpPr>
        <p:sp>
          <p:nvSpPr>
            <p:cNvPr id="30" name="Flowchart: Connector 29"/>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lowchart: Connector 31"/>
          <p:cNvSpPr/>
          <p:nvPr/>
        </p:nvSpPr>
        <p:spPr>
          <a:xfrm>
            <a:off x="5543550" y="4881028"/>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16</a:t>
            </a:r>
            <a:endParaRPr lang="en-US" sz="1200" b="1" dirty="0">
              <a:solidFill>
                <a:schemeClr val="bg1">
                  <a:lumMod val="50000"/>
                </a:schemeClr>
              </a:solidFill>
            </a:endParaRPr>
          </a:p>
        </p:txBody>
      </p:sp>
      <p:sp>
        <p:nvSpPr>
          <p:cNvPr id="33" name="Rectangle 32"/>
          <p:cNvSpPr/>
          <p:nvPr/>
        </p:nvSpPr>
        <p:spPr>
          <a:xfrm>
            <a:off x="609600" y="3057525"/>
            <a:ext cx="3505200"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The 17</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is a mistake. It should be the 16</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a:t>
            </a:r>
            <a:endParaRPr lang="en-US" sz="1400" dirty="0">
              <a:solidFill>
                <a:schemeClr val="tx1"/>
              </a:solidFill>
              <a:latin typeface="Goudy Old Style" pitchFamily="18" charset="0"/>
            </a:endParaRPr>
          </a:p>
        </p:txBody>
      </p:sp>
      <p:cxnSp>
        <p:nvCxnSpPr>
          <p:cNvPr id="34" name="Straight Arrow Connector 33"/>
          <p:cNvCxnSpPr>
            <a:stCxn id="33" idx="2"/>
          </p:cNvCxnSpPr>
          <p:nvPr/>
        </p:nvCxnSpPr>
        <p:spPr>
          <a:xfrm>
            <a:off x="2362200" y="3365302"/>
            <a:ext cx="914400" cy="234176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a:hlinkClick r:id="rId2" tooltip="Link to NASA conjunction tables"/>
          </p:cNvPr>
          <p:cNvSpPr/>
          <p:nvPr/>
        </p:nvSpPr>
        <p:spPr>
          <a:xfrm>
            <a:off x="5570065" y="3365302"/>
            <a:ext cx="2126135" cy="52322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30 days by the conjunction method.</a:t>
            </a:r>
            <a:endParaRPr lang="en-US" sz="1400" dirty="0">
              <a:solidFill>
                <a:schemeClr val="tx1"/>
              </a:solidFill>
              <a:latin typeface="Goudy Old Style" pitchFamily="18" charset="0"/>
            </a:endParaRPr>
          </a:p>
        </p:txBody>
      </p:sp>
      <p:cxnSp>
        <p:nvCxnSpPr>
          <p:cNvPr id="41" name="Straight Arrow Connector 40"/>
          <p:cNvCxnSpPr>
            <a:stCxn id="35" idx="2"/>
          </p:cNvCxnSpPr>
          <p:nvPr/>
        </p:nvCxnSpPr>
        <p:spPr>
          <a:xfrm flipH="1">
            <a:off x="6570775" y="3888522"/>
            <a:ext cx="62358" cy="18089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5377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4"/>
                                        </p:tgtEl>
                                      </p:cBhvr>
                                    </p:animEffect>
                                    <p:set>
                                      <p:cBhvr>
                                        <p:cTn id="52" dur="1" fill="hold">
                                          <p:stCondLst>
                                            <p:cond delay="499"/>
                                          </p:stCondLst>
                                        </p:cTn>
                                        <p:tgtEl>
                                          <p:spTgt spid="3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5" grpId="0" animBg="1"/>
      <p:bldP spid="26" grpId="0" animBg="1"/>
      <p:bldP spid="27" grpId="0" animBg="1"/>
      <p:bldP spid="28" grpId="0" animBg="1"/>
      <p:bldP spid="32" grpId="0" animBg="1"/>
      <p:bldP spid="33" grpId="0" animBg="1"/>
      <p:bldP spid="33" grpId="1" animBg="1"/>
      <p:bldP spid="3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00200"/>
          </a:xfrm>
          <a:prstGeom prst="rect">
            <a:avLst/>
          </a:prstGeom>
        </p:spPr>
        <p:txBody>
          <a:bodyPr/>
          <a:lstStyle/>
          <a:p>
            <a:pPr>
              <a:defRPr/>
            </a:pPr>
            <a:r>
              <a:rPr lang="en-US" sz="2400" dirty="0" smtClean="0"/>
              <a:t>Figures below from the </a:t>
            </a:r>
            <a:r>
              <a:rPr lang="en-US" sz="2400" b="1" u="sng" dirty="0" smtClean="0"/>
              <a:t>Conjunctionist</a:t>
            </a:r>
            <a:r>
              <a:rPr lang="en-US" sz="2400" dirty="0" smtClean="0"/>
              <a:t> Calendar for </a:t>
            </a:r>
            <a:r>
              <a:rPr lang="en-US" sz="2400" b="1" u="sng" dirty="0" smtClean="0"/>
              <a:t>2010</a:t>
            </a:r>
            <a:r>
              <a:rPr lang="en-US" sz="2400" dirty="0" smtClean="0"/>
              <a:t>. Please notice that their calendar NEVER has a full moon on the </a:t>
            </a:r>
            <a:r>
              <a:rPr lang="en-US" sz="2400" b="1" dirty="0" smtClean="0"/>
              <a:t>14</a:t>
            </a:r>
            <a:r>
              <a:rPr lang="en-US" sz="2400" b="1" baseline="30000" dirty="0" smtClean="0"/>
              <a:t>th</a:t>
            </a:r>
            <a:r>
              <a:rPr lang="en-US" sz="2400" dirty="0" smtClean="0"/>
              <a:t> but only on the </a:t>
            </a:r>
            <a:r>
              <a:rPr lang="en-US" sz="2400" b="1" dirty="0" smtClean="0"/>
              <a:t>15</a:t>
            </a:r>
            <a:r>
              <a:rPr lang="en-US" sz="2400" b="1" baseline="30000" dirty="0" smtClean="0"/>
              <a:t>th</a:t>
            </a:r>
            <a:r>
              <a:rPr lang="en-US" sz="2400" dirty="0" smtClean="0"/>
              <a:t> and </a:t>
            </a:r>
            <a:r>
              <a:rPr lang="en-US" sz="2400" b="1" dirty="0" smtClean="0"/>
              <a:t>16</a:t>
            </a:r>
            <a:r>
              <a:rPr lang="en-US" sz="2400" b="1" baseline="30000" dirty="0" smtClean="0"/>
              <a:t>th</a:t>
            </a:r>
            <a:r>
              <a:rPr lang="en-US" sz="2400" dirty="0" smtClean="0"/>
              <a:t> and twice on the </a:t>
            </a:r>
            <a:r>
              <a:rPr lang="en-US" sz="2400" b="1" dirty="0" smtClean="0"/>
              <a:t>17</a:t>
            </a:r>
            <a:r>
              <a:rPr lang="en-US" sz="2400" b="1" baseline="30000" dirty="0" smtClean="0"/>
              <a:t>th</a:t>
            </a:r>
            <a:r>
              <a:rPr lang="en-US" sz="2400" dirty="0" smtClean="0"/>
              <a:t> and there is never a month with 29 solar days. This year also ends with 366 days. </a:t>
            </a:r>
            <a:endParaRPr lang="en-US" sz="2400" dirty="0"/>
          </a:p>
        </p:txBody>
      </p:sp>
      <p:sp>
        <p:nvSpPr>
          <p:cNvPr id="3" name="Content Placeholder 2"/>
          <p:cNvSpPr>
            <a:spLocks noGrp="1"/>
          </p:cNvSpPr>
          <p:nvPr>
            <p:ph idx="4294967295"/>
          </p:nvPr>
        </p:nvSpPr>
        <p:spPr>
          <a:xfrm>
            <a:off x="0" y="1600200"/>
            <a:ext cx="9144000" cy="5257800"/>
          </a:xfrm>
          <a:prstGeom prst="rect">
            <a:avLst/>
          </a:prstGeom>
        </p:spPr>
        <p:txBody>
          <a:bodyPr/>
          <a:lstStyle/>
          <a:p>
            <a:pPr>
              <a:defRPr/>
            </a:pPr>
            <a:r>
              <a:rPr lang="en-US" sz="2400" dirty="0" smtClean="0"/>
              <a:t>Jan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Shevat </a:t>
            </a:r>
            <a:r>
              <a:rPr lang="en-US" sz="2400" b="1" dirty="0" smtClean="0"/>
              <a:t>Full Moon </a:t>
            </a:r>
            <a:r>
              <a:rPr lang="en-US" sz="2400" dirty="0" smtClean="0"/>
              <a:t>F.M.) a </a:t>
            </a:r>
            <a:r>
              <a:rPr lang="en-US" sz="2400" b="1" dirty="0" smtClean="0">
                <a:solidFill>
                  <a:srgbClr val="FFFF00"/>
                </a:solidFill>
              </a:rPr>
              <a:t>31</a:t>
            </a:r>
            <a:r>
              <a:rPr lang="en-US" sz="2400" dirty="0" smtClean="0"/>
              <a:t> Day Month</a:t>
            </a:r>
          </a:p>
          <a:p>
            <a:pPr>
              <a:defRPr/>
            </a:pPr>
            <a:r>
              <a:rPr lang="en-US" sz="2400" dirty="0" smtClean="0"/>
              <a:t>Feb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31</a:t>
            </a:r>
            <a:r>
              <a:rPr lang="en-US" sz="2400" dirty="0" smtClean="0"/>
              <a:t> Day Month</a:t>
            </a:r>
          </a:p>
          <a:p>
            <a:pPr>
              <a:defRPr/>
            </a:pPr>
            <a:r>
              <a:rPr lang="en-US" sz="2400" dirty="0" smtClean="0"/>
              <a:t>April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Iyar F.M.) a </a:t>
            </a:r>
            <a:r>
              <a:rPr lang="en-US" sz="2400" b="1" dirty="0" smtClean="0">
                <a:solidFill>
                  <a:srgbClr val="FFFF00"/>
                </a:solidFill>
              </a:rPr>
              <a:t>31</a:t>
            </a:r>
            <a:r>
              <a:rPr lang="en-US" sz="2400" dirty="0" smtClean="0"/>
              <a:t> Day Month</a:t>
            </a:r>
          </a:p>
          <a:p>
            <a:pPr>
              <a:defRPr/>
            </a:pPr>
            <a:r>
              <a:rPr lang="en-US" sz="2400" dirty="0" smtClean="0"/>
              <a:t>May 28</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Sivan F.M.) a </a:t>
            </a:r>
            <a:r>
              <a:rPr lang="en-US" sz="2400" b="1" dirty="0" smtClean="0">
                <a:solidFill>
                  <a:srgbClr val="FFFF00"/>
                </a:solidFill>
              </a:rPr>
              <a:t>30</a:t>
            </a:r>
            <a:r>
              <a:rPr lang="en-US" sz="2400" dirty="0" smtClean="0"/>
              <a:t> Day Month</a:t>
            </a:r>
          </a:p>
          <a:p>
            <a:pPr>
              <a:defRPr/>
            </a:pPr>
            <a:r>
              <a:rPr lang="en-US" sz="2400" dirty="0" smtClean="0"/>
              <a:t>June 26</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Av F.M.) a </a:t>
            </a:r>
            <a:r>
              <a:rPr lang="en-US" sz="2400" b="1" dirty="0" smtClean="0">
                <a:solidFill>
                  <a:srgbClr val="FFFF00"/>
                </a:solidFill>
              </a:rPr>
              <a:t>31</a:t>
            </a:r>
            <a:r>
              <a:rPr lang="en-US" sz="2400" dirty="0" smtClean="0"/>
              <a:t> Day Month</a:t>
            </a:r>
          </a:p>
          <a:p>
            <a:pPr>
              <a:defRPr/>
            </a:pPr>
            <a:r>
              <a:rPr lang="en-US" sz="2400" dirty="0" smtClean="0"/>
              <a:t>August 24</a:t>
            </a:r>
            <a:r>
              <a:rPr lang="en-US" sz="2400" baseline="30000" dirty="0" smtClean="0"/>
              <a:t>th</a:t>
            </a:r>
            <a:r>
              <a:rPr lang="en-US" sz="2400" dirty="0" smtClean="0"/>
              <a:t> F.M. (</a:t>
            </a:r>
            <a:r>
              <a:rPr lang="en-US" sz="2400" b="1" dirty="0" smtClean="0">
                <a:solidFill>
                  <a:srgbClr val="FFFF00"/>
                </a:solidFill>
              </a:rPr>
              <a:t>15</a:t>
            </a:r>
            <a:r>
              <a:rPr lang="en-US" sz="2400" b="1" baseline="30000" dirty="0" smtClean="0">
                <a:solidFill>
                  <a:srgbClr val="FFFF00"/>
                </a:solidFill>
              </a:rPr>
              <a:t>th</a:t>
            </a:r>
            <a:r>
              <a:rPr lang="en-US" sz="2400" dirty="0" smtClean="0"/>
              <a:t> Elul F.M.) a </a:t>
            </a:r>
            <a:r>
              <a:rPr lang="en-US" sz="2400" b="1" dirty="0" smtClean="0">
                <a:solidFill>
                  <a:srgbClr val="FFFF00"/>
                </a:solidFill>
              </a:rPr>
              <a:t>30</a:t>
            </a:r>
            <a:r>
              <a:rPr lang="en-US" sz="2400" dirty="0" smtClean="0"/>
              <a:t> Day Month</a:t>
            </a:r>
          </a:p>
          <a:p>
            <a:pPr>
              <a:defRPr/>
            </a:pPr>
            <a:r>
              <a:rPr lang="en-US" sz="2400" dirty="0" smtClean="0"/>
              <a:t>September 23</a:t>
            </a:r>
            <a:r>
              <a:rPr lang="en-US" sz="2400" baseline="30000" dirty="0" smtClean="0"/>
              <a:t>rd</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Tishrei F.M.)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Cheshvan F.M.) a </a:t>
            </a:r>
            <a:r>
              <a:rPr lang="en-US" sz="2400" b="1" dirty="0" smtClean="0">
                <a:solidFill>
                  <a:srgbClr val="FFFF00"/>
                </a:solidFill>
              </a:rPr>
              <a:t>31</a:t>
            </a:r>
            <a:r>
              <a:rPr lang="en-US" sz="2400" dirty="0" smtClean="0"/>
              <a:t> Day Month </a:t>
            </a:r>
          </a:p>
          <a:p>
            <a:pPr>
              <a:defRPr/>
            </a:pPr>
            <a:r>
              <a:rPr lang="en-US" sz="2400" dirty="0" smtClean="0"/>
              <a:t>November 21</a:t>
            </a:r>
            <a:r>
              <a:rPr lang="en-US" sz="2400" baseline="30000" dirty="0" smtClean="0"/>
              <a:t>st</a:t>
            </a:r>
            <a:r>
              <a:rPr lang="en-US" sz="2400" dirty="0" smtClean="0"/>
              <a:t> F.M. (</a:t>
            </a:r>
            <a:r>
              <a:rPr lang="en-US" sz="2400" b="1" dirty="0" smtClean="0">
                <a:solidFill>
                  <a:srgbClr val="FFFF00"/>
                </a:solidFill>
              </a:rPr>
              <a:t>16</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F.M. (</a:t>
            </a:r>
            <a:r>
              <a:rPr lang="en-US" sz="2400" b="1" dirty="0" smtClean="0">
                <a:solidFill>
                  <a:srgbClr val="FFFF00"/>
                </a:solidFill>
              </a:rPr>
              <a:t>17</a:t>
            </a:r>
            <a:r>
              <a:rPr lang="en-US" sz="2400" b="1" baseline="30000" dirty="0" smtClean="0">
                <a:solidFill>
                  <a:srgbClr val="FFFF00"/>
                </a:solidFill>
              </a:rPr>
              <a:t>th</a:t>
            </a:r>
            <a:r>
              <a:rPr lang="en-US" sz="2400" dirty="0" smtClean="0"/>
              <a:t> of Tevet F.M.) a </a:t>
            </a:r>
            <a:r>
              <a:rPr lang="en-US" sz="2400" b="1" dirty="0" smtClean="0">
                <a:solidFill>
                  <a:srgbClr val="FFFF00"/>
                </a:solidFill>
              </a:rPr>
              <a:t>31</a:t>
            </a:r>
            <a:r>
              <a:rPr lang="en-US" sz="2400" dirty="0" smtClean="0"/>
              <a:t> Day Month </a:t>
            </a:r>
          </a:p>
          <a:p>
            <a:pPr>
              <a:defRPr/>
            </a:pPr>
            <a:endParaRPr lang="en-US" dirty="0"/>
          </a:p>
        </p:txBody>
      </p:sp>
      <p:sp>
        <p:nvSpPr>
          <p:cNvPr id="33" name="Rectangle 32"/>
          <p:cNvSpPr/>
          <p:nvPr/>
        </p:nvSpPr>
        <p:spPr>
          <a:xfrm>
            <a:off x="609600" y="3057525"/>
            <a:ext cx="3505200"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Should say 16</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a:t>
            </a:r>
            <a:endParaRPr lang="en-US" sz="1400" dirty="0">
              <a:solidFill>
                <a:schemeClr val="tx1"/>
              </a:solidFill>
              <a:latin typeface="Goudy Old Style" pitchFamily="18" charset="0"/>
            </a:endParaRPr>
          </a:p>
        </p:txBody>
      </p:sp>
      <p:sp>
        <p:nvSpPr>
          <p:cNvPr id="35" name="Rectangle 34">
            <a:hlinkClick r:id="rId2" tooltip="Link to NASA conjunction tables"/>
          </p:cNvPr>
          <p:cNvSpPr/>
          <p:nvPr/>
        </p:nvSpPr>
        <p:spPr>
          <a:xfrm>
            <a:off x="5570065" y="3365302"/>
            <a:ext cx="2126135" cy="52322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29 days by the conjunction method.</a:t>
            </a:r>
            <a:endParaRPr lang="en-US" sz="1400" dirty="0">
              <a:solidFill>
                <a:schemeClr val="tx1"/>
              </a:solidFill>
              <a:latin typeface="Goudy Old Style" pitchFamily="18" charset="0"/>
            </a:endParaRPr>
          </a:p>
        </p:txBody>
      </p:sp>
      <p:sp>
        <p:nvSpPr>
          <p:cNvPr id="25" name="Rectangle 24"/>
          <p:cNvSpPr/>
          <p:nvPr/>
        </p:nvSpPr>
        <p:spPr>
          <a:xfrm>
            <a:off x="1447800" y="60198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CJ DAY 1</a:t>
            </a:r>
            <a:endParaRPr lang="en-US" sz="1200" b="1" dirty="0"/>
          </a:p>
        </p:txBody>
      </p:sp>
      <p:sp>
        <p:nvSpPr>
          <p:cNvPr id="26" name="Rectangle 25"/>
          <p:cNvSpPr/>
          <p:nvPr/>
        </p:nvSpPr>
        <p:spPr>
          <a:xfrm>
            <a:off x="2667000" y="60198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Dec 6, 2010</a:t>
            </a:r>
            <a:endParaRPr lang="en-US" sz="1200" dirty="0">
              <a:solidFill>
                <a:schemeClr val="bg2"/>
              </a:solidFill>
            </a:endParaRPr>
          </a:p>
        </p:txBody>
      </p:sp>
      <p:sp>
        <p:nvSpPr>
          <p:cNvPr id="27" name="Flowchart: Connector 26"/>
          <p:cNvSpPr/>
          <p:nvPr/>
        </p:nvSpPr>
        <p:spPr>
          <a:xfrm>
            <a:off x="1524000" y="5686425"/>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1</a:t>
            </a:r>
            <a:endParaRPr lang="en-US" sz="1200" b="1" dirty="0"/>
          </a:p>
        </p:txBody>
      </p:sp>
      <p:sp>
        <p:nvSpPr>
          <p:cNvPr id="28" name="Rectangle 27"/>
          <p:cNvSpPr/>
          <p:nvPr/>
        </p:nvSpPr>
        <p:spPr>
          <a:xfrm>
            <a:off x="3886200" y="60198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CJ DAY 2</a:t>
            </a:r>
            <a:endParaRPr lang="en-US" sz="1200" b="1" dirty="0">
              <a:solidFill>
                <a:schemeClr val="tx1"/>
              </a:solidFill>
            </a:endParaRPr>
          </a:p>
        </p:txBody>
      </p:sp>
      <p:sp>
        <p:nvSpPr>
          <p:cNvPr id="29" name="Rectangle 28"/>
          <p:cNvSpPr/>
          <p:nvPr/>
        </p:nvSpPr>
        <p:spPr>
          <a:xfrm>
            <a:off x="5105400" y="60198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Dec 7, 2010</a:t>
            </a:r>
            <a:endParaRPr lang="en-US" sz="1200" dirty="0">
              <a:solidFill>
                <a:schemeClr val="bg2"/>
              </a:solidFill>
            </a:endParaRPr>
          </a:p>
        </p:txBody>
      </p:sp>
      <p:sp>
        <p:nvSpPr>
          <p:cNvPr id="30" name="Rectangle 29"/>
          <p:cNvSpPr/>
          <p:nvPr/>
        </p:nvSpPr>
        <p:spPr>
          <a:xfrm>
            <a:off x="6324600" y="60198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2</a:t>
            </a:r>
            <a:endParaRPr lang="en-US" sz="1200" b="1" dirty="0">
              <a:solidFill>
                <a:schemeClr val="tx1"/>
              </a:solidFill>
            </a:endParaRPr>
          </a:p>
        </p:txBody>
      </p:sp>
      <p:grpSp>
        <p:nvGrpSpPr>
          <p:cNvPr id="31" name="Group 30"/>
          <p:cNvGrpSpPr/>
          <p:nvPr/>
        </p:nvGrpSpPr>
        <p:grpSpPr>
          <a:xfrm rot="4208443">
            <a:off x="6253003" y="5624179"/>
            <a:ext cx="403303" cy="387955"/>
            <a:chOff x="5905500" y="390525"/>
            <a:chExt cx="342900" cy="285750"/>
          </a:xfrm>
        </p:grpSpPr>
        <p:sp>
          <p:nvSpPr>
            <p:cNvPr id="32" name="Flowchart: Connector 31"/>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lowchart: Connector 39"/>
          <p:cNvSpPr/>
          <p:nvPr/>
        </p:nvSpPr>
        <p:spPr>
          <a:xfrm>
            <a:off x="5410200" y="5638800"/>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16</a:t>
            </a:r>
            <a:endParaRPr lang="en-US" sz="1200" b="1" dirty="0">
              <a:solidFill>
                <a:schemeClr val="bg1">
                  <a:lumMod val="50000"/>
                </a:schemeClr>
              </a:solidFill>
            </a:endParaRPr>
          </a:p>
        </p:txBody>
      </p:sp>
      <p:cxnSp>
        <p:nvCxnSpPr>
          <p:cNvPr id="34" name="Straight Arrow Connector 33"/>
          <p:cNvCxnSpPr>
            <a:stCxn id="33" idx="2"/>
          </p:cNvCxnSpPr>
          <p:nvPr/>
        </p:nvCxnSpPr>
        <p:spPr>
          <a:xfrm>
            <a:off x="2362200" y="3365302"/>
            <a:ext cx="990600" cy="318789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5" idx="2"/>
          </p:cNvCxnSpPr>
          <p:nvPr/>
        </p:nvCxnSpPr>
        <p:spPr>
          <a:xfrm flipH="1">
            <a:off x="6450849" y="3888522"/>
            <a:ext cx="182284" cy="266467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96780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0-#ppt_w/2"/>
                                          </p:val>
                                        </p:tav>
                                        <p:tav tm="100000">
                                          <p:val>
                                            <p:strVal val="#ppt_x"/>
                                          </p:val>
                                        </p:tav>
                                      </p:tavLst>
                                    </p:anim>
                                    <p:anim calcmode="lin" valueType="num">
                                      <p:cBhvr additive="base">
                                        <p:cTn id="44" dur="5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0-#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25" grpId="0" animBg="1"/>
      <p:bldP spid="26" grpId="0" animBg="1"/>
      <p:bldP spid="27" grpId="0" animBg="1"/>
      <p:bldP spid="28" grpId="0" animBg="1"/>
      <p:bldP spid="29" grpId="0" animBg="1"/>
      <p:bldP spid="30" grpId="0" animBg="1"/>
      <p:bldP spid="4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533400"/>
          </a:xfrm>
          <a:prstGeom prst="rect">
            <a:avLst/>
          </a:prstGeom>
        </p:spPr>
        <p:txBody>
          <a:bodyPr/>
          <a:lstStyle/>
          <a:p>
            <a:pPr>
              <a:defRPr/>
            </a:pPr>
            <a:r>
              <a:rPr lang="en-US" dirty="0" smtClean="0"/>
              <a:t>Ancient Witnesses Testify…</a:t>
            </a:r>
            <a:endParaRPr lang="en-US" dirty="0"/>
          </a:p>
        </p:txBody>
      </p:sp>
      <p:sp>
        <p:nvSpPr>
          <p:cNvPr id="3" name="Content Placeholder 2"/>
          <p:cNvSpPr>
            <a:spLocks noGrp="1"/>
          </p:cNvSpPr>
          <p:nvPr>
            <p:ph idx="4294967295"/>
          </p:nvPr>
        </p:nvSpPr>
        <p:spPr>
          <a:xfrm>
            <a:off x="0" y="457200"/>
            <a:ext cx="9144000" cy="6400800"/>
          </a:xfrm>
          <a:prstGeom prst="rect">
            <a:avLst/>
          </a:prstGeom>
        </p:spPr>
        <p:txBody>
          <a:bodyPr/>
          <a:lstStyle/>
          <a:p>
            <a:pPr>
              <a:defRPr/>
            </a:pPr>
            <a:r>
              <a:rPr lang="en-US" sz="2400" b="1" dirty="0" smtClean="0"/>
              <a:t>Book of Enoch Section III: </a:t>
            </a:r>
            <a:r>
              <a:rPr lang="en-US" sz="2400" dirty="0" smtClean="0"/>
              <a:t>78:13…on the side whence the light of the moon comes forth, there again she wanes till </a:t>
            </a:r>
            <a:r>
              <a:rPr lang="en-US" sz="2400" u="sng" dirty="0" smtClean="0"/>
              <a:t>all the light vanishes</a:t>
            </a:r>
            <a:r>
              <a:rPr lang="en-US" sz="2400" dirty="0" smtClean="0"/>
              <a:t> and all the </a:t>
            </a:r>
            <a:r>
              <a:rPr lang="en-US" sz="2400" u="sng" dirty="0" smtClean="0"/>
              <a:t>days of the month are at an end</a:t>
            </a:r>
            <a:r>
              <a:rPr lang="en-US" sz="2400" dirty="0" smtClean="0"/>
              <a:t>, and her circumference is empty, </a:t>
            </a:r>
            <a:r>
              <a:rPr lang="en-US" sz="2400" u="sng" dirty="0" smtClean="0"/>
              <a:t>void of light</a:t>
            </a:r>
            <a:r>
              <a:rPr lang="en-US" sz="2400" dirty="0" smtClean="0"/>
              <a:t>.</a:t>
            </a:r>
          </a:p>
          <a:p>
            <a:pPr>
              <a:defRPr/>
            </a:pPr>
            <a:r>
              <a:rPr lang="en-US" sz="2400" b="1" dirty="0" smtClean="0"/>
              <a:t>Philo: </a:t>
            </a:r>
            <a:r>
              <a:rPr lang="en-GB" sz="2400" dirty="0" smtClean="0"/>
              <a:t>(178)...the two young bulls since there are two motions of the </a:t>
            </a:r>
            <a:r>
              <a:rPr lang="en-GB" sz="2400" b="1" dirty="0" smtClean="0"/>
              <a:t>MOON</a:t>
            </a:r>
            <a:r>
              <a:rPr lang="en-GB" sz="2400" dirty="0" smtClean="0"/>
              <a:t> as it continually runs its </a:t>
            </a:r>
            <a:r>
              <a:rPr lang="en-GB" sz="2400" u="sng" dirty="0" smtClean="0"/>
              <a:t>double-course-</a:t>
            </a:r>
            <a:r>
              <a:rPr lang="en-GB" sz="2400" dirty="0" smtClean="0"/>
              <a:t>-the motion of </a:t>
            </a:r>
            <a:r>
              <a:rPr lang="en-GB" sz="2400" u="sng" dirty="0" smtClean="0"/>
              <a:t>waxing</a:t>
            </a:r>
            <a:r>
              <a:rPr lang="en-GB" sz="2400" dirty="0" smtClean="0"/>
              <a:t> until full </a:t>
            </a:r>
            <a:r>
              <a:rPr lang="en-GB" sz="2400" b="1" dirty="0" smtClean="0"/>
              <a:t>MOON</a:t>
            </a:r>
            <a:r>
              <a:rPr lang="en-GB" sz="2400" dirty="0" smtClean="0"/>
              <a:t> and the motion of </a:t>
            </a:r>
            <a:r>
              <a:rPr lang="en-GB" sz="2400" u="sng" dirty="0" smtClean="0"/>
              <a:t>waning</a:t>
            </a:r>
            <a:r>
              <a:rPr lang="en-GB" sz="2400" dirty="0" smtClean="0"/>
              <a:t> until its </a:t>
            </a:r>
            <a:r>
              <a:rPr lang="en-GB" sz="2400" b="1" dirty="0" smtClean="0"/>
              <a:t>CONJUNCTION</a:t>
            </a:r>
            <a:r>
              <a:rPr lang="en-GB" sz="2400" dirty="0" smtClean="0"/>
              <a:t> with the sun; one ram since there is one principle of reason by which the </a:t>
            </a:r>
            <a:r>
              <a:rPr lang="en-GB" sz="2400" b="1" dirty="0" smtClean="0"/>
              <a:t>MOON</a:t>
            </a:r>
            <a:r>
              <a:rPr lang="en-GB" sz="2400" dirty="0" smtClean="0"/>
              <a:t> </a:t>
            </a:r>
            <a:r>
              <a:rPr lang="en-GB" sz="2400" u="sng" dirty="0" smtClean="0"/>
              <a:t>waxes</a:t>
            </a:r>
            <a:r>
              <a:rPr lang="en-GB" sz="2400" dirty="0" smtClean="0"/>
              <a:t> and </a:t>
            </a:r>
            <a:r>
              <a:rPr lang="en-GB" sz="2400" u="sng" dirty="0" smtClean="0"/>
              <a:t>wanes</a:t>
            </a:r>
            <a:r>
              <a:rPr lang="en-GB" sz="2400" dirty="0" smtClean="0"/>
              <a:t> in </a:t>
            </a:r>
            <a:r>
              <a:rPr lang="en-GB" sz="2400" u="sng" dirty="0" smtClean="0"/>
              <a:t>equal</a:t>
            </a:r>
            <a:r>
              <a:rPr lang="en-GB" sz="2400" dirty="0" smtClean="0"/>
              <a:t> </a:t>
            </a:r>
            <a:r>
              <a:rPr lang="en-GB" sz="2400" u="sng" dirty="0" smtClean="0"/>
              <a:t>intervals</a:t>
            </a:r>
            <a:r>
              <a:rPr lang="en-GB" sz="2400" dirty="0" smtClean="0"/>
              <a:t>, both as it </a:t>
            </a:r>
            <a:r>
              <a:rPr lang="en-GB" sz="2400" u="sng" dirty="0" smtClean="0"/>
              <a:t>increases</a:t>
            </a:r>
            <a:r>
              <a:rPr lang="en-GB" sz="2400" dirty="0" smtClean="0"/>
              <a:t> and </a:t>
            </a:r>
            <a:r>
              <a:rPr lang="en-GB" sz="2400" u="sng" dirty="0" smtClean="0"/>
              <a:t>diminishes</a:t>
            </a:r>
            <a:r>
              <a:rPr lang="en-GB" sz="2400" dirty="0" smtClean="0"/>
              <a:t> in </a:t>
            </a:r>
            <a:r>
              <a:rPr lang="en-GB" sz="2400" u="sng" dirty="0" smtClean="0"/>
              <a:t>illumination</a:t>
            </a:r>
            <a:r>
              <a:rPr lang="en-GB" sz="2400" dirty="0" smtClean="0"/>
              <a:t>; the seven lambs because it receives the perfect shapes in periods of seven days--the half-</a:t>
            </a:r>
            <a:r>
              <a:rPr lang="en-GB" sz="2400" b="1" dirty="0" smtClean="0"/>
              <a:t>MOON</a:t>
            </a:r>
            <a:r>
              <a:rPr lang="en-GB" sz="2400" dirty="0" smtClean="0"/>
              <a:t> in the first seven day period after its </a:t>
            </a:r>
            <a:r>
              <a:rPr lang="en-GB" sz="2400" b="1" dirty="0" smtClean="0"/>
              <a:t>CONJUNCTION</a:t>
            </a:r>
            <a:r>
              <a:rPr lang="en-GB" sz="2400" dirty="0" smtClean="0"/>
              <a:t> with the sun, full </a:t>
            </a:r>
            <a:r>
              <a:rPr lang="en-GB" sz="2400" b="1" dirty="0" smtClean="0"/>
              <a:t>MOON</a:t>
            </a:r>
            <a:r>
              <a:rPr lang="en-GB" sz="2400" dirty="0" smtClean="0"/>
              <a:t> in the second; and when it makes its return again, the first is to half-</a:t>
            </a:r>
            <a:r>
              <a:rPr lang="en-GB" sz="2400" b="1" dirty="0" smtClean="0"/>
              <a:t>MOON</a:t>
            </a:r>
            <a:r>
              <a:rPr lang="en-GB" sz="2400" dirty="0" smtClean="0"/>
              <a:t>, </a:t>
            </a:r>
            <a:r>
              <a:rPr lang="en-GB" sz="2400" u="sng" dirty="0" smtClean="0"/>
              <a:t>then it </a:t>
            </a:r>
            <a:r>
              <a:rPr lang="en-GB" sz="2400" b="1" u="sng" dirty="0" smtClean="0"/>
              <a:t>ceases</a:t>
            </a:r>
            <a:r>
              <a:rPr lang="en-GB" sz="2400" u="sng" dirty="0" smtClean="0"/>
              <a:t> at its </a:t>
            </a:r>
            <a:r>
              <a:rPr lang="en-GB" sz="2400" b="1" u="sng" dirty="0" smtClean="0"/>
              <a:t>CONJUNCTION</a:t>
            </a:r>
            <a:r>
              <a:rPr lang="en-GB" sz="2400" u="sng" dirty="0" smtClean="0"/>
              <a:t> with the sun</a:t>
            </a:r>
            <a:r>
              <a:rPr lang="en-GB" sz="2400" dirty="0" smtClean="0"/>
              <a:t>.</a:t>
            </a:r>
          </a:p>
          <a:p>
            <a:pPr>
              <a:defRPr/>
            </a:pPr>
            <a:r>
              <a:rPr lang="en-GB" sz="2400" dirty="0" smtClean="0"/>
              <a:t>If a day is divided at darkness, then why wouldn’t a month?  </a:t>
            </a:r>
            <a:r>
              <a:rPr lang="en-US" sz="2400" b="1" dirty="0" smtClean="0"/>
              <a:t> </a:t>
            </a:r>
            <a:endParaRPr lang="en-US" sz="2400" i="1" dirty="0"/>
          </a:p>
        </p:txBody>
      </p:sp>
      <p:sp>
        <p:nvSpPr>
          <p:cNvPr id="4" name="Rectangle 3"/>
          <p:cNvSpPr/>
          <p:nvPr/>
        </p:nvSpPr>
        <p:spPr>
          <a:xfrm>
            <a:off x="5029200" y="1676400"/>
            <a:ext cx="3505200" cy="95408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This book also promotes a new moon day that has nothing to do with the new moon, like the Roman Calendar. A faulty source is bound to make faulty statements.</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H="1" flipV="1">
            <a:off x="4419600" y="685800"/>
            <a:ext cx="2362200" cy="990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7200" y="931863"/>
            <a:ext cx="3505200" cy="138499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But Philo, says nothing here about how the new moon day is determined.  The idea that the moon waxes and wanes in equal </a:t>
            </a:r>
            <a:r>
              <a:rPr lang="en-US" sz="1400" dirty="0">
                <a:solidFill>
                  <a:schemeClr val="tx1"/>
                </a:solidFill>
                <a:latin typeface="Goudy Old Style" pitchFamily="18" charset="0"/>
              </a:rPr>
              <a:t> </a:t>
            </a:r>
            <a:r>
              <a:rPr lang="en-US" sz="1400" dirty="0" smtClean="0">
                <a:solidFill>
                  <a:schemeClr val="tx1"/>
                </a:solidFill>
                <a:latin typeface="Goudy Old Style" pitchFamily="18" charset="0"/>
              </a:rPr>
              <a:t>halves of time is not astronomically correct because the moon moves on an elliptical orbit and changes speed constantly.</a:t>
            </a:r>
            <a:endParaRPr lang="en-US" sz="1400" dirty="0">
              <a:solidFill>
                <a:schemeClr val="tx1"/>
              </a:solidFill>
              <a:latin typeface="Goudy Old Style" pitchFamily="18" charset="0"/>
            </a:endParaRPr>
          </a:p>
        </p:txBody>
      </p:sp>
      <p:cxnSp>
        <p:nvCxnSpPr>
          <p:cNvPr id="7" name="Straight Arrow Connector 6"/>
          <p:cNvCxnSpPr>
            <a:stCxn id="6" idx="2"/>
          </p:cNvCxnSpPr>
          <p:nvPr/>
        </p:nvCxnSpPr>
        <p:spPr>
          <a:xfrm flipH="1">
            <a:off x="1371600" y="2316858"/>
            <a:ext cx="838200" cy="162220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362200" y="3200400"/>
            <a:ext cx="35052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Philo means “ceases [running its double  course]” here  and not its illumination.  Read the context.</a:t>
            </a:r>
            <a:endParaRPr lang="en-US" sz="1400" dirty="0">
              <a:solidFill>
                <a:schemeClr val="tx1"/>
              </a:solidFill>
              <a:latin typeface="Goudy Old Style" pitchFamily="18" charset="0"/>
            </a:endParaRPr>
          </a:p>
        </p:txBody>
      </p:sp>
      <p:cxnSp>
        <p:nvCxnSpPr>
          <p:cNvPr id="9" name="Straight Arrow Connector 8"/>
          <p:cNvCxnSpPr>
            <a:stCxn id="8" idx="2"/>
          </p:cNvCxnSpPr>
          <p:nvPr/>
        </p:nvCxnSpPr>
        <p:spPr>
          <a:xfrm>
            <a:off x="4114800" y="3939064"/>
            <a:ext cx="914400" cy="191087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a:defRPr/>
            </a:pPr>
            <a:r>
              <a:rPr lang="en-GB" sz="2400" dirty="0" smtClean="0"/>
              <a:t>Below </a:t>
            </a:r>
            <a:r>
              <a:rPr lang="en-GB" sz="2400" b="1" dirty="0" smtClean="0"/>
              <a:t>Philo</a:t>
            </a:r>
            <a:r>
              <a:rPr lang="en-GB" sz="2400" dirty="0" smtClean="0"/>
              <a:t> is </a:t>
            </a:r>
            <a:r>
              <a:rPr lang="en-GB" sz="2400" u="sng" dirty="0" smtClean="0"/>
              <a:t>describing a period of time</a:t>
            </a:r>
            <a:r>
              <a:rPr lang="en-GB" sz="2400" dirty="0" smtClean="0"/>
              <a:t> during the beginning of the month, </a:t>
            </a:r>
            <a:r>
              <a:rPr lang="en-GB" sz="2400" u="sng" dirty="0" smtClean="0"/>
              <a:t>not a specific day</a:t>
            </a:r>
            <a:r>
              <a:rPr lang="en-GB" sz="2400" dirty="0" smtClean="0"/>
              <a:t>. We must balance out ALL of Philo’s statements, not just one. </a:t>
            </a:r>
            <a:endParaRPr lang="en-US" sz="2400" dirty="0" smtClean="0"/>
          </a:p>
          <a:p>
            <a:pPr>
              <a:defRPr/>
            </a:pPr>
            <a:r>
              <a:rPr lang="en-GB" sz="2400" b="1" dirty="0" smtClean="0"/>
              <a:t>XXVI. (140) </a:t>
            </a:r>
            <a:r>
              <a:rPr lang="en-GB" sz="2400" dirty="0" smtClean="0"/>
              <a:t>Following the order which we have adopted, we proceed to speak of the third festival, that of the </a:t>
            </a:r>
            <a:r>
              <a:rPr lang="en-GB" sz="2400" u="sng" dirty="0" smtClean="0"/>
              <a:t>new moon</a:t>
            </a:r>
            <a:r>
              <a:rPr lang="en-GB" sz="2400" dirty="0" smtClean="0"/>
              <a:t>. First of all, because it is the </a:t>
            </a:r>
            <a:r>
              <a:rPr lang="en-GB" sz="2400" u="sng" dirty="0" smtClean="0"/>
              <a:t>beginning of the month</a:t>
            </a:r>
            <a:r>
              <a:rPr lang="en-GB" sz="2400" dirty="0" smtClean="0"/>
              <a:t>, and the beginning, </a:t>
            </a:r>
            <a:r>
              <a:rPr lang="en-GB" sz="2400" u="sng" dirty="0" smtClean="0"/>
              <a:t>whether of number or of time</a:t>
            </a:r>
            <a:r>
              <a:rPr lang="en-GB" sz="2400" dirty="0" smtClean="0"/>
              <a:t>, is honourable. Secondly, because at this time there is nothing in the whole of heaven destitute of light. (141) Thirdly, because at </a:t>
            </a:r>
            <a:r>
              <a:rPr lang="en-GB" sz="2400" u="sng" dirty="0" smtClean="0"/>
              <a:t>that</a:t>
            </a:r>
            <a:r>
              <a:rPr lang="en-GB" sz="2400" dirty="0" smtClean="0"/>
              <a:t> </a:t>
            </a:r>
            <a:r>
              <a:rPr lang="en-GB" sz="2400" b="1" u="sng" dirty="0" smtClean="0">
                <a:solidFill>
                  <a:schemeClr val="accent6">
                    <a:lumMod val="60000"/>
                    <a:lumOff val="40000"/>
                  </a:schemeClr>
                </a:solidFill>
              </a:rPr>
              <a:t>Period</a:t>
            </a:r>
            <a:r>
              <a:rPr lang="en-GB" sz="2400" dirty="0" smtClean="0"/>
              <a:t> </a:t>
            </a:r>
            <a:r>
              <a:rPr lang="en-GB" sz="2000" dirty="0" smtClean="0"/>
              <a:t>(</a:t>
            </a:r>
            <a:r>
              <a:rPr lang="en-GB" sz="2000" i="1" dirty="0" smtClean="0"/>
              <a:t>of time</a:t>
            </a:r>
            <a:r>
              <a:rPr lang="en-GB" sz="2000" dirty="0" smtClean="0"/>
              <a:t>) </a:t>
            </a:r>
            <a:r>
              <a:rPr lang="en-GB" sz="2400" dirty="0" smtClean="0"/>
              <a:t>the more powerful and important body gives a portion of necessary assistance to the less important and weaker body; for, </a:t>
            </a:r>
            <a:r>
              <a:rPr lang="en-GB" sz="2400" u="sng" dirty="0" smtClean="0"/>
              <a:t>at the time</a:t>
            </a:r>
            <a:r>
              <a:rPr lang="en-GB" sz="2400" dirty="0" smtClean="0"/>
              <a:t> </a:t>
            </a:r>
            <a:r>
              <a:rPr lang="en-GB" sz="2400" u="sng" dirty="0" smtClean="0"/>
              <a:t>of the new moon</a:t>
            </a:r>
            <a:r>
              <a:rPr lang="en-GB" sz="2400" dirty="0" smtClean="0"/>
              <a:t>, </a:t>
            </a:r>
            <a:r>
              <a:rPr lang="en-GB" sz="2400" u="sng" dirty="0" smtClean="0"/>
              <a:t>the sun begins to illuminate the moon with a light which is visible to the outward senses, and then she displays her own beauty to the beholders</a:t>
            </a:r>
            <a:r>
              <a:rPr lang="en-GB" sz="2400" dirty="0" smtClean="0"/>
              <a:t>. </a:t>
            </a:r>
            <a:r>
              <a:rPr lang="en-GB" sz="1400" i="1" dirty="0" smtClean="0"/>
              <a:t>Italics mine</a:t>
            </a:r>
          </a:p>
          <a:p>
            <a:pPr>
              <a:defRPr/>
            </a:pPr>
            <a:r>
              <a:rPr lang="en-GB" sz="2400" dirty="0" smtClean="0"/>
              <a:t>You cannot have the counting of the month </a:t>
            </a:r>
            <a:r>
              <a:rPr lang="en-GB" sz="2400" b="1" u="sng" dirty="0" smtClean="0"/>
              <a:t>END</a:t>
            </a:r>
            <a:r>
              <a:rPr lang="en-GB" sz="2400" b="1" dirty="0" smtClean="0"/>
              <a:t> </a:t>
            </a:r>
            <a:r>
              <a:rPr lang="en-GB" sz="2400" dirty="0" smtClean="0"/>
              <a:t>at the Conjunction, as Philo and Enoch state, and then have a one to two “0” day or days before counting </a:t>
            </a:r>
            <a:r>
              <a:rPr lang="en-GB" sz="2400" u="sng" dirty="0" smtClean="0"/>
              <a:t>forward</a:t>
            </a:r>
            <a:r>
              <a:rPr lang="en-GB" sz="2400" dirty="0" smtClean="0"/>
              <a:t> for the first day of the month when the Crescent finally appears. </a:t>
            </a:r>
          </a:p>
        </p:txBody>
      </p:sp>
      <p:sp>
        <p:nvSpPr>
          <p:cNvPr id="4" name="Rectangle 3"/>
          <p:cNvSpPr/>
          <p:nvPr/>
        </p:nvSpPr>
        <p:spPr>
          <a:xfrm>
            <a:off x="5105400" y="2165350"/>
            <a:ext cx="3505200" cy="52387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This definition of new moon only supports the sighted new moon.</a:t>
            </a:r>
            <a:endParaRPr lang="en-US" sz="1400" dirty="0">
              <a:solidFill>
                <a:schemeClr val="tx1"/>
              </a:solidFill>
              <a:latin typeface="Goudy Old Style" pitchFamily="18" charset="0"/>
            </a:endParaRPr>
          </a:p>
        </p:txBody>
      </p:sp>
      <p:cxnSp>
        <p:nvCxnSpPr>
          <p:cNvPr id="5" name="Straight Arrow Connector 4"/>
          <p:cNvCxnSpPr>
            <a:stCxn id="4" idx="2"/>
          </p:cNvCxnSpPr>
          <p:nvPr/>
        </p:nvCxnSpPr>
        <p:spPr>
          <a:xfrm>
            <a:off x="6858000" y="2689225"/>
            <a:ext cx="304800" cy="19145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00200" y="3505200"/>
            <a:ext cx="41148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Once again, seeking support from a book that teaches a completely different calendar than this “book end” model.</a:t>
            </a:r>
            <a:endParaRPr lang="en-US" sz="1400" dirty="0">
              <a:solidFill>
                <a:schemeClr val="tx1"/>
              </a:solidFill>
              <a:latin typeface="Goudy Old Style" pitchFamily="18" charset="0"/>
            </a:endParaRPr>
          </a:p>
        </p:txBody>
      </p:sp>
      <p:cxnSp>
        <p:nvCxnSpPr>
          <p:cNvPr id="7" name="Straight Arrow Connector 6"/>
          <p:cNvCxnSpPr>
            <a:stCxn id="6" idx="2"/>
          </p:cNvCxnSpPr>
          <p:nvPr/>
        </p:nvCxnSpPr>
        <p:spPr>
          <a:xfrm>
            <a:off x="3657600" y="4243864"/>
            <a:ext cx="533400" cy="147113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hlinkClick r:id="rId2" tooltip="Link to NASA conjunction tables"/>
          </p:cNvPr>
          <p:cNvSpPr/>
          <p:nvPr/>
        </p:nvSpPr>
        <p:spPr>
          <a:xfrm>
            <a:off x="1295400" y="1857573"/>
            <a:ext cx="26289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Philo says elsewhere that the conjunction is dark, so he is talking about the lighted new moon here, and not a conjunction.</a:t>
            </a:r>
            <a:endParaRPr lang="en-US" sz="1400" dirty="0">
              <a:solidFill>
                <a:schemeClr val="tx1"/>
              </a:solidFill>
              <a:latin typeface="Goudy Old Style" pitchFamily="18" charset="0"/>
            </a:endParaRPr>
          </a:p>
        </p:txBody>
      </p:sp>
      <p:cxnSp>
        <p:nvCxnSpPr>
          <p:cNvPr id="9" name="Straight Arrow Connector 8"/>
          <p:cNvCxnSpPr>
            <a:stCxn id="8" idx="2"/>
          </p:cNvCxnSpPr>
          <p:nvPr/>
        </p:nvCxnSpPr>
        <p:spPr>
          <a:xfrm flipH="1">
            <a:off x="2420518" y="2811680"/>
            <a:ext cx="189332" cy="27660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a:defRPr/>
            </a:pPr>
            <a:r>
              <a:rPr lang="en-US" sz="2400" b="1" dirty="0" smtClean="0"/>
              <a:t>Crescentists</a:t>
            </a:r>
            <a:r>
              <a:rPr lang="en-US" sz="2400" dirty="0" smtClean="0"/>
              <a:t> have a real problem ending and starting a month at the First Sighting of the Crescent Moon in Israel because:</a:t>
            </a:r>
          </a:p>
          <a:p>
            <a:pPr>
              <a:defRPr/>
            </a:pPr>
            <a:r>
              <a:rPr lang="en-US" sz="2400" dirty="0" smtClean="0"/>
              <a:t>1. it completely ignores any verbiage from historian's that the month comes to an </a:t>
            </a:r>
            <a:r>
              <a:rPr lang="en-US" sz="2400" b="1" u="sng" dirty="0" smtClean="0"/>
              <a:t>END</a:t>
            </a:r>
            <a:r>
              <a:rPr lang="en-US" sz="2400" dirty="0" smtClean="0"/>
              <a:t> (</a:t>
            </a:r>
            <a:r>
              <a:rPr lang="en-US" sz="2400" i="1" dirty="0" smtClean="0"/>
              <a:t>stops the count</a:t>
            </a:r>
            <a:r>
              <a:rPr lang="en-US" sz="2400" dirty="0" smtClean="0"/>
              <a:t>) at the </a:t>
            </a:r>
            <a:r>
              <a:rPr lang="en-US" sz="2400" u="sng" dirty="0" smtClean="0"/>
              <a:t>Conjunction</a:t>
            </a:r>
            <a:r>
              <a:rPr lang="en-US" sz="2400" dirty="0" smtClean="0"/>
              <a:t>. </a:t>
            </a:r>
          </a:p>
          <a:p>
            <a:pPr>
              <a:defRPr/>
            </a:pPr>
            <a:r>
              <a:rPr lang="en-US" sz="2400" dirty="0" smtClean="0"/>
              <a:t>2. although starting and ending the count from crescent to crescent will always give you correctly a 29 or 30 solar day month, the problem is that 6 to 7 times each year the Full Moon will come and go on their 14</a:t>
            </a:r>
            <a:r>
              <a:rPr lang="en-US" sz="2400" baseline="30000" dirty="0" smtClean="0"/>
              <a:t>th</a:t>
            </a:r>
            <a:r>
              <a:rPr lang="en-US" sz="2400" dirty="0" smtClean="0"/>
              <a:t> of the month, falling </a:t>
            </a:r>
            <a:r>
              <a:rPr lang="en-US" sz="2400" u="sng" dirty="0" smtClean="0"/>
              <a:t>prematurely</a:t>
            </a:r>
            <a:r>
              <a:rPr lang="en-US" sz="2400" dirty="0" smtClean="0"/>
              <a:t> on their 13</a:t>
            </a:r>
            <a:r>
              <a:rPr lang="en-US" sz="2400" baseline="30000" dirty="0" smtClean="0"/>
              <a:t>th</a:t>
            </a:r>
            <a:r>
              <a:rPr lang="en-US" sz="2400" dirty="0" smtClean="0"/>
              <a:t>. Another words, their 14</a:t>
            </a:r>
            <a:r>
              <a:rPr lang="en-US" sz="2400" baseline="30000" dirty="0" smtClean="0"/>
              <a:t>th</a:t>
            </a:r>
            <a:r>
              <a:rPr lang="en-US" sz="2400" dirty="0" smtClean="0"/>
              <a:t> of the month only lands properly on the Full Moon 4 to 5 times each year, the rest of the time the Full Moon lands on their 13</a:t>
            </a:r>
            <a:r>
              <a:rPr lang="en-US" sz="2400" baseline="30000" dirty="0" smtClean="0"/>
              <a:t>th</a:t>
            </a:r>
            <a:r>
              <a:rPr lang="en-US" sz="2400" dirty="0" smtClean="0"/>
              <a:t> each month. Do you want to follow a calendar that the timing of their </a:t>
            </a:r>
            <a:r>
              <a:rPr lang="en-US" sz="2400" b="1" dirty="0" smtClean="0"/>
              <a:t>Full Moon </a:t>
            </a:r>
            <a:r>
              <a:rPr lang="en-US" sz="2400" dirty="0" smtClean="0"/>
              <a:t>neither confirms the math but also ignores the witnesses of Historian‘s by not falling regularly on the 14</a:t>
            </a:r>
            <a:r>
              <a:rPr lang="en-US" sz="2400" baseline="30000" dirty="0" smtClean="0"/>
              <a:t>th</a:t>
            </a:r>
            <a:r>
              <a:rPr lang="en-US" sz="2400" dirty="0" smtClean="0"/>
              <a:t> and 15</a:t>
            </a:r>
            <a:r>
              <a:rPr lang="en-US" sz="2400" baseline="30000" dirty="0" smtClean="0"/>
              <a:t>th </a:t>
            </a:r>
            <a:r>
              <a:rPr lang="en-US" sz="2400" dirty="0" smtClean="0"/>
              <a:t>each month? </a:t>
            </a:r>
          </a:p>
          <a:p>
            <a:pPr>
              <a:defRPr/>
            </a:pPr>
            <a:r>
              <a:rPr lang="en-US" sz="2400" dirty="0" smtClean="0"/>
              <a:t>3. The Hebrew meaning of the word chodesh to </a:t>
            </a:r>
            <a:r>
              <a:rPr lang="en-US" sz="2400" u="sng" dirty="0" smtClean="0"/>
              <a:t>renew</a:t>
            </a:r>
            <a:r>
              <a:rPr lang="en-US" sz="2400" dirty="0" smtClean="0"/>
              <a:t> couldn’t take place at the crescent sighting because the moon started waxing moments after the conjunction up to 2 days earlier.</a:t>
            </a:r>
          </a:p>
        </p:txBody>
      </p:sp>
      <p:sp>
        <p:nvSpPr>
          <p:cNvPr id="4" name="Rectangle 3"/>
          <p:cNvSpPr/>
          <p:nvPr/>
        </p:nvSpPr>
        <p:spPr>
          <a:xfrm>
            <a:off x="4391024" y="2157413"/>
            <a:ext cx="3381376"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Where did Philo say this? Philo was speaking of the course as from conjunction to conjunction, but he did not equate the conjunction with the new moon. </a:t>
            </a:r>
            <a:endParaRPr lang="en-US" sz="1400" dirty="0">
              <a:solidFill>
                <a:schemeClr val="tx1"/>
              </a:solidFill>
              <a:latin typeface="Goudy Old Style" pitchFamily="18" charset="0"/>
            </a:endParaRPr>
          </a:p>
        </p:txBody>
      </p:sp>
      <p:cxnSp>
        <p:nvCxnSpPr>
          <p:cNvPr id="5" name="Straight Arrow Connector 4"/>
          <p:cNvCxnSpPr>
            <a:stCxn id="4" idx="1"/>
          </p:cNvCxnSpPr>
          <p:nvPr/>
        </p:nvCxnSpPr>
        <p:spPr>
          <a:xfrm flipH="1" flipV="1">
            <a:off x="3629026" y="1395417"/>
            <a:ext cx="761998" cy="123905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95800" y="4670425"/>
            <a:ext cx="3505200" cy="73818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Other than violating the presenters western and GREEK sense of symmetry, what is the problem here?</a:t>
            </a:r>
            <a:endParaRPr lang="en-US" sz="1400" dirty="0">
              <a:solidFill>
                <a:schemeClr val="tx1"/>
              </a:solidFill>
              <a:latin typeface="Goudy Old Style" pitchFamily="18" charset="0"/>
            </a:endParaRPr>
          </a:p>
        </p:txBody>
      </p:sp>
      <p:cxnSp>
        <p:nvCxnSpPr>
          <p:cNvPr id="10" name="Straight Arrow Connector 9"/>
          <p:cNvCxnSpPr>
            <a:stCxn id="9" idx="0"/>
          </p:cNvCxnSpPr>
          <p:nvPr/>
        </p:nvCxnSpPr>
        <p:spPr>
          <a:xfrm flipH="1" flipV="1">
            <a:off x="3781425" y="3222625"/>
            <a:ext cx="2466975" cy="1447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04825" y="5638800"/>
            <a:ext cx="3505200" cy="73818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Slight of hand trick here.  Philo did not define the biblical month this way. He only described the astronomy.</a:t>
            </a:r>
            <a:endParaRPr lang="en-US" sz="1400" dirty="0">
              <a:solidFill>
                <a:schemeClr val="tx1"/>
              </a:solidFill>
              <a:latin typeface="Goudy Old Style" pitchFamily="18" charset="0"/>
            </a:endParaRPr>
          </a:p>
        </p:txBody>
      </p:sp>
      <p:cxnSp>
        <p:nvCxnSpPr>
          <p:cNvPr id="13" name="Straight Arrow Connector 12"/>
          <p:cNvCxnSpPr>
            <a:stCxn id="12" idx="0"/>
          </p:cNvCxnSpPr>
          <p:nvPr/>
        </p:nvCxnSpPr>
        <p:spPr>
          <a:xfrm flipH="1" flipV="1">
            <a:off x="1952625" y="4903788"/>
            <a:ext cx="304800" cy="73501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5800" y="2157413"/>
            <a:ext cx="3505200" cy="73818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This is called assuming what  you want to prove by defining the language. OR we can call it circular reasoning.</a:t>
            </a:r>
            <a:endParaRPr lang="en-US" sz="1400" dirty="0">
              <a:solidFill>
                <a:schemeClr val="tx1"/>
              </a:solidFill>
              <a:latin typeface="Goudy Old Style" pitchFamily="18" charset="0"/>
            </a:endParaRPr>
          </a:p>
        </p:txBody>
      </p:sp>
      <p:cxnSp>
        <p:nvCxnSpPr>
          <p:cNvPr id="16" name="Straight Arrow Connector 15"/>
          <p:cNvCxnSpPr/>
          <p:nvPr/>
        </p:nvCxnSpPr>
        <p:spPr>
          <a:xfrm>
            <a:off x="2438400" y="3111500"/>
            <a:ext cx="2576513" cy="28971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1"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1"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xit" presetSubtype="0" fill="hold" grpId="1" nodeType="clickEffect">
                                  <p:stCondLst>
                                    <p:cond delay="0"/>
                                  </p:stCondLst>
                                  <p:childTnLst>
                                    <p:animEffect transition="out" filter="fad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animBg="1"/>
      <p:bldP spid="9" grpId="1" animBg="1"/>
      <p:bldP spid="12" grpId="0" animBg="1"/>
      <p:bldP spid="12" grpId="1" animBg="1"/>
      <p:bldP spid="15" grpId="0" animBg="1"/>
      <p:bldP spid="15"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420813"/>
          </a:xfrm>
          <a:prstGeom prst="rect">
            <a:avLst/>
          </a:prstGeom>
        </p:spPr>
        <p:txBody>
          <a:bodyPr/>
          <a:lstStyle/>
          <a:p>
            <a:pPr>
              <a:defRPr/>
            </a:pPr>
            <a:r>
              <a:rPr lang="en-US" sz="2400" dirty="0" smtClean="0"/>
              <a:t>Figures below are the </a:t>
            </a:r>
            <a:r>
              <a:rPr lang="en-US" sz="2400" b="1" u="sng" dirty="0" smtClean="0"/>
              <a:t>Crescentist</a:t>
            </a:r>
            <a:r>
              <a:rPr lang="en-US" sz="2400" b="1" dirty="0" smtClean="0"/>
              <a:t> </a:t>
            </a:r>
            <a:r>
              <a:rPr lang="en-US" sz="2400" dirty="0" smtClean="0"/>
              <a:t>Calendar for the year </a:t>
            </a:r>
            <a:r>
              <a:rPr lang="en-US" sz="2400" b="1" u="sng" dirty="0" smtClean="0"/>
              <a:t>2010</a:t>
            </a:r>
            <a:r>
              <a:rPr lang="en-US" sz="2400" dirty="0" smtClean="0"/>
              <a:t>. Notice their calendar has only 1 full moon on the </a:t>
            </a:r>
            <a:r>
              <a:rPr lang="en-US" sz="2400" b="1" dirty="0" smtClean="0"/>
              <a:t>15</a:t>
            </a:r>
            <a:r>
              <a:rPr lang="en-US" sz="2400" b="1" baseline="30000" dirty="0" smtClean="0"/>
              <a:t>th</a:t>
            </a:r>
            <a:r>
              <a:rPr lang="en-US" sz="2400" dirty="0" smtClean="0"/>
              <a:t> the rest on the </a:t>
            </a:r>
            <a:r>
              <a:rPr lang="en-US" sz="2400" b="1" dirty="0" smtClean="0"/>
              <a:t>13</a:t>
            </a:r>
            <a:r>
              <a:rPr lang="en-US" sz="2400" b="1" baseline="30000" dirty="0" smtClean="0"/>
              <a:t>th</a:t>
            </a:r>
            <a:r>
              <a:rPr lang="en-US" sz="2400" dirty="0" smtClean="0"/>
              <a:t> and </a:t>
            </a:r>
            <a:r>
              <a:rPr lang="en-US" sz="2400" b="1" dirty="0" smtClean="0"/>
              <a:t>14</a:t>
            </a:r>
            <a:r>
              <a:rPr lang="en-US" sz="2400" b="1" baseline="30000" dirty="0" smtClean="0"/>
              <a:t>th</a:t>
            </a:r>
            <a:r>
              <a:rPr lang="en-US" sz="2400" dirty="0" smtClean="0"/>
              <a:t> and </a:t>
            </a:r>
            <a:r>
              <a:rPr lang="en-US" sz="2400" b="1" dirty="0" smtClean="0"/>
              <a:t>7</a:t>
            </a:r>
            <a:r>
              <a:rPr lang="en-US" sz="2400" dirty="0" smtClean="0"/>
              <a:t> months the Full Moon falls prematurely including Sukkot.  </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dirty="0" smtClean="0"/>
              <a:t>Jan 30</a:t>
            </a:r>
            <a:r>
              <a:rPr lang="en-US" sz="2400" baseline="30000" dirty="0" smtClean="0"/>
              <a:t>th</a:t>
            </a:r>
            <a:r>
              <a:rPr lang="en-US" sz="2400" dirty="0" smtClean="0"/>
              <a:t> F.M. (</a:t>
            </a:r>
            <a:r>
              <a:rPr lang="en-US" sz="2400" b="1" dirty="0" smtClean="0">
                <a:solidFill>
                  <a:srgbClr val="FFFF00"/>
                </a:solidFill>
              </a:rPr>
              <a:t>14</a:t>
            </a:r>
            <a:r>
              <a:rPr lang="en-US" sz="2400" b="1" baseline="30000" dirty="0" smtClean="0">
                <a:solidFill>
                  <a:srgbClr val="FFFF00"/>
                </a:solidFill>
              </a:rPr>
              <a:t>th</a:t>
            </a:r>
            <a:r>
              <a:rPr lang="en-US" sz="2400" dirty="0" smtClean="0"/>
              <a:t> Shevat </a:t>
            </a:r>
            <a:r>
              <a:rPr lang="en-US" sz="2400" b="1" dirty="0" smtClean="0"/>
              <a:t>Full Moon </a:t>
            </a:r>
            <a:r>
              <a:rPr lang="en-US" sz="2400" dirty="0" smtClean="0"/>
              <a:t>F.M.) a </a:t>
            </a:r>
            <a:r>
              <a:rPr lang="en-US" sz="2400" b="1" dirty="0" smtClean="0">
                <a:solidFill>
                  <a:srgbClr val="FFFF00"/>
                </a:solidFill>
              </a:rPr>
              <a:t>30</a:t>
            </a:r>
            <a:r>
              <a:rPr lang="en-US" sz="2400" dirty="0" smtClean="0"/>
              <a:t> Day Month</a:t>
            </a:r>
          </a:p>
          <a:p>
            <a:pPr>
              <a:defRPr/>
            </a:pPr>
            <a:r>
              <a:rPr lang="en-US" sz="2400" dirty="0" smtClean="0"/>
              <a:t>Feb 28</a:t>
            </a:r>
            <a:r>
              <a:rPr lang="en-US" sz="2400" baseline="30000" dirty="0" smtClean="0"/>
              <a:t>th</a:t>
            </a:r>
            <a:r>
              <a:rPr lang="en-US" sz="2400" dirty="0" smtClean="0"/>
              <a:t> F.M. (</a:t>
            </a:r>
            <a:r>
              <a:rPr lang="en-US" sz="2400" b="1" dirty="0" smtClean="0">
                <a:solidFill>
                  <a:srgbClr val="FFFF00"/>
                </a:solidFill>
              </a:rPr>
              <a:t>13</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F.M. (</a:t>
            </a:r>
            <a:r>
              <a:rPr lang="en-US" sz="2400" b="1" dirty="0" smtClean="0">
                <a:solidFill>
                  <a:srgbClr val="FFFF00"/>
                </a:solidFill>
              </a:rPr>
              <a:t>13</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F.M. (</a:t>
            </a:r>
            <a:r>
              <a:rPr lang="en-US" sz="2400" b="1" dirty="0" smtClean="0">
                <a:solidFill>
                  <a:srgbClr val="FFFF00"/>
                </a:solidFill>
              </a:rPr>
              <a:t>13</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F.M. (</a:t>
            </a:r>
            <a:r>
              <a:rPr lang="en-US" sz="2400" b="1" dirty="0" smtClean="0">
                <a:solidFill>
                  <a:srgbClr val="FFFF00"/>
                </a:solidFill>
              </a:rPr>
              <a:t>13</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F.M. (</a:t>
            </a:r>
            <a:r>
              <a:rPr lang="en-US" sz="2400" b="1" dirty="0" smtClean="0">
                <a:solidFill>
                  <a:srgbClr val="FFFF00"/>
                </a:solidFill>
              </a:rPr>
              <a:t>13</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F.M. (</a:t>
            </a:r>
            <a:r>
              <a:rPr lang="en-US" sz="2400" b="1" dirty="0" smtClean="0">
                <a:solidFill>
                  <a:srgbClr val="FFFF00"/>
                </a:solidFill>
              </a:rPr>
              <a:t>13</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F.M. (</a:t>
            </a:r>
            <a:r>
              <a:rPr lang="en-US" sz="2400" b="1" dirty="0" smtClean="0">
                <a:solidFill>
                  <a:srgbClr val="FFFF00"/>
                </a:solidFill>
              </a:rPr>
              <a:t>13</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 23</a:t>
            </a:r>
            <a:r>
              <a:rPr lang="en-US" sz="2400" baseline="30000" dirty="0" smtClean="0"/>
              <a:t>rd</a:t>
            </a:r>
            <a:r>
              <a:rPr lang="en-US" sz="2400" dirty="0" smtClean="0"/>
              <a:t> F.M. (</a:t>
            </a:r>
            <a:r>
              <a:rPr lang="en-US" sz="2400" b="1" dirty="0" smtClean="0">
                <a:solidFill>
                  <a:srgbClr val="FFFF00"/>
                </a:solidFill>
              </a:rPr>
              <a:t>14</a:t>
            </a:r>
            <a:r>
              <a:rPr lang="en-US" sz="2400" b="1" baseline="30000" dirty="0" smtClean="0">
                <a:solidFill>
                  <a:srgbClr val="FFFF00"/>
                </a:solidFill>
              </a:rPr>
              <a:t>th</a:t>
            </a:r>
            <a:r>
              <a:rPr lang="en-US" sz="2400" dirty="0" smtClean="0"/>
              <a:t> of Tishrei F.M. </a:t>
            </a:r>
            <a:r>
              <a:rPr lang="en-US" sz="2400" b="1" dirty="0" smtClean="0"/>
              <a:t>Sukkot</a:t>
            </a:r>
            <a:r>
              <a:rPr lang="en-US" sz="2400" dirty="0" smtClean="0"/>
              <a: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F.M. (</a:t>
            </a:r>
            <a:r>
              <a:rPr lang="en-US" sz="2400" b="1" dirty="0" smtClean="0">
                <a:solidFill>
                  <a:srgbClr val="FFFF00"/>
                </a:solidFill>
              </a:rPr>
              <a:t>14</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F.M. (</a:t>
            </a:r>
            <a:r>
              <a:rPr lang="en-US" sz="2400" b="1" dirty="0" smtClean="0">
                <a:solidFill>
                  <a:srgbClr val="00B0F0"/>
                </a:solidFill>
              </a:rPr>
              <a:t>15</a:t>
            </a:r>
            <a:r>
              <a:rPr lang="en-US" sz="2400" b="1" baseline="30000" dirty="0" smtClean="0">
                <a:solidFill>
                  <a:srgbClr val="00B0F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F.M. (</a:t>
            </a:r>
            <a:r>
              <a:rPr lang="en-US" sz="2400" b="1" dirty="0" smtClean="0">
                <a:solidFill>
                  <a:srgbClr val="FFFF00"/>
                </a:solidFill>
              </a:rPr>
              <a:t>14</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 </a:t>
            </a:r>
          </a:p>
          <a:p>
            <a:pPr>
              <a:defRPr/>
            </a:pPr>
            <a:endParaRPr lang="en-US" sz="2400" dirty="0"/>
          </a:p>
        </p:txBody>
      </p:sp>
      <p:sp>
        <p:nvSpPr>
          <p:cNvPr id="4" name="Rectangle 3"/>
          <p:cNvSpPr/>
          <p:nvPr/>
        </p:nvSpPr>
        <p:spPr>
          <a:xfrm>
            <a:off x="4800600" y="3276600"/>
            <a:ext cx="3505200" cy="73818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But  he is assuming that the full moon is SUPPOSED to fall on the 14</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Where does Scripture say it must?</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H="1" flipV="1">
            <a:off x="1676400" y="1143000"/>
            <a:ext cx="4876800" cy="2133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48000" y="1353754"/>
            <a:ext cx="4114800" cy="1169551"/>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The presentation does not give us the book end model to compare right away, but I have looked ahead.  The full moon will always fall on various days UNLESS the calendar maker engineers it on a case by case basis to fall on the 14</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or 15</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a:t>
            </a:r>
            <a:endParaRPr lang="en-US" sz="1400" dirty="0">
              <a:solidFill>
                <a:schemeClr val="tx1"/>
              </a:solidFill>
              <a:latin typeface="Goudy Old Style" pitchFamily="18" charset="0"/>
            </a:endParaRPr>
          </a:p>
        </p:txBody>
      </p:sp>
      <p:cxnSp>
        <p:nvCxnSpPr>
          <p:cNvPr id="7" name="Straight Arrow Connector 6"/>
          <p:cNvCxnSpPr>
            <a:stCxn id="6" idx="2"/>
          </p:cNvCxnSpPr>
          <p:nvPr/>
        </p:nvCxnSpPr>
        <p:spPr>
          <a:xfrm flipH="1">
            <a:off x="2971800" y="2523305"/>
            <a:ext cx="2133600" cy="136289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457200"/>
          </a:xfrm>
          <a:prstGeom prst="rect">
            <a:avLst/>
          </a:prstGeom>
        </p:spPr>
        <p:txBody>
          <a:bodyPr/>
          <a:lstStyle/>
          <a:p>
            <a:pPr>
              <a:defRPr/>
            </a:pPr>
            <a:r>
              <a:rPr lang="en-US" sz="3200" dirty="0" smtClean="0"/>
              <a:t>Philo’s Witness of Sukkot, Full Moon on the </a:t>
            </a:r>
            <a:r>
              <a:rPr lang="en-US" sz="3200" b="1" dirty="0" smtClean="0"/>
              <a:t>15</a:t>
            </a:r>
            <a:r>
              <a:rPr lang="en-US" sz="3200" b="1" baseline="30000" dirty="0" smtClean="0"/>
              <a:t>th</a:t>
            </a:r>
            <a:endParaRPr lang="en-US" sz="3200" dirty="0"/>
          </a:p>
        </p:txBody>
      </p:sp>
      <p:sp>
        <p:nvSpPr>
          <p:cNvPr id="3" name="Content Placeholder 2"/>
          <p:cNvSpPr>
            <a:spLocks noGrp="1"/>
          </p:cNvSpPr>
          <p:nvPr>
            <p:ph idx="4294967295"/>
          </p:nvPr>
        </p:nvSpPr>
        <p:spPr>
          <a:xfrm>
            <a:off x="0" y="457200"/>
            <a:ext cx="9144000" cy="6400800"/>
          </a:xfrm>
          <a:prstGeom prst="rect">
            <a:avLst/>
          </a:prstGeom>
        </p:spPr>
        <p:txBody>
          <a:bodyPr/>
          <a:lstStyle/>
          <a:p>
            <a:pPr>
              <a:defRPr/>
            </a:pPr>
            <a:r>
              <a:rPr lang="en-US" sz="2400" dirty="0" smtClean="0"/>
              <a:t> (189) </a:t>
            </a:r>
            <a:r>
              <a:rPr lang="en-US" sz="2400" u="sng" dirty="0" smtClean="0"/>
              <a:t>On the </a:t>
            </a:r>
            <a:r>
              <a:rPr lang="en-US" sz="2400" b="1" u="sng" dirty="0" smtClean="0"/>
              <a:t>FIFTEENTH</a:t>
            </a:r>
            <a:r>
              <a:rPr lang="en-US" sz="2400" u="sng" dirty="0" smtClean="0"/>
              <a:t> day, at full </a:t>
            </a:r>
            <a:r>
              <a:rPr lang="en-US" sz="2400" b="1" u="sng" dirty="0" smtClean="0"/>
              <a:t>MOON</a:t>
            </a:r>
            <a:r>
              <a:rPr lang="en-US" sz="2400" u="sng" dirty="0" smtClean="0"/>
              <a:t>, the feast which is called "</a:t>
            </a:r>
            <a:r>
              <a:rPr lang="en-US" sz="2400" b="1" u="sng" dirty="0" smtClean="0"/>
              <a:t>the feast of booths</a:t>
            </a:r>
            <a:r>
              <a:rPr lang="en-US" sz="2400" u="sng" dirty="0" smtClean="0"/>
              <a:t>" is celebrated for which the supplies of the sacrifices are more numerous</a:t>
            </a:r>
            <a:r>
              <a:rPr lang="en-US" sz="2400" dirty="0" smtClean="0"/>
              <a:t>. (155)…and this feast is begun on the </a:t>
            </a:r>
            <a:r>
              <a:rPr lang="en-US" sz="2400" b="1" u="sng" dirty="0" smtClean="0"/>
              <a:t>fifteenth day</a:t>
            </a:r>
            <a:r>
              <a:rPr lang="en-US" sz="2400" dirty="0" smtClean="0"/>
              <a:t> of the month, in the middle of the month, on the day on which the </a:t>
            </a:r>
            <a:r>
              <a:rPr lang="en-US" sz="2400" b="1" u="sng" dirty="0" smtClean="0"/>
              <a:t>moon is full of light</a:t>
            </a:r>
            <a:r>
              <a:rPr lang="en-US" sz="2400" dirty="0" smtClean="0"/>
              <a:t>, in consequence of the providence of God taking care that there shall be no darkness on that day. (Spe 2:155 PHE)</a:t>
            </a:r>
          </a:p>
          <a:p>
            <a:pPr>
              <a:defRPr/>
            </a:pPr>
            <a:r>
              <a:rPr lang="en-US" sz="2400" dirty="0" smtClean="0"/>
              <a:t>Also: (210) Again, the beginning of this festival is appointed for the </a:t>
            </a:r>
            <a:r>
              <a:rPr lang="en-US" sz="2400" b="1" u="sng" dirty="0" smtClean="0"/>
              <a:t>fifteenth day</a:t>
            </a:r>
            <a:r>
              <a:rPr lang="en-US" sz="2400" b="1" dirty="0" smtClean="0"/>
              <a:t> </a:t>
            </a:r>
            <a:r>
              <a:rPr lang="en-US" sz="2400" dirty="0" smtClean="0"/>
              <a:t>of the month, on account of the reason which has already been mentioned respecting the spring season, also that the world may be full, not by day only but also by night, of the most beautiful light, the sun and moon on their rising opposite to one another with uninterrupted light, without any darkness interposing itself between so as to divide them. (Spe 2:210 PHE)</a:t>
            </a:r>
          </a:p>
          <a:p>
            <a:pPr>
              <a:defRPr/>
            </a:pPr>
            <a:r>
              <a:rPr lang="en-US" sz="2400" dirty="0" smtClean="0"/>
              <a:t>Remember in the winter the Crescentist’s 15</a:t>
            </a:r>
            <a:r>
              <a:rPr lang="en-US" sz="2400" baseline="30000" dirty="0" smtClean="0"/>
              <a:t>th</a:t>
            </a:r>
            <a:r>
              <a:rPr lang="en-US" sz="2400" dirty="0" smtClean="0"/>
              <a:t> of the month falls </a:t>
            </a:r>
            <a:r>
              <a:rPr lang="en-US" sz="2400" b="1" dirty="0" smtClean="0"/>
              <a:t>AFTER</a:t>
            </a:r>
            <a:r>
              <a:rPr lang="en-US" sz="2400" dirty="0" smtClean="0"/>
              <a:t> the Full Moon</a:t>
            </a:r>
            <a:r>
              <a:rPr lang="en-US" sz="2400" b="1" dirty="0" smtClean="0"/>
              <a:t>!</a:t>
            </a:r>
            <a:r>
              <a:rPr lang="en-US" sz="2400" dirty="0" smtClean="0"/>
              <a:t> Their math isn’t consistent</a:t>
            </a:r>
            <a:r>
              <a:rPr lang="en-US" sz="2400" b="1" dirty="0" smtClean="0"/>
              <a:t>!</a:t>
            </a:r>
            <a:r>
              <a:rPr lang="en-US" sz="2400" dirty="0" smtClean="0"/>
              <a:t> </a:t>
            </a:r>
            <a:br>
              <a:rPr lang="en-US" sz="2400" dirty="0" smtClean="0"/>
            </a:br>
            <a:endParaRPr lang="en-US" sz="2400" dirty="0"/>
          </a:p>
        </p:txBody>
      </p:sp>
      <p:sp>
        <p:nvSpPr>
          <p:cNvPr id="10" name="Rectangle 9"/>
          <p:cNvSpPr/>
          <p:nvPr/>
        </p:nvSpPr>
        <p:spPr>
          <a:xfrm>
            <a:off x="3657600" y="3124200"/>
            <a:ext cx="4114800" cy="1815882"/>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It does not matter what calendar system one uses, one cannot make the FULL MOON always fall on the 15</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or the 14</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or the 13</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or the 16</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The only way to make it so is to eclectically engineer the calendar in advance to make the 15</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land on the Full new day by switching definitions of the new moon on a case by case basis.  This is the only way a constant synchronism with the 15</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can be created!</a:t>
            </a:r>
            <a:endParaRPr lang="en-US" sz="1400" dirty="0">
              <a:solidFill>
                <a:schemeClr val="tx1"/>
              </a:solidFill>
              <a:latin typeface="Goudy Old Style" pitchFamily="18" charset="0"/>
            </a:endParaRPr>
          </a:p>
        </p:txBody>
      </p:sp>
      <p:cxnSp>
        <p:nvCxnSpPr>
          <p:cNvPr id="11" name="Straight Arrow Connector 10"/>
          <p:cNvCxnSpPr>
            <a:stCxn id="10" idx="0"/>
          </p:cNvCxnSpPr>
          <p:nvPr/>
        </p:nvCxnSpPr>
        <p:spPr>
          <a:xfrm flipH="1" flipV="1">
            <a:off x="2819400" y="990602"/>
            <a:ext cx="2895600" cy="213359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90600" y="5181600"/>
            <a:ext cx="4114800" cy="52322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Philo is waxing poetic here. Notice that he does not define the 15</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as the precise 100% full moon.</a:t>
            </a:r>
            <a:endParaRPr lang="en-US" sz="1400" dirty="0">
              <a:solidFill>
                <a:schemeClr val="tx1"/>
              </a:solidFill>
              <a:latin typeface="Goudy Old Style" pitchFamily="18" charset="0"/>
            </a:endParaRPr>
          </a:p>
        </p:txBody>
      </p:sp>
      <p:cxnSp>
        <p:nvCxnSpPr>
          <p:cNvPr id="17" name="Straight Arrow Connector 16"/>
          <p:cNvCxnSpPr>
            <a:stCxn id="14" idx="0"/>
          </p:cNvCxnSpPr>
          <p:nvPr/>
        </p:nvCxnSpPr>
        <p:spPr>
          <a:xfrm flipH="1" flipV="1">
            <a:off x="1752600" y="3810000"/>
            <a:ext cx="1295400" cy="1371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hlinkClick r:id="rId2" tooltip="Link to NASA conjunction tables"/>
          </p:cNvPr>
          <p:cNvSpPr/>
          <p:nvPr/>
        </p:nvSpPr>
        <p:spPr>
          <a:xfrm>
            <a:off x="3657601" y="528936"/>
            <a:ext cx="4648200" cy="138499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This is less precise than saying full moon. We should not assume that Philo is using a precise scientific  definition of  Full Moon here. It would be anachronistic to impose a modern meaning on the ancient usage. Philo uses scientific terms for his time, but he also mixes his writing with the usages of the common people, who are less precise.</a:t>
            </a:r>
            <a:endParaRPr lang="en-US" sz="1400" dirty="0">
              <a:solidFill>
                <a:schemeClr val="tx1"/>
              </a:solidFill>
              <a:latin typeface="Goudy Old Style" pitchFamily="18" charset="0"/>
            </a:endParaRPr>
          </a:p>
        </p:txBody>
      </p:sp>
      <p:cxnSp>
        <p:nvCxnSpPr>
          <p:cNvPr id="20" name="Straight Arrow Connector 19"/>
          <p:cNvCxnSpPr>
            <a:stCxn id="19" idx="2"/>
          </p:cNvCxnSpPr>
          <p:nvPr/>
        </p:nvCxnSpPr>
        <p:spPr>
          <a:xfrm>
            <a:off x="5981701" y="1913931"/>
            <a:ext cx="791158" cy="10596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38200"/>
          </a:xfrm>
          <a:prstGeom prst="rect">
            <a:avLst/>
          </a:prstGeom>
        </p:spPr>
        <p:txBody>
          <a:bodyPr/>
          <a:lstStyle/>
          <a:p>
            <a:pPr>
              <a:defRPr/>
            </a:pPr>
            <a:r>
              <a:rPr lang="en-US" sz="2800" dirty="0" smtClean="0"/>
              <a:t>Philo’s Witness of Passover beginning on a Full Moon on the </a:t>
            </a:r>
            <a:r>
              <a:rPr lang="en-US" sz="2800" b="1" dirty="0" smtClean="0"/>
              <a:t>14</a:t>
            </a:r>
            <a:r>
              <a:rPr lang="en-US" sz="2800" b="1" baseline="30000" dirty="0" smtClean="0"/>
              <a:t>th</a:t>
            </a:r>
            <a:r>
              <a:rPr lang="en-US" sz="2800" dirty="0" smtClean="0"/>
              <a:t> of the Month</a:t>
            </a:r>
            <a:endParaRPr lang="en-US" sz="2800" dirty="0"/>
          </a:p>
        </p:txBody>
      </p:sp>
      <p:sp>
        <p:nvSpPr>
          <p:cNvPr id="3" name="Content Placeholder 2"/>
          <p:cNvSpPr>
            <a:spLocks noGrp="1"/>
          </p:cNvSpPr>
          <p:nvPr>
            <p:ph idx="4294967295"/>
          </p:nvPr>
        </p:nvSpPr>
        <p:spPr>
          <a:xfrm>
            <a:off x="0" y="762000"/>
            <a:ext cx="9144000" cy="6096000"/>
          </a:xfrm>
          <a:prstGeom prst="rect">
            <a:avLst/>
          </a:prstGeom>
        </p:spPr>
        <p:txBody>
          <a:bodyPr/>
          <a:lstStyle/>
          <a:p>
            <a:pPr>
              <a:defRPr/>
            </a:pPr>
            <a:r>
              <a:rPr lang="en-US" sz="2400" dirty="0" smtClean="0"/>
              <a:t>(224) Accordingly, in this month, </a:t>
            </a:r>
            <a:r>
              <a:rPr lang="en-US" sz="2400" b="1" u="sng" dirty="0" smtClean="0"/>
              <a:t>about</a:t>
            </a:r>
            <a:r>
              <a:rPr lang="en-US" sz="2400" dirty="0" smtClean="0"/>
              <a:t> </a:t>
            </a:r>
            <a:r>
              <a:rPr lang="en-US" sz="2400" u="sng" dirty="0" smtClean="0"/>
              <a:t>the fourteenth day</a:t>
            </a:r>
            <a:r>
              <a:rPr lang="en-US" sz="2400" dirty="0" smtClean="0"/>
              <a:t> of the month, when the orb of the moon is usually </a:t>
            </a:r>
            <a:r>
              <a:rPr lang="en-US" sz="2400" b="1" u="sng" dirty="0" smtClean="0"/>
              <a:t>about</a:t>
            </a:r>
            <a:r>
              <a:rPr lang="en-US" sz="2400" dirty="0" smtClean="0"/>
              <a:t> </a:t>
            </a:r>
            <a:r>
              <a:rPr lang="en-US" sz="2400" u="sng" dirty="0" smtClean="0"/>
              <a:t>to become full</a:t>
            </a:r>
            <a:r>
              <a:rPr lang="en-US" sz="2400" dirty="0" smtClean="0"/>
              <a:t>, the public universal feast of the Passover is celebrated, which in the Chaldaic language is called Pascha; at which festival not only do private individuals bring victims to the altar and the priests sacrifice them, but also, by a particular ordinance of this law, the whole nation is consecrated and officiates in offering sacrifice; every separate individual on this occasion bringing forward and offering up with his own hands the sacrifice due on his own behalf. (Mos 2:224 PHE)</a:t>
            </a:r>
          </a:p>
          <a:p>
            <a:pPr>
              <a:defRPr/>
            </a:pPr>
            <a:r>
              <a:rPr lang="en-US" sz="2400" dirty="0" smtClean="0"/>
              <a:t>Why would Philo say “</a:t>
            </a:r>
            <a:r>
              <a:rPr lang="en-US" sz="2400" b="1" u="sng" dirty="0" smtClean="0"/>
              <a:t>about </a:t>
            </a:r>
            <a:r>
              <a:rPr lang="en-US" sz="2400" u="sng" dirty="0" smtClean="0"/>
              <a:t>the fourteenth day</a:t>
            </a:r>
            <a:r>
              <a:rPr lang="en-US" sz="2400" dirty="0" smtClean="0"/>
              <a:t>”, and “</a:t>
            </a:r>
            <a:r>
              <a:rPr lang="en-US" sz="2400" b="1" u="sng" dirty="0" smtClean="0"/>
              <a:t>about </a:t>
            </a:r>
            <a:r>
              <a:rPr lang="en-US" sz="2400" u="sng" dirty="0" smtClean="0"/>
              <a:t>to become full</a:t>
            </a:r>
            <a:r>
              <a:rPr lang="en-US" sz="2400" dirty="0" smtClean="0"/>
              <a:t>”? Because sometime between twilight on the 14</a:t>
            </a:r>
            <a:r>
              <a:rPr lang="en-US" sz="2400" baseline="30000" dirty="0" smtClean="0"/>
              <a:t>th</a:t>
            </a:r>
            <a:r>
              <a:rPr lang="en-US" sz="2400" dirty="0" smtClean="0"/>
              <a:t> and the 15</a:t>
            </a:r>
            <a:r>
              <a:rPr lang="en-US" sz="2400" baseline="30000" dirty="0" smtClean="0"/>
              <a:t>th</a:t>
            </a:r>
            <a:r>
              <a:rPr lang="en-US" sz="2400" dirty="0" smtClean="0"/>
              <a:t> the moon WILL BE FULL. That means the timing must be PRECISELY synched to 14-15 for the 1st FULL MOON and </a:t>
            </a:r>
            <a:r>
              <a:rPr lang="en-US" sz="2400" u="sng" dirty="0" smtClean="0"/>
              <a:t>NOT</a:t>
            </a:r>
            <a:r>
              <a:rPr lang="en-US" sz="2400" dirty="0" smtClean="0"/>
              <a:t> the 13-14. Amazingly the moon is first Full on the 14</a:t>
            </a:r>
            <a:r>
              <a:rPr lang="en-US" sz="2400" baseline="30000" dirty="0" smtClean="0"/>
              <a:t>th</a:t>
            </a:r>
            <a:r>
              <a:rPr lang="en-US" sz="2400" dirty="0" smtClean="0"/>
              <a:t> if you are following the “</a:t>
            </a:r>
            <a:r>
              <a:rPr lang="en-US" sz="2400" b="1" dirty="0" smtClean="0"/>
              <a:t>Bookend</a:t>
            </a:r>
            <a:r>
              <a:rPr lang="en-US" sz="2400" dirty="0" smtClean="0"/>
              <a:t> </a:t>
            </a:r>
            <a:r>
              <a:rPr lang="en-US" sz="2400" b="1" dirty="0" smtClean="0"/>
              <a:t>Model</a:t>
            </a:r>
            <a:r>
              <a:rPr lang="en-US" sz="2400" dirty="0" smtClean="0"/>
              <a:t>” Calendar.   </a:t>
            </a:r>
            <a:br>
              <a:rPr lang="en-US" sz="2400" dirty="0" smtClean="0"/>
            </a:br>
            <a:endParaRPr lang="en-US" sz="2400" dirty="0"/>
          </a:p>
        </p:txBody>
      </p:sp>
      <p:sp>
        <p:nvSpPr>
          <p:cNvPr id="4" name="Rectangle 3"/>
          <p:cNvSpPr/>
          <p:nvPr/>
        </p:nvSpPr>
        <p:spPr>
          <a:xfrm>
            <a:off x="3657600" y="3124200"/>
            <a:ext cx="41148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Notice this word “usually”!  Notice the word ‘about.’  Philo’s language is inclusive of all methods here.  One cannot set of a calendar based on this sort of approximation.</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V="1">
            <a:off x="5715000" y="1524002"/>
            <a:ext cx="457200" cy="160019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1000" y="1975432"/>
            <a:ext cx="41148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But Philo did not say this.  He could be interpreted to mean the 13</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when he says “about.”  He did not say exactly what the presenter is extracting from the text.</a:t>
            </a:r>
            <a:endParaRPr lang="en-US" sz="1400" dirty="0">
              <a:solidFill>
                <a:schemeClr val="tx1"/>
              </a:solidFill>
              <a:latin typeface="Goudy Old Style" pitchFamily="18" charset="0"/>
            </a:endParaRPr>
          </a:p>
        </p:txBody>
      </p:sp>
      <p:cxnSp>
        <p:nvCxnSpPr>
          <p:cNvPr id="11" name="Straight Arrow Connector 10"/>
          <p:cNvCxnSpPr>
            <a:stCxn id="10" idx="2"/>
          </p:cNvCxnSpPr>
          <p:nvPr/>
        </p:nvCxnSpPr>
        <p:spPr>
          <a:xfrm>
            <a:off x="2438400" y="2714096"/>
            <a:ext cx="1600200" cy="261990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0"/>
            <a:ext cx="8229600" cy="533400"/>
          </a:xfrm>
          <a:prstGeom prst="rect">
            <a:avLst/>
          </a:prstGeom>
        </p:spPr>
        <p:txBody>
          <a:bodyPr/>
          <a:lstStyle/>
          <a:p>
            <a:pPr eaLnBrk="1" hangingPunct="1">
              <a:defRPr/>
            </a:pPr>
            <a:r>
              <a:rPr lang="en-US" dirty="0" smtClean="0"/>
              <a:t>What is at stake?</a:t>
            </a:r>
          </a:p>
        </p:txBody>
      </p:sp>
      <p:sp>
        <p:nvSpPr>
          <p:cNvPr id="7171" name="Rectangle 3"/>
          <p:cNvSpPr>
            <a:spLocks noGrp="1" noChangeArrowheads="1"/>
          </p:cNvSpPr>
          <p:nvPr>
            <p:ph type="body" idx="4294967295"/>
          </p:nvPr>
        </p:nvSpPr>
        <p:spPr>
          <a:xfrm>
            <a:off x="0" y="533400"/>
            <a:ext cx="9144000" cy="6324600"/>
          </a:xfrm>
          <a:prstGeom prst="rect">
            <a:avLst/>
          </a:prstGeom>
        </p:spPr>
        <p:txBody>
          <a:bodyPr/>
          <a:lstStyle/>
          <a:p>
            <a:pPr eaLnBrk="1" hangingPunct="1">
              <a:lnSpc>
                <a:spcPct val="80000"/>
              </a:lnSpc>
              <a:defRPr/>
            </a:pPr>
            <a:r>
              <a:rPr lang="en-US" sz="2400" dirty="0" smtClean="0"/>
              <a:t>What is at stake is the importance of following and observing all the “</a:t>
            </a:r>
            <a:r>
              <a:rPr lang="en-US" sz="2400" u="sng" dirty="0" smtClean="0"/>
              <a:t>moed</a:t>
            </a:r>
            <a:r>
              <a:rPr lang="en-US" sz="2400" dirty="0" smtClean="0"/>
              <a:t>” or appointed times on the appointed days correctly as commanded in Torah by Yahuwah in Leviticus 23.</a:t>
            </a:r>
          </a:p>
          <a:p>
            <a:pPr eaLnBrk="1" hangingPunct="1">
              <a:lnSpc>
                <a:spcPct val="80000"/>
              </a:lnSpc>
              <a:defRPr/>
            </a:pPr>
            <a:r>
              <a:rPr lang="en-US" sz="2400" dirty="0" smtClean="0"/>
              <a:t>We know from scripture that Father’s ways of </a:t>
            </a:r>
            <a:r>
              <a:rPr lang="en-US" sz="2400" b="1" dirty="0" smtClean="0"/>
              <a:t>Measuring Time </a:t>
            </a:r>
            <a:r>
              <a:rPr lang="en-US" sz="2400" dirty="0" smtClean="0"/>
              <a:t>are different from man’s current ways of calculating time.</a:t>
            </a:r>
          </a:p>
          <a:p>
            <a:pPr eaLnBrk="1" hangingPunct="1">
              <a:lnSpc>
                <a:spcPct val="80000"/>
              </a:lnSpc>
              <a:defRPr/>
            </a:pPr>
            <a:r>
              <a:rPr lang="en-US" sz="2400" dirty="0" smtClean="0"/>
              <a:t>A day does not end and a new day begin at 12 midnight, but after sunset. (</a:t>
            </a:r>
            <a:r>
              <a:rPr lang="en-US" sz="2400" i="1" dirty="0" smtClean="0"/>
              <a:t>and there was evening, then morning the first day</a:t>
            </a:r>
            <a:r>
              <a:rPr lang="en-US" sz="2400" dirty="0" smtClean="0"/>
              <a:t>) If a day is divided by darkness, then why not a month?</a:t>
            </a:r>
          </a:p>
          <a:p>
            <a:pPr eaLnBrk="1" hangingPunct="1">
              <a:lnSpc>
                <a:spcPct val="80000"/>
              </a:lnSpc>
              <a:defRPr/>
            </a:pPr>
            <a:r>
              <a:rPr lang="en-US" sz="2400" dirty="0" smtClean="0"/>
              <a:t>A new year doesn’t begin on Jan 1st, but on the first day of the month of Abib. (Exodus 12:2 </a:t>
            </a:r>
            <a:r>
              <a:rPr lang="en-US" sz="2400" i="1" dirty="0" smtClean="0"/>
              <a:t>You are to begin your calendar with this month; it will be the first month of the year for you</a:t>
            </a:r>
            <a:r>
              <a:rPr lang="en-US" sz="2400" dirty="0" smtClean="0"/>
              <a:t>) The Aramaic word Adar (</a:t>
            </a:r>
            <a:r>
              <a:rPr lang="en-US" sz="2000" dirty="0" smtClean="0"/>
              <a:t>12</a:t>
            </a:r>
            <a:r>
              <a:rPr lang="en-US" sz="2000" baseline="30000" dirty="0" smtClean="0"/>
              <a:t>th</a:t>
            </a:r>
            <a:r>
              <a:rPr lang="en-US" sz="2000" dirty="0" smtClean="0"/>
              <a:t> mo</a:t>
            </a:r>
            <a:r>
              <a:rPr lang="en-US" sz="2400" dirty="0" smtClean="0"/>
              <a:t>) means “</a:t>
            </a:r>
            <a:r>
              <a:rPr lang="en-US" sz="2400" i="1" dirty="0" smtClean="0"/>
              <a:t>darken eclipse</a:t>
            </a:r>
            <a:r>
              <a:rPr lang="en-US" sz="2400" dirty="0" smtClean="0"/>
              <a:t>” which implies the new year comes out of darkness into light, the way a day ends and begins, so, why not the same for a month?</a:t>
            </a:r>
          </a:p>
          <a:p>
            <a:pPr eaLnBrk="1" hangingPunct="1">
              <a:lnSpc>
                <a:spcPct val="80000"/>
              </a:lnSpc>
              <a:defRPr/>
            </a:pPr>
            <a:r>
              <a:rPr lang="en-US" sz="2400" dirty="0" smtClean="0"/>
              <a:t>Each month does </a:t>
            </a:r>
            <a:r>
              <a:rPr lang="en-US" sz="2400" u="sng" dirty="0" smtClean="0"/>
              <a:t>not</a:t>
            </a:r>
            <a:r>
              <a:rPr lang="en-US" sz="2400" dirty="0" smtClean="0"/>
              <a:t> begin according to the Gregorian calendar calculated by the earth revolving around the sun, but by the rotation of the moon around the earth. </a:t>
            </a:r>
          </a:p>
          <a:p>
            <a:pPr eaLnBrk="1" hangingPunct="1">
              <a:lnSpc>
                <a:spcPct val="80000"/>
              </a:lnSpc>
              <a:defRPr/>
            </a:pPr>
            <a:r>
              <a:rPr lang="en-US" sz="2400" dirty="0" smtClean="0"/>
              <a:t>Gen 1:14 </a:t>
            </a:r>
            <a:r>
              <a:rPr lang="en-US" sz="2400" i="1" dirty="0" smtClean="0"/>
              <a:t>And Elohim said, "Let there be lights in the expanse of the sky to separate the day from the night, and let them serve as signs to mark seasons, </a:t>
            </a:r>
            <a:r>
              <a:rPr lang="en-US" sz="2400" dirty="0" smtClean="0"/>
              <a:t>(</a:t>
            </a:r>
            <a:r>
              <a:rPr lang="en-US" sz="2400" i="1" dirty="0" smtClean="0"/>
              <a:t>moed</a:t>
            </a:r>
            <a:r>
              <a:rPr lang="en-US" sz="2400" dirty="0" smtClean="0"/>
              <a:t>)</a:t>
            </a:r>
            <a:r>
              <a:rPr lang="en-US" sz="2400" i="1" dirty="0" smtClean="0"/>
              <a:t> days and years…</a:t>
            </a:r>
          </a:p>
        </p:txBody>
      </p:sp>
      <p:sp>
        <p:nvSpPr>
          <p:cNvPr id="8" name="Rectangle 7"/>
          <p:cNvSpPr/>
          <p:nvPr/>
        </p:nvSpPr>
        <p:spPr>
          <a:xfrm>
            <a:off x="533400" y="533400"/>
            <a:ext cx="8077200" cy="181610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err="1">
                <a:solidFill>
                  <a:schemeClr val="tx1"/>
                </a:solidFill>
                <a:latin typeface="Goudy Old Style" pitchFamily="18" charset="0"/>
              </a:rPr>
              <a:t>Jastrow’s</a:t>
            </a:r>
            <a:r>
              <a:rPr lang="en-US" sz="1400" dirty="0">
                <a:solidFill>
                  <a:schemeClr val="tx1"/>
                </a:solidFill>
                <a:latin typeface="Goudy Old Style" pitchFamily="18" charset="0"/>
              </a:rPr>
              <a:t> Aramaic Lexicon for the root has,  Adar, “1. to cut off, surround, isolate,…to distinguish, 2. to darken, 3. to strip.”  and of the  month, Adar, “the cloudy.”   The Aramaic lexicon relates it to the Hebrew root “Adar” which means “glorious.”  The probability is very great that the presentation here is in error.  In this day and age of outright deception, careless mistakes, or negligence, we cannot afford to trust such statements against the published literature without full citation and source, especially when it is being used to prove a point.  Nowhere in my lexical sources can I find “eclipse,” and while </a:t>
            </a:r>
            <a:r>
              <a:rPr lang="en-US" sz="1400" i="1" dirty="0">
                <a:solidFill>
                  <a:schemeClr val="tx1"/>
                </a:solidFill>
                <a:latin typeface="Goudy Old Style" pitchFamily="18" charset="0"/>
              </a:rPr>
              <a:t>darken</a:t>
            </a:r>
            <a:r>
              <a:rPr lang="en-US" sz="1400" dirty="0">
                <a:solidFill>
                  <a:schemeClr val="tx1"/>
                </a:solidFill>
                <a:latin typeface="Goudy Old Style" pitchFamily="18" charset="0"/>
              </a:rPr>
              <a:t> occurs, it is by no means the obvious translation, when the Hebrew means “glorious.” I do not disagree that the year begins when the year is shifting from dark to light.  I disagree with the method of trying to demonstrate it.</a:t>
            </a:r>
          </a:p>
        </p:txBody>
      </p:sp>
      <p:cxnSp>
        <p:nvCxnSpPr>
          <p:cNvPr id="10" name="Straight Arrow Connector 9"/>
          <p:cNvCxnSpPr>
            <a:stCxn id="8" idx="2"/>
          </p:cNvCxnSpPr>
          <p:nvPr/>
        </p:nvCxnSpPr>
        <p:spPr>
          <a:xfrm>
            <a:off x="4572000" y="2349500"/>
            <a:ext cx="1447800" cy="17653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a:defRPr/>
            </a:pPr>
            <a:r>
              <a:rPr lang="en-US" sz="2400" dirty="0" smtClean="0"/>
              <a:t>The fact that Historian’s state the month comes to an </a:t>
            </a:r>
            <a:r>
              <a:rPr lang="en-US" sz="2400" b="1" u="sng" dirty="0" smtClean="0"/>
              <a:t>END</a:t>
            </a:r>
            <a:r>
              <a:rPr lang="en-US" sz="2400" dirty="0" smtClean="0"/>
              <a:t> at the Conjunction can imply only one thing. That the </a:t>
            </a:r>
            <a:r>
              <a:rPr lang="en-US" sz="2400" u="sng" dirty="0" smtClean="0"/>
              <a:t>counting</a:t>
            </a:r>
            <a:r>
              <a:rPr lang="en-US" sz="2400" dirty="0" smtClean="0"/>
              <a:t> of the month comes to an END at the Conjunction, period! If you both end and start the month at the sighting of the crescent, this will go against ancient witnesses as well as the timing of the Full Moon falling in the middle of the lunar Calendar on the 14</a:t>
            </a:r>
            <a:r>
              <a:rPr lang="en-US" sz="2400" baseline="30000" dirty="0" smtClean="0"/>
              <a:t>th</a:t>
            </a:r>
            <a:r>
              <a:rPr lang="en-US" sz="2400" dirty="0" smtClean="0"/>
              <a:t> and 15</a:t>
            </a:r>
            <a:r>
              <a:rPr lang="en-US" sz="2400" baseline="30000" dirty="0" smtClean="0"/>
              <a:t>th</a:t>
            </a:r>
            <a:r>
              <a:rPr lang="en-US" sz="2400" dirty="0" smtClean="0"/>
              <a:t>. The math must also balance out as a witness. To ignore these facts is either ignorance or irresponsibleness.  </a:t>
            </a:r>
          </a:p>
          <a:p>
            <a:pPr eaLnBrk="1" hangingPunct="1">
              <a:lnSpc>
                <a:spcPct val="80000"/>
              </a:lnSpc>
              <a:defRPr/>
            </a:pPr>
            <a:r>
              <a:rPr lang="en-US" sz="2400" i="1" dirty="0" smtClean="0"/>
              <a:t>Philo of Alexandria </a:t>
            </a:r>
            <a:r>
              <a:rPr lang="en-US" sz="2400" dirty="0" smtClean="0"/>
              <a:t>writes: "</a:t>
            </a:r>
            <a:r>
              <a:rPr lang="en-US" sz="2400" dirty="0" smtClean="0">
                <a:solidFill>
                  <a:srgbClr val="FFFF00"/>
                </a:solidFill>
              </a:rPr>
              <a:t>The third [feast] is the New Moon which </a:t>
            </a:r>
            <a:r>
              <a:rPr lang="en-US" sz="2400" u="sng" dirty="0" smtClean="0">
                <a:solidFill>
                  <a:srgbClr val="FFFF00"/>
                </a:solidFill>
              </a:rPr>
              <a:t>follows</a:t>
            </a:r>
            <a:r>
              <a:rPr lang="en-US" sz="2400" dirty="0" smtClean="0">
                <a:solidFill>
                  <a:srgbClr val="FFFF00"/>
                </a:solidFill>
              </a:rPr>
              <a:t> </a:t>
            </a:r>
            <a:r>
              <a:rPr lang="en-US" sz="2400" u="sng" dirty="0" smtClean="0">
                <a:solidFill>
                  <a:srgbClr val="FFFF00"/>
                </a:solidFill>
              </a:rPr>
              <a:t>the</a:t>
            </a:r>
            <a:r>
              <a:rPr lang="en-US" sz="2400" dirty="0" smtClean="0">
                <a:solidFill>
                  <a:srgbClr val="FFFF00"/>
                </a:solidFill>
              </a:rPr>
              <a:t> </a:t>
            </a:r>
            <a:r>
              <a:rPr lang="en-US" sz="2400" u="sng" dirty="0" smtClean="0">
                <a:solidFill>
                  <a:srgbClr val="FFFF00"/>
                </a:solidFill>
              </a:rPr>
              <a:t>conjunction</a:t>
            </a:r>
            <a:r>
              <a:rPr lang="en-US" sz="2400" dirty="0" smtClean="0">
                <a:solidFill>
                  <a:srgbClr val="FFFF00"/>
                </a:solidFill>
              </a:rPr>
              <a:t> of the moon with the sun</a:t>
            </a:r>
            <a:r>
              <a:rPr lang="en-US" sz="2400" dirty="0" smtClean="0"/>
              <a:t>". </a:t>
            </a:r>
            <a:r>
              <a:rPr lang="en-US" sz="2000" dirty="0" smtClean="0"/>
              <a:t>[</a:t>
            </a:r>
            <a:r>
              <a:rPr lang="en-US" sz="2000" i="1" dirty="0" smtClean="0"/>
              <a:t>tr. by F H Colson (Harvard University Press, Loeb Classical Library, Cambridge, MA, 1937); The Special Laws, II, XI,41</a:t>
            </a:r>
            <a:r>
              <a:rPr lang="en-US" sz="2000" dirty="0" smtClean="0"/>
              <a:t>]. </a:t>
            </a:r>
          </a:p>
          <a:p>
            <a:pPr eaLnBrk="1" hangingPunct="1">
              <a:lnSpc>
                <a:spcPct val="80000"/>
              </a:lnSpc>
              <a:defRPr/>
            </a:pPr>
            <a:r>
              <a:rPr lang="en-US" sz="2400" dirty="0" smtClean="0"/>
              <a:t>And in </a:t>
            </a:r>
            <a:r>
              <a:rPr lang="en-US" sz="2400" i="1" dirty="0" smtClean="0"/>
              <a:t>II, XXVI,140</a:t>
            </a:r>
            <a:r>
              <a:rPr lang="en-US" sz="2400" dirty="0" smtClean="0"/>
              <a:t>: "</a:t>
            </a:r>
            <a:r>
              <a:rPr lang="en-US" sz="2400" dirty="0" smtClean="0">
                <a:solidFill>
                  <a:srgbClr val="FFFF00"/>
                </a:solidFill>
              </a:rPr>
              <a:t>This is the </a:t>
            </a:r>
            <a:r>
              <a:rPr lang="en-US" sz="2400" b="1" dirty="0" smtClean="0">
                <a:solidFill>
                  <a:srgbClr val="FFFF00"/>
                </a:solidFill>
              </a:rPr>
              <a:t>New Moon</a:t>
            </a:r>
            <a:r>
              <a:rPr lang="en-US" sz="2400" dirty="0" smtClean="0">
                <a:solidFill>
                  <a:srgbClr val="FFFF00"/>
                </a:solidFill>
              </a:rPr>
              <a:t>, or beginning of the lunar month, namely the </a:t>
            </a:r>
            <a:r>
              <a:rPr lang="en-US" sz="2400" u="sng" dirty="0" smtClean="0">
                <a:solidFill>
                  <a:srgbClr val="FFFF00"/>
                </a:solidFill>
              </a:rPr>
              <a:t>period</a:t>
            </a:r>
            <a:r>
              <a:rPr lang="en-US" sz="2400" dirty="0" smtClean="0">
                <a:solidFill>
                  <a:srgbClr val="FFFF00"/>
                </a:solidFill>
              </a:rPr>
              <a:t> between </a:t>
            </a:r>
            <a:r>
              <a:rPr lang="en-US" sz="2400" b="1" u="sng" dirty="0" smtClean="0"/>
              <a:t>one conjunction and the next</a:t>
            </a:r>
            <a:r>
              <a:rPr lang="en-US" sz="2400" dirty="0" smtClean="0">
                <a:solidFill>
                  <a:srgbClr val="FFFF00"/>
                </a:solidFill>
              </a:rPr>
              <a:t>, the length of which has been accurately calculated in the </a:t>
            </a:r>
            <a:r>
              <a:rPr lang="en-US" sz="2400" b="1" dirty="0" smtClean="0">
                <a:solidFill>
                  <a:srgbClr val="FFFF00"/>
                </a:solidFill>
              </a:rPr>
              <a:t>astronomical schools</a:t>
            </a:r>
            <a:r>
              <a:rPr lang="en-US" sz="2400" dirty="0" smtClean="0"/>
              <a:t>". </a:t>
            </a:r>
            <a:r>
              <a:rPr lang="en-US" sz="2000" i="1" dirty="0" smtClean="0"/>
              <a:t>It should be noted that the popular Hendrickson Publishers edition (1993) of C D Jonge’s 1854 translation does </a:t>
            </a:r>
            <a:r>
              <a:rPr lang="en-US" sz="2000" b="1" i="1" u="sng" dirty="0" smtClean="0"/>
              <a:t>not</a:t>
            </a:r>
            <a:r>
              <a:rPr lang="en-US" sz="2000" i="1" dirty="0" smtClean="0"/>
              <a:t> have the same information that the Colson translation gives. The indications are that the </a:t>
            </a:r>
            <a:r>
              <a:rPr lang="en-US" sz="2000" i="1" u="sng" dirty="0" smtClean="0"/>
              <a:t>conjunctions</a:t>
            </a:r>
            <a:r>
              <a:rPr lang="en-US" sz="2000" i="1" dirty="0" smtClean="0"/>
              <a:t> were the determining factors in deciding the first day of the month</a:t>
            </a:r>
            <a:r>
              <a:rPr lang="en-US" sz="2000" dirty="0" smtClean="0"/>
              <a:t>.</a:t>
            </a:r>
          </a:p>
          <a:p>
            <a:pPr eaLnBrk="1" hangingPunct="1">
              <a:lnSpc>
                <a:spcPct val="80000"/>
              </a:lnSpc>
              <a:defRPr/>
            </a:pPr>
            <a:r>
              <a:rPr lang="en-US" sz="2400" dirty="0" smtClean="0"/>
              <a:t>Without a doubt, the Conjunction’s role cannot be ignored. </a:t>
            </a:r>
          </a:p>
          <a:p>
            <a:pPr>
              <a:defRPr/>
            </a:pPr>
            <a:endParaRPr lang="en-US" sz="2400" dirty="0" smtClean="0"/>
          </a:p>
          <a:p>
            <a:pPr>
              <a:defRPr/>
            </a:pPr>
            <a:endParaRPr lang="en-US" sz="2400" dirty="0" smtClean="0"/>
          </a:p>
          <a:p>
            <a:pPr>
              <a:defRPr/>
            </a:pPr>
            <a:endParaRPr lang="en-US" sz="2400" dirty="0"/>
          </a:p>
        </p:txBody>
      </p:sp>
      <p:sp>
        <p:nvSpPr>
          <p:cNvPr id="6" name="Rectangle 5"/>
          <p:cNvSpPr/>
          <p:nvPr/>
        </p:nvSpPr>
        <p:spPr>
          <a:xfrm>
            <a:off x="3962400" y="1371600"/>
            <a:ext cx="2590800"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What historians?  This is fiction.</a:t>
            </a:r>
          </a:p>
        </p:txBody>
      </p:sp>
      <p:cxnSp>
        <p:nvCxnSpPr>
          <p:cNvPr id="7" name="Straight Arrow Connector 6"/>
          <p:cNvCxnSpPr>
            <a:stCxn id="6" idx="0"/>
          </p:cNvCxnSpPr>
          <p:nvPr/>
        </p:nvCxnSpPr>
        <p:spPr>
          <a:xfrm flipH="1" flipV="1">
            <a:off x="533400" y="381000"/>
            <a:ext cx="4724400" cy="990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38600" y="381000"/>
            <a:ext cx="41148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Except when all the math is based on an unproven assumption, and an unproven interpretation.  As they say garbage in, garbage out,  GIGO.</a:t>
            </a:r>
          </a:p>
        </p:txBody>
      </p:sp>
      <p:cxnSp>
        <p:nvCxnSpPr>
          <p:cNvPr id="15" name="Straight Arrow Connector 14"/>
          <p:cNvCxnSpPr>
            <a:stCxn id="14" idx="2"/>
          </p:cNvCxnSpPr>
          <p:nvPr/>
        </p:nvCxnSpPr>
        <p:spPr>
          <a:xfrm flipH="1">
            <a:off x="5638800" y="1119664"/>
            <a:ext cx="457200" cy="154733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810000" y="1544538"/>
            <a:ext cx="4114800"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Right, this supports the sighted moon method only.</a:t>
            </a:r>
            <a:endParaRPr lang="en-US" sz="1400" dirty="0">
              <a:solidFill>
                <a:schemeClr val="tx1"/>
              </a:solidFill>
              <a:latin typeface="Goudy Old Style" pitchFamily="18" charset="0"/>
            </a:endParaRPr>
          </a:p>
        </p:txBody>
      </p:sp>
      <p:cxnSp>
        <p:nvCxnSpPr>
          <p:cNvPr id="21" name="Straight Arrow Connector 20"/>
          <p:cNvCxnSpPr>
            <a:stCxn id="20" idx="2"/>
          </p:cNvCxnSpPr>
          <p:nvPr/>
        </p:nvCxnSpPr>
        <p:spPr>
          <a:xfrm flipH="1">
            <a:off x="4724400" y="1852315"/>
            <a:ext cx="1143000" cy="164525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4" grpId="0" animBg="1"/>
      <p:bldP spid="14" grpId="1" animBg="1"/>
      <p:bldP spid="2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a:defRPr/>
            </a:pPr>
            <a:r>
              <a:rPr lang="en-US" sz="2400" dirty="0" smtClean="0"/>
              <a:t>The fact that Historian’s state the month comes to an </a:t>
            </a:r>
            <a:r>
              <a:rPr lang="en-US" sz="2400" b="1" u="sng" dirty="0" smtClean="0"/>
              <a:t>END</a:t>
            </a:r>
            <a:r>
              <a:rPr lang="en-US" sz="2400" dirty="0" smtClean="0"/>
              <a:t> at the Conjunction can imply only one thing. That the </a:t>
            </a:r>
            <a:r>
              <a:rPr lang="en-US" sz="2400" u="sng" dirty="0" smtClean="0"/>
              <a:t>counting</a:t>
            </a:r>
            <a:r>
              <a:rPr lang="en-US" sz="2400" dirty="0" smtClean="0"/>
              <a:t> of the month comes to an END at the Conjunction, period! If you both end and start the month at the sighting of the crescent, this will go against ancient witnesses as well as the timing of the Full Moon falling in the middle of the lunar Calendar on the 14</a:t>
            </a:r>
            <a:r>
              <a:rPr lang="en-US" sz="2400" baseline="30000" dirty="0" smtClean="0"/>
              <a:t>th</a:t>
            </a:r>
            <a:r>
              <a:rPr lang="en-US" sz="2400" dirty="0" smtClean="0"/>
              <a:t> and 15</a:t>
            </a:r>
            <a:r>
              <a:rPr lang="en-US" sz="2400" baseline="30000" dirty="0" smtClean="0"/>
              <a:t>th</a:t>
            </a:r>
            <a:r>
              <a:rPr lang="en-US" sz="2400" dirty="0" smtClean="0"/>
              <a:t>. The math must also balance out as a witness. To ignore these facts is either ignorance or irresponsibleness.  </a:t>
            </a:r>
          </a:p>
          <a:p>
            <a:pPr eaLnBrk="1" hangingPunct="1">
              <a:lnSpc>
                <a:spcPct val="80000"/>
              </a:lnSpc>
              <a:defRPr/>
            </a:pPr>
            <a:r>
              <a:rPr lang="en-US" sz="2400" i="1" dirty="0" smtClean="0"/>
              <a:t>Philo of Alexandria </a:t>
            </a:r>
            <a:r>
              <a:rPr lang="en-US" sz="2400" dirty="0" smtClean="0"/>
              <a:t>writes: "</a:t>
            </a:r>
            <a:r>
              <a:rPr lang="en-US" sz="2400" dirty="0" smtClean="0">
                <a:solidFill>
                  <a:srgbClr val="FFFF00"/>
                </a:solidFill>
              </a:rPr>
              <a:t>The third [feast] is the New Moon which </a:t>
            </a:r>
            <a:r>
              <a:rPr lang="en-US" sz="2400" u="sng" dirty="0" smtClean="0">
                <a:solidFill>
                  <a:srgbClr val="FFFF00"/>
                </a:solidFill>
              </a:rPr>
              <a:t>follows</a:t>
            </a:r>
            <a:r>
              <a:rPr lang="en-US" sz="2400" dirty="0" smtClean="0">
                <a:solidFill>
                  <a:srgbClr val="FFFF00"/>
                </a:solidFill>
              </a:rPr>
              <a:t> </a:t>
            </a:r>
            <a:r>
              <a:rPr lang="en-US" sz="2400" u="sng" dirty="0" smtClean="0">
                <a:solidFill>
                  <a:srgbClr val="FFFF00"/>
                </a:solidFill>
              </a:rPr>
              <a:t>the</a:t>
            </a:r>
            <a:r>
              <a:rPr lang="en-US" sz="2400" dirty="0" smtClean="0">
                <a:solidFill>
                  <a:srgbClr val="FFFF00"/>
                </a:solidFill>
              </a:rPr>
              <a:t> </a:t>
            </a:r>
            <a:r>
              <a:rPr lang="en-US" sz="2400" u="sng" dirty="0" smtClean="0">
                <a:solidFill>
                  <a:srgbClr val="FFFF00"/>
                </a:solidFill>
              </a:rPr>
              <a:t>conjunction</a:t>
            </a:r>
            <a:r>
              <a:rPr lang="en-US" sz="2400" dirty="0" smtClean="0">
                <a:solidFill>
                  <a:srgbClr val="FFFF00"/>
                </a:solidFill>
              </a:rPr>
              <a:t> of the moon with the sun</a:t>
            </a:r>
            <a:r>
              <a:rPr lang="en-US" sz="2400" dirty="0" smtClean="0"/>
              <a:t>". </a:t>
            </a:r>
            <a:r>
              <a:rPr lang="en-US" sz="2000" dirty="0" smtClean="0"/>
              <a:t>[</a:t>
            </a:r>
            <a:r>
              <a:rPr lang="en-US" sz="2000" i="1" dirty="0" smtClean="0"/>
              <a:t>tr. by F H Colson (Harvard University Press, Loeb Classical Library, Cambridge, MA, 1937); The Special Laws, II, XI,41</a:t>
            </a:r>
            <a:r>
              <a:rPr lang="en-US" sz="2000" dirty="0" smtClean="0"/>
              <a:t>]. </a:t>
            </a:r>
          </a:p>
          <a:p>
            <a:pPr eaLnBrk="1" hangingPunct="1">
              <a:lnSpc>
                <a:spcPct val="80000"/>
              </a:lnSpc>
              <a:defRPr/>
            </a:pPr>
            <a:r>
              <a:rPr lang="en-US" sz="2400" dirty="0" smtClean="0"/>
              <a:t>And in </a:t>
            </a:r>
            <a:r>
              <a:rPr lang="en-US" sz="2400" i="1" dirty="0" smtClean="0"/>
              <a:t>II, XXVI,140</a:t>
            </a:r>
            <a:r>
              <a:rPr lang="en-US" sz="2400" dirty="0" smtClean="0"/>
              <a:t>: "</a:t>
            </a:r>
            <a:r>
              <a:rPr lang="en-US" sz="2400" dirty="0" smtClean="0">
                <a:solidFill>
                  <a:srgbClr val="FFFF00"/>
                </a:solidFill>
              </a:rPr>
              <a:t>This is the </a:t>
            </a:r>
            <a:r>
              <a:rPr lang="en-US" sz="2400" b="1" dirty="0" smtClean="0">
                <a:solidFill>
                  <a:srgbClr val="FFFF00"/>
                </a:solidFill>
              </a:rPr>
              <a:t>New Moon</a:t>
            </a:r>
            <a:r>
              <a:rPr lang="en-US" sz="2400" dirty="0" smtClean="0">
                <a:solidFill>
                  <a:srgbClr val="FFFF00"/>
                </a:solidFill>
              </a:rPr>
              <a:t>, or beginning of the lunar month, namely the </a:t>
            </a:r>
            <a:r>
              <a:rPr lang="en-US" sz="2400" u="sng" dirty="0" smtClean="0">
                <a:solidFill>
                  <a:srgbClr val="FFFF00"/>
                </a:solidFill>
              </a:rPr>
              <a:t>period</a:t>
            </a:r>
            <a:r>
              <a:rPr lang="en-US" sz="2400" dirty="0" smtClean="0">
                <a:solidFill>
                  <a:srgbClr val="FFFF00"/>
                </a:solidFill>
              </a:rPr>
              <a:t> between </a:t>
            </a:r>
            <a:r>
              <a:rPr lang="en-US" sz="2400" b="1" u="sng" dirty="0" smtClean="0"/>
              <a:t>one conjunction and the next</a:t>
            </a:r>
            <a:r>
              <a:rPr lang="en-US" sz="2400" dirty="0" smtClean="0">
                <a:solidFill>
                  <a:srgbClr val="FFFF00"/>
                </a:solidFill>
              </a:rPr>
              <a:t>, the length of which has been accurately calculated in the </a:t>
            </a:r>
            <a:r>
              <a:rPr lang="en-US" sz="2400" b="1" dirty="0" smtClean="0">
                <a:solidFill>
                  <a:srgbClr val="FFFF00"/>
                </a:solidFill>
              </a:rPr>
              <a:t>astronomical schools</a:t>
            </a:r>
            <a:r>
              <a:rPr lang="en-US" sz="2400" dirty="0" smtClean="0"/>
              <a:t>". </a:t>
            </a:r>
            <a:r>
              <a:rPr lang="en-US" sz="2000" i="1" dirty="0" smtClean="0"/>
              <a:t>It should be noted that the popular Hendrickson Publishers edition (1993) of C D Jonge’s 1854 translation does </a:t>
            </a:r>
            <a:r>
              <a:rPr lang="en-US" sz="2000" b="1" i="1" u="sng" dirty="0" smtClean="0"/>
              <a:t>not</a:t>
            </a:r>
            <a:r>
              <a:rPr lang="en-US" sz="2000" i="1" dirty="0" smtClean="0"/>
              <a:t> have the same information that the Colson translation gives. The indications are that the </a:t>
            </a:r>
            <a:r>
              <a:rPr lang="en-US" sz="2000" i="1" u="sng" dirty="0" smtClean="0"/>
              <a:t>conjunctions</a:t>
            </a:r>
            <a:r>
              <a:rPr lang="en-US" sz="2000" i="1" dirty="0" smtClean="0"/>
              <a:t> were the determining factors in deciding the first day of the month</a:t>
            </a:r>
            <a:r>
              <a:rPr lang="en-US" sz="2000" dirty="0" smtClean="0"/>
              <a:t>.</a:t>
            </a:r>
          </a:p>
          <a:p>
            <a:pPr eaLnBrk="1" hangingPunct="1">
              <a:lnSpc>
                <a:spcPct val="80000"/>
              </a:lnSpc>
              <a:defRPr/>
            </a:pPr>
            <a:r>
              <a:rPr lang="en-US" sz="2400" dirty="0" smtClean="0"/>
              <a:t>Without a doubt, the Conjunction’s role cannot be ignored. </a:t>
            </a:r>
          </a:p>
          <a:p>
            <a:pPr>
              <a:defRPr/>
            </a:pPr>
            <a:endParaRPr lang="en-US" sz="2400" dirty="0" smtClean="0"/>
          </a:p>
          <a:p>
            <a:pPr>
              <a:defRPr/>
            </a:pPr>
            <a:endParaRPr lang="en-US" sz="2400" dirty="0" smtClean="0"/>
          </a:p>
          <a:p>
            <a:pPr>
              <a:defRPr/>
            </a:pPr>
            <a:endParaRPr lang="en-US" sz="2400" dirty="0"/>
          </a:p>
        </p:txBody>
      </p:sp>
      <p:sp>
        <p:nvSpPr>
          <p:cNvPr id="9" name="Rectangle 8"/>
          <p:cNvSpPr/>
          <p:nvPr/>
        </p:nvSpPr>
        <p:spPr>
          <a:xfrm>
            <a:off x="1419225" y="609600"/>
            <a:ext cx="6172200" cy="3108543"/>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I will use Herb </a:t>
            </a:r>
            <a:r>
              <a:rPr lang="en-US" sz="1400" dirty="0" err="1" smtClean="0">
                <a:solidFill>
                  <a:schemeClr val="tx1"/>
                </a:solidFill>
                <a:latin typeface="Goudy Old Style" pitchFamily="18" charset="0"/>
              </a:rPr>
              <a:t>Solinsky’s</a:t>
            </a:r>
            <a:r>
              <a:rPr lang="en-US" sz="1400" dirty="0" smtClean="0">
                <a:solidFill>
                  <a:schemeClr val="tx1"/>
                </a:solidFill>
                <a:latin typeface="Goudy Old Style" pitchFamily="18" charset="0"/>
              </a:rPr>
              <a:t> quotation of the source here with added punctuation, “Following the order stated above, we record the third type of feast which we proceed to explain. This is the New Moon, or the beginning of the lunar </a:t>
            </a:r>
            <a:r>
              <a:rPr lang="en-US" sz="1400" b="1" dirty="0" smtClean="0">
                <a:solidFill>
                  <a:schemeClr val="accent5">
                    <a:lumMod val="75000"/>
                  </a:schemeClr>
                </a:solidFill>
                <a:latin typeface="Goudy Old Style" pitchFamily="18" charset="0"/>
              </a:rPr>
              <a:t>month, (namely  the period between one conjunction and the next, the [average] length of which has been accurately calculated in the astronomical schools).</a:t>
            </a:r>
            <a:r>
              <a:rPr lang="en-US" sz="1400" dirty="0" smtClean="0">
                <a:solidFill>
                  <a:schemeClr val="tx1"/>
                </a:solidFill>
                <a:latin typeface="Goudy Old Style" pitchFamily="18" charset="0"/>
              </a:rPr>
              <a:t> </a:t>
            </a:r>
            <a:r>
              <a:rPr lang="en-US" sz="1400" dirty="0">
                <a:solidFill>
                  <a:schemeClr val="tx1"/>
                </a:solidFill>
                <a:latin typeface="Goudy Old Style" pitchFamily="18" charset="0"/>
              </a:rPr>
              <a:t> </a:t>
            </a:r>
            <a:r>
              <a:rPr lang="en-US" sz="1400" dirty="0" smtClean="0">
                <a:solidFill>
                  <a:schemeClr val="tx1"/>
                </a:solidFill>
                <a:latin typeface="Goudy Old Style" pitchFamily="18" charset="0"/>
              </a:rPr>
              <a:t>The New moon holds its place among the feasts for many reasons. First, because it is the beginning of the month, and the beginning, both in number and in time, deserves the honor. Secondly, because </a:t>
            </a:r>
            <a:r>
              <a:rPr lang="en-US" sz="1400" u="sng" dirty="0" smtClean="0">
                <a:solidFill>
                  <a:schemeClr val="tx1"/>
                </a:solidFill>
                <a:latin typeface="Goudy Old Style" pitchFamily="18" charset="0"/>
              </a:rPr>
              <a:t>when it </a:t>
            </a:r>
            <a:r>
              <a:rPr lang="en-US" sz="1400" dirty="0" smtClean="0">
                <a:solidFill>
                  <a:schemeClr val="tx1"/>
                </a:solidFill>
                <a:latin typeface="Goudy Old Style" pitchFamily="18" charset="0"/>
              </a:rPr>
              <a:t>[the new moon] </a:t>
            </a:r>
            <a:r>
              <a:rPr lang="en-US" sz="1400" u="sng" dirty="0" smtClean="0">
                <a:solidFill>
                  <a:schemeClr val="tx1"/>
                </a:solidFill>
                <a:latin typeface="Goudy Old Style" pitchFamily="18" charset="0"/>
              </a:rPr>
              <a:t>arrives, nothing in heaven is left without light</a:t>
            </a:r>
            <a:r>
              <a:rPr lang="en-US" sz="1400" dirty="0" smtClean="0">
                <a:solidFill>
                  <a:schemeClr val="tx1"/>
                </a:solidFill>
                <a:latin typeface="Goudy Old Style" pitchFamily="18" charset="0"/>
              </a:rPr>
              <a:t>, for while </a:t>
            </a:r>
            <a:r>
              <a:rPr lang="en-US" sz="1400" u="sng" dirty="0" smtClean="0">
                <a:solidFill>
                  <a:schemeClr val="tx1"/>
                </a:solidFill>
                <a:latin typeface="Goudy Old Style" pitchFamily="18" charset="0"/>
              </a:rPr>
              <a:t>at the conjunction, when the moon is lost to sight under the sun, the side which faces earth is darkened</a:t>
            </a:r>
            <a:r>
              <a:rPr lang="en-US" sz="1400" dirty="0" smtClean="0">
                <a:solidFill>
                  <a:schemeClr val="tx1"/>
                </a:solidFill>
                <a:latin typeface="Goudy Old Style" pitchFamily="18" charset="0"/>
              </a:rPr>
              <a:t>, </a:t>
            </a:r>
            <a:r>
              <a:rPr lang="en-US" sz="1400" u="sng" dirty="0" smtClean="0">
                <a:solidFill>
                  <a:schemeClr val="tx1"/>
                </a:solidFill>
                <a:latin typeface="Goudy Old Style" pitchFamily="18" charset="0"/>
              </a:rPr>
              <a:t>when the new month begins, it resumes its natural brightness</a:t>
            </a:r>
            <a:r>
              <a:rPr lang="en-US" sz="1400" dirty="0" smtClean="0">
                <a:solidFill>
                  <a:schemeClr val="tx1"/>
                </a:solidFill>
                <a:latin typeface="Goudy Old Style" pitchFamily="18" charset="0"/>
              </a:rPr>
              <a:t>. The third reason is, that the stronger or more powerful element [the sun] at that time [the new moon] supplies the help [light] which is needed to the smaller and weaker [the moon]. </a:t>
            </a:r>
            <a:r>
              <a:rPr lang="en-US" sz="1400" u="sng" dirty="0" smtClean="0">
                <a:solidFill>
                  <a:schemeClr val="tx1"/>
                </a:solidFill>
                <a:latin typeface="Goudy Old Style" pitchFamily="18" charset="0"/>
              </a:rPr>
              <a:t>For it is just then</a:t>
            </a:r>
            <a:r>
              <a:rPr lang="en-US" sz="1400" dirty="0" smtClean="0">
                <a:solidFill>
                  <a:schemeClr val="tx1"/>
                </a:solidFill>
                <a:latin typeface="Goudy Old Style" pitchFamily="18" charset="0"/>
              </a:rPr>
              <a:t> [at the new moon] </a:t>
            </a:r>
            <a:r>
              <a:rPr lang="en-US" sz="1400" u="sng" dirty="0" smtClean="0">
                <a:solidFill>
                  <a:schemeClr val="tx1"/>
                </a:solidFill>
                <a:latin typeface="Goudy Old Style" pitchFamily="18" charset="0"/>
              </a:rPr>
              <a:t>that the sun begins to illumine the moon with light which we perceive</a:t>
            </a:r>
            <a:r>
              <a:rPr lang="en-US" sz="1400" dirty="0" smtClean="0">
                <a:solidFill>
                  <a:schemeClr val="tx1"/>
                </a:solidFill>
                <a:latin typeface="Goudy Old Style" pitchFamily="18" charset="0"/>
              </a:rPr>
              <a:t> and the moon reveals its own beauty to the eye.”</a:t>
            </a:r>
            <a:endParaRPr lang="en-US" sz="1400" dirty="0">
              <a:solidFill>
                <a:schemeClr val="tx1"/>
              </a:solidFill>
              <a:latin typeface="Goudy Old Style" pitchFamily="18" charset="0"/>
            </a:endParaRPr>
          </a:p>
        </p:txBody>
      </p:sp>
      <p:cxnSp>
        <p:nvCxnSpPr>
          <p:cNvPr id="10" name="Straight Arrow Connector 9"/>
          <p:cNvCxnSpPr>
            <a:stCxn id="9" idx="2"/>
          </p:cNvCxnSpPr>
          <p:nvPr/>
        </p:nvCxnSpPr>
        <p:spPr>
          <a:xfrm flipH="1">
            <a:off x="3733801" y="3718143"/>
            <a:ext cx="771524" cy="153965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90600" y="4275118"/>
            <a:ext cx="8001000" cy="160043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Please note that Philo is saying the length of the month was defined by the schools between the conjunctions. He is not saying the “new moon” is defined as the “conjunction.”  Philo’s following context clearly makes a distinction between the conjunction (dark) and the new moon (lighted “with light which we perceive”). Our presenters mistake is in equating the WHOLE  ( ) to the sentence going all the way back to the words  “New Moon.” The problem with this is that it suggests the new moon is a 29.5 day period of time, and contradicts the words “the beginning” and the following context.  The  ( ) section only applies to Philo’s additional explanation of “month” as being given a precise average length by the astronomers, i.e. 25.53 days.</a:t>
            </a:r>
            <a:endParaRPr lang="en-US" sz="1400" dirty="0">
              <a:solidFill>
                <a:schemeClr val="tx1"/>
              </a:solidFill>
              <a:latin typeface="Goudy Old Style" pitchFamily="18" charset="0"/>
            </a:endParaRPr>
          </a:p>
        </p:txBody>
      </p:sp>
      <p:cxnSp>
        <p:nvCxnSpPr>
          <p:cNvPr id="13" name="Straight Arrow Connector 12"/>
          <p:cNvCxnSpPr>
            <a:stCxn id="12" idx="0"/>
          </p:cNvCxnSpPr>
          <p:nvPr/>
        </p:nvCxnSpPr>
        <p:spPr>
          <a:xfrm flipV="1">
            <a:off x="4991100" y="1295402"/>
            <a:ext cx="1343026" cy="297971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94736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a:defRPr/>
            </a:pPr>
            <a:r>
              <a:rPr lang="en-US" sz="2400" dirty="0" smtClean="0"/>
              <a:t>Philo states: 257 And the expression "</a:t>
            </a:r>
            <a:r>
              <a:rPr lang="en-US" sz="2400" b="1" u="sng" dirty="0" smtClean="0"/>
              <a:t>from</a:t>
            </a:r>
            <a:r>
              <a:rPr lang="en-US" sz="2400" dirty="0" smtClean="0"/>
              <a:t>" has a </a:t>
            </a:r>
            <a:r>
              <a:rPr lang="en-US" sz="2400" u="sng" dirty="0" smtClean="0"/>
              <a:t>double sense</a:t>
            </a:r>
            <a:r>
              <a:rPr lang="en-US" sz="2400" dirty="0" smtClean="0"/>
              <a:t>. </a:t>
            </a:r>
            <a:r>
              <a:rPr lang="en-US" sz="2400" u="sng" dirty="0" smtClean="0"/>
              <a:t>One</a:t>
            </a:r>
            <a:r>
              <a:rPr lang="en-US" sz="2400" dirty="0" smtClean="0"/>
              <a:t>, that by which the </a:t>
            </a:r>
            <a:r>
              <a:rPr lang="en-US" sz="2400" u="sng" dirty="0" smtClean="0"/>
              <a:t>starting point from which it begins is included</a:t>
            </a:r>
            <a:r>
              <a:rPr lang="en-US" sz="2400" dirty="0" smtClean="0"/>
              <a:t>; the </a:t>
            </a:r>
            <a:r>
              <a:rPr lang="en-US" sz="2400" u="sng" dirty="0" smtClean="0"/>
              <a:t>other that by which it is excluded</a:t>
            </a:r>
            <a:r>
              <a:rPr lang="en-US" sz="2400" dirty="0" smtClean="0"/>
              <a:t>. </a:t>
            </a:r>
            <a:r>
              <a:rPr lang="en-US" sz="2400" b="1" i="1" dirty="0" smtClean="0"/>
              <a:t>For when we say that </a:t>
            </a:r>
            <a:r>
              <a:rPr lang="en-US" sz="2400" b="1" i="1" u="sng" dirty="0" smtClean="0"/>
              <a:t>from</a:t>
            </a:r>
            <a:r>
              <a:rPr lang="en-US" sz="2400" b="1" i="1" dirty="0" smtClean="0"/>
              <a:t> morning to evening there are twelve hours, or </a:t>
            </a:r>
            <a:r>
              <a:rPr lang="en-US" sz="2400" b="1" i="1" u="sng" dirty="0" smtClean="0"/>
              <a:t>from</a:t>
            </a:r>
            <a:r>
              <a:rPr lang="en-US" sz="2400" b="1" i="1" dirty="0" smtClean="0"/>
              <a:t> the new moon to the </a:t>
            </a:r>
            <a:r>
              <a:rPr lang="en-US" sz="2400" b="1" i="1" u="sng" dirty="0" smtClean="0"/>
              <a:t>end of the month </a:t>
            </a:r>
            <a:r>
              <a:rPr lang="en-US" sz="2400" b="1" i="1" dirty="0" smtClean="0"/>
              <a:t>there are thirty days, we are </a:t>
            </a:r>
            <a:r>
              <a:rPr lang="en-US" sz="2400" b="1" i="1" u="sng" dirty="0" smtClean="0"/>
              <a:t>including</a:t>
            </a:r>
            <a:r>
              <a:rPr lang="en-US" sz="2400" b="1" i="1" dirty="0" smtClean="0"/>
              <a:t> in our enumeration </a:t>
            </a:r>
            <a:r>
              <a:rPr lang="en-US" sz="2400" b="1" i="1" u="sng" dirty="0" smtClean="0"/>
              <a:t>both the first hour and the day of the new moon</a:t>
            </a:r>
            <a:r>
              <a:rPr lang="en-US" sz="2400" dirty="0" smtClean="0"/>
              <a:t>. And when any one says that such and such a field is three or four furlongs distant from the city, he clearly means to leave the city itself out of that measurement. (Som 2:257 PHE)</a:t>
            </a:r>
          </a:p>
          <a:p>
            <a:pPr>
              <a:defRPr/>
            </a:pPr>
            <a:r>
              <a:rPr lang="en-US" sz="2400" dirty="0" smtClean="0"/>
              <a:t>What is he saying? When you count the 12 hours from morning to evening, the count starts at the beginning of the first hour, at zero, but it is not numbered as ONE until </a:t>
            </a:r>
            <a:r>
              <a:rPr lang="en-US" sz="2400" u="sng" dirty="0" smtClean="0"/>
              <a:t>after</a:t>
            </a:r>
            <a:r>
              <a:rPr lang="en-US" sz="2400" dirty="0" smtClean="0"/>
              <a:t> the first hour is complete. So it is with the new moon happening at the Conjunction but you do not count it as ONE until the close of the solar day. You cannot get 30 days if you start counting </a:t>
            </a:r>
            <a:r>
              <a:rPr lang="en-US" sz="2400" u="sng" dirty="0" smtClean="0"/>
              <a:t>after</a:t>
            </a:r>
            <a:r>
              <a:rPr lang="en-US" sz="2400" dirty="0" smtClean="0"/>
              <a:t> the first sighting of the crescent forward and end at the new moon Conjunction. That would be less than 29 days. </a:t>
            </a:r>
            <a:endParaRPr lang="en-US" sz="2400" dirty="0"/>
          </a:p>
        </p:txBody>
      </p:sp>
      <p:sp>
        <p:nvSpPr>
          <p:cNvPr id="31" name="Rectangle 30"/>
          <p:cNvSpPr/>
          <p:nvPr/>
        </p:nvSpPr>
        <p:spPr>
          <a:xfrm>
            <a:off x="4495800" y="2819400"/>
            <a:ext cx="4114800" cy="138499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But here the new moon is not defined as the conjunction. You can’t assume what you want to prove.  The first hour would be sunset, not the sighting.  But we see from Philo’s assigning of 12 hours to the day that his numbers are not meant to be exactingly precise.  We know the length of the day varies. And so did Philo.</a:t>
            </a:r>
          </a:p>
        </p:txBody>
      </p:sp>
      <p:cxnSp>
        <p:nvCxnSpPr>
          <p:cNvPr id="32" name="Straight Arrow Connector 31"/>
          <p:cNvCxnSpPr>
            <a:stCxn id="31" idx="1"/>
          </p:cNvCxnSpPr>
          <p:nvPr/>
        </p:nvCxnSpPr>
        <p:spPr>
          <a:xfrm flipH="1" flipV="1">
            <a:off x="1447800" y="2819400"/>
            <a:ext cx="3048000" cy="69249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990600" y="670893"/>
            <a:ext cx="4114800" cy="1815882"/>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The </a:t>
            </a:r>
            <a:r>
              <a:rPr lang="en-US" sz="1400" dirty="0">
                <a:solidFill>
                  <a:schemeClr val="tx1"/>
                </a:solidFill>
                <a:latin typeface="Goudy Old Style" pitchFamily="18" charset="0"/>
              </a:rPr>
              <a:t>first hour of the day is from 0 to 60 minutes when you are enumerating, and days of the month are always enumerated.  There is never a 0</a:t>
            </a:r>
            <a:r>
              <a:rPr lang="en-US" sz="1400" baseline="30000" dirty="0">
                <a:solidFill>
                  <a:schemeClr val="tx1"/>
                </a:solidFill>
                <a:latin typeface="Goudy Old Style" pitchFamily="18" charset="0"/>
              </a:rPr>
              <a:t>th</a:t>
            </a:r>
            <a:r>
              <a:rPr lang="en-US" sz="1400" dirty="0">
                <a:solidFill>
                  <a:schemeClr val="tx1"/>
                </a:solidFill>
                <a:latin typeface="Goudy Old Style" pitchFamily="18" charset="0"/>
              </a:rPr>
              <a:t> day because the count always goes 29 30 1 2 or 28 29 1 2</a:t>
            </a:r>
            <a:r>
              <a:rPr lang="en-US" sz="1400" dirty="0" smtClean="0">
                <a:solidFill>
                  <a:schemeClr val="tx1"/>
                </a:solidFill>
                <a:latin typeface="Goudy Old Style" pitchFamily="18" charset="0"/>
              </a:rPr>
              <a:t>.  In any case the argument is an analogy that assumes the new moon = conjunction.  Days of the month are always enumerated, as many other things.  This is about as cheap as tricks can get.</a:t>
            </a:r>
            <a:endParaRPr lang="en-US" sz="1400" dirty="0">
              <a:solidFill>
                <a:schemeClr val="tx1"/>
              </a:solidFill>
              <a:latin typeface="Goudy Old Style" pitchFamily="18" charset="0"/>
            </a:endParaRPr>
          </a:p>
        </p:txBody>
      </p:sp>
      <p:cxnSp>
        <p:nvCxnSpPr>
          <p:cNvPr id="34" name="Straight Arrow Connector 33"/>
          <p:cNvCxnSpPr>
            <a:stCxn id="33" idx="2"/>
          </p:cNvCxnSpPr>
          <p:nvPr/>
        </p:nvCxnSpPr>
        <p:spPr>
          <a:xfrm>
            <a:off x="3048000" y="2486775"/>
            <a:ext cx="990600" cy="21614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2"/>
                                        </p:tgtEl>
                                      </p:cBhvr>
                                    </p:animEffect>
                                    <p:set>
                                      <p:cBhvr>
                                        <p:cTn id="18" dur="1" fill="hold">
                                          <p:stCondLst>
                                            <p:cond delay="499"/>
                                          </p:stCondLst>
                                        </p:cTn>
                                        <p:tgtEl>
                                          <p:spTgt spid="3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62000"/>
          </a:xfrm>
          <a:prstGeom prst="rect">
            <a:avLst/>
          </a:prstGeom>
        </p:spPr>
        <p:txBody>
          <a:bodyPr/>
          <a:lstStyle/>
          <a:p>
            <a:pPr>
              <a:defRPr/>
            </a:pPr>
            <a:r>
              <a:rPr lang="en-US" dirty="0" smtClean="0"/>
              <a:t>Philo’s witness of the equal halves</a:t>
            </a:r>
            <a:endParaRPr lang="en-US" dirty="0"/>
          </a:p>
        </p:txBody>
      </p:sp>
      <p:sp>
        <p:nvSpPr>
          <p:cNvPr id="3" name="Content Placeholder 2"/>
          <p:cNvSpPr>
            <a:spLocks noGrp="1"/>
          </p:cNvSpPr>
          <p:nvPr>
            <p:ph idx="4294967295"/>
          </p:nvPr>
        </p:nvSpPr>
        <p:spPr>
          <a:xfrm>
            <a:off x="0" y="685800"/>
            <a:ext cx="9144000" cy="6172200"/>
          </a:xfrm>
          <a:prstGeom prst="rect">
            <a:avLst/>
          </a:prstGeom>
        </p:spPr>
        <p:txBody>
          <a:bodyPr/>
          <a:lstStyle/>
          <a:p>
            <a:pPr>
              <a:defRPr/>
            </a:pPr>
            <a:r>
              <a:rPr lang="en-US" sz="2400" dirty="0" smtClean="0"/>
              <a:t>If you do not start your month on the right day then the orbit of the moon will </a:t>
            </a:r>
            <a:r>
              <a:rPr lang="en-US" sz="2400" b="1" u="sng" dirty="0" smtClean="0"/>
              <a:t>not</a:t>
            </a:r>
            <a:r>
              <a:rPr lang="en-US" sz="2400" dirty="0" smtClean="0"/>
              <a:t> be divided equally, thus discounting the math and historical witnesses. Again we hear Philo proclaim:</a:t>
            </a:r>
          </a:p>
          <a:p>
            <a:pPr>
              <a:defRPr/>
            </a:pPr>
            <a:r>
              <a:rPr lang="en-US" sz="2400" dirty="0" smtClean="0"/>
              <a:t>(178)…since there are Two Motions of the MOON as it continually runs its </a:t>
            </a:r>
            <a:r>
              <a:rPr lang="en-US" sz="2400" b="1" u="sng" dirty="0" smtClean="0"/>
              <a:t>double-course</a:t>
            </a:r>
            <a:r>
              <a:rPr lang="en-US" sz="2400" dirty="0" smtClean="0"/>
              <a:t>--the motion of </a:t>
            </a:r>
            <a:r>
              <a:rPr lang="en-US" sz="2400" b="1" u="sng" dirty="0" smtClean="0"/>
              <a:t>Waxing</a:t>
            </a:r>
            <a:r>
              <a:rPr lang="en-US" sz="2400" dirty="0" smtClean="0"/>
              <a:t> until </a:t>
            </a:r>
            <a:r>
              <a:rPr lang="en-US" sz="2400" b="1" dirty="0" smtClean="0"/>
              <a:t>Full</a:t>
            </a:r>
            <a:r>
              <a:rPr lang="en-US" sz="2400" dirty="0" smtClean="0"/>
              <a:t> </a:t>
            </a:r>
            <a:r>
              <a:rPr lang="en-US" sz="2400" b="1" dirty="0" smtClean="0"/>
              <a:t>MOON</a:t>
            </a:r>
            <a:r>
              <a:rPr lang="en-US" sz="2400" dirty="0" smtClean="0"/>
              <a:t> and the motion of </a:t>
            </a:r>
            <a:r>
              <a:rPr lang="en-US" sz="2400" b="1" u="sng" dirty="0" smtClean="0"/>
              <a:t>Waning</a:t>
            </a:r>
            <a:r>
              <a:rPr lang="en-US" sz="2400" dirty="0" smtClean="0"/>
              <a:t> until its </a:t>
            </a:r>
            <a:r>
              <a:rPr lang="en-US" sz="2400" b="1" dirty="0" smtClean="0"/>
              <a:t>CONJUNCTION</a:t>
            </a:r>
            <a:r>
              <a:rPr lang="en-US" sz="2400" dirty="0" smtClean="0"/>
              <a:t> with the sun.</a:t>
            </a:r>
          </a:p>
          <a:p>
            <a:pPr>
              <a:defRPr/>
            </a:pPr>
            <a:r>
              <a:rPr lang="en-US" sz="2400" dirty="0" smtClean="0"/>
              <a:t>(234) Again, are not the periods of the MOON, as she advances and retraces her course, from a CRESCENT to a full circle, and again, from a complete orb to a CRESCENT, </a:t>
            </a:r>
            <a:r>
              <a:rPr lang="en-US" sz="2400" b="1" u="sng" dirty="0" smtClean="0"/>
              <a:t>also measured by an equality of distances</a:t>
            </a:r>
            <a:r>
              <a:rPr lang="en-US" sz="2400" b="1" dirty="0" smtClean="0"/>
              <a:t>?</a:t>
            </a:r>
          </a:p>
          <a:p>
            <a:pPr>
              <a:defRPr/>
            </a:pPr>
            <a:r>
              <a:rPr lang="en-US" sz="2400" dirty="0" smtClean="0"/>
              <a:t>101 XXXIV. And the number so produced, is calculated to reproduce the revolutions of the moon, bringing her back to the point from which she first began to increase in a manner perceptible by the external senses, and to which she returns by waning.                                                           </a:t>
            </a:r>
            <a:r>
              <a:rPr lang="en-US" sz="2400" i="1" dirty="0" smtClean="0"/>
              <a:t>continued</a:t>
            </a:r>
            <a:r>
              <a:rPr lang="en-US" sz="2400" dirty="0" smtClean="0"/>
              <a:t>…</a:t>
            </a:r>
            <a:endParaRPr lang="en-US" sz="2400" b="1" dirty="0" smtClean="0"/>
          </a:p>
        </p:txBody>
      </p:sp>
      <p:sp>
        <p:nvSpPr>
          <p:cNvPr id="6" name="Rectangle 5"/>
          <p:cNvSpPr/>
          <p:nvPr/>
        </p:nvSpPr>
        <p:spPr>
          <a:xfrm>
            <a:off x="3657600" y="3124200"/>
            <a:ext cx="4114800" cy="203132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The orbit of the moon can never be equally divided by time and illumination of the moon at the same time (except in rare circumstances), because the moon changes speed on an elliptical orbit.  If you divide the orbit by half times, then the moon will not be 100% at half the time from conjunction.  But if you divide  to 180 degrees, then the full moon will not be at half the time between conjunctions.  Elementary  my dear Watson.</a:t>
            </a:r>
            <a:endParaRPr lang="en-US" sz="1400" dirty="0">
              <a:solidFill>
                <a:schemeClr val="tx1"/>
              </a:solidFill>
              <a:latin typeface="Goudy Old Style" pitchFamily="18" charset="0"/>
            </a:endParaRPr>
          </a:p>
        </p:txBody>
      </p:sp>
      <p:cxnSp>
        <p:nvCxnSpPr>
          <p:cNvPr id="7" name="Straight Arrow Connector 6"/>
          <p:cNvCxnSpPr>
            <a:stCxn id="6" idx="0"/>
          </p:cNvCxnSpPr>
          <p:nvPr/>
        </p:nvCxnSpPr>
        <p:spPr>
          <a:xfrm flipH="1" flipV="1">
            <a:off x="5105400" y="1524000"/>
            <a:ext cx="609600" cy="16002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62000"/>
          </a:xfrm>
          <a:prstGeom prst="rect">
            <a:avLst/>
          </a:prstGeom>
        </p:spPr>
        <p:txBody>
          <a:bodyPr/>
          <a:lstStyle/>
          <a:p>
            <a:pPr>
              <a:defRPr/>
            </a:pPr>
            <a:r>
              <a:rPr lang="en-US" dirty="0" smtClean="0"/>
              <a:t>Philo’s witness of the equal halves</a:t>
            </a:r>
            <a:endParaRPr lang="en-US" dirty="0"/>
          </a:p>
        </p:txBody>
      </p:sp>
      <p:sp>
        <p:nvSpPr>
          <p:cNvPr id="3" name="Content Placeholder 2"/>
          <p:cNvSpPr>
            <a:spLocks noGrp="1"/>
          </p:cNvSpPr>
          <p:nvPr>
            <p:ph idx="4294967295"/>
          </p:nvPr>
        </p:nvSpPr>
        <p:spPr>
          <a:xfrm>
            <a:off x="0" y="685800"/>
            <a:ext cx="9144000" cy="6172200"/>
          </a:xfrm>
          <a:prstGeom prst="rect">
            <a:avLst/>
          </a:prstGeom>
        </p:spPr>
        <p:txBody>
          <a:bodyPr/>
          <a:lstStyle/>
          <a:p>
            <a:pPr>
              <a:defRPr/>
            </a:pPr>
            <a:r>
              <a:rPr lang="en-US" sz="2400" dirty="0" smtClean="0"/>
              <a:t>If you do not start your month on the right day then the orbit of the moon will </a:t>
            </a:r>
            <a:r>
              <a:rPr lang="en-US" sz="2400" b="1" u="sng" dirty="0" smtClean="0"/>
              <a:t>not</a:t>
            </a:r>
            <a:r>
              <a:rPr lang="en-US" sz="2400" dirty="0" smtClean="0"/>
              <a:t> be divided equally, thus discounting the math and historical witnesses. Again we hear Philo proclaim:</a:t>
            </a:r>
          </a:p>
          <a:p>
            <a:pPr>
              <a:defRPr/>
            </a:pPr>
            <a:r>
              <a:rPr lang="en-US" sz="2400" dirty="0" smtClean="0"/>
              <a:t>(178)…since there are Two Motions of the MOON as it continually runs its </a:t>
            </a:r>
            <a:r>
              <a:rPr lang="en-US" sz="2400" b="1" u="sng" dirty="0" smtClean="0"/>
              <a:t>double-course</a:t>
            </a:r>
            <a:r>
              <a:rPr lang="en-US" sz="2400" dirty="0" smtClean="0"/>
              <a:t>--the motion of </a:t>
            </a:r>
            <a:r>
              <a:rPr lang="en-US" sz="2400" b="1" u="sng" dirty="0" smtClean="0"/>
              <a:t>Waxing</a:t>
            </a:r>
            <a:r>
              <a:rPr lang="en-US" sz="2400" dirty="0" smtClean="0"/>
              <a:t> until </a:t>
            </a:r>
            <a:r>
              <a:rPr lang="en-US" sz="2400" b="1" dirty="0" smtClean="0"/>
              <a:t>Full</a:t>
            </a:r>
            <a:r>
              <a:rPr lang="en-US" sz="2400" dirty="0" smtClean="0"/>
              <a:t> </a:t>
            </a:r>
            <a:r>
              <a:rPr lang="en-US" sz="2400" b="1" dirty="0" smtClean="0"/>
              <a:t>MOON</a:t>
            </a:r>
            <a:r>
              <a:rPr lang="en-US" sz="2400" dirty="0" smtClean="0"/>
              <a:t> and the motion of </a:t>
            </a:r>
            <a:r>
              <a:rPr lang="en-US" sz="2400" b="1" u="sng" dirty="0" smtClean="0"/>
              <a:t>Waning</a:t>
            </a:r>
            <a:r>
              <a:rPr lang="en-US" sz="2400" dirty="0" smtClean="0"/>
              <a:t> until its </a:t>
            </a:r>
            <a:r>
              <a:rPr lang="en-US" sz="2400" b="1" dirty="0" smtClean="0"/>
              <a:t>CONJUNCTION</a:t>
            </a:r>
            <a:r>
              <a:rPr lang="en-US" sz="2400" dirty="0" smtClean="0"/>
              <a:t> with the sun.</a:t>
            </a:r>
          </a:p>
          <a:p>
            <a:pPr>
              <a:defRPr/>
            </a:pPr>
            <a:r>
              <a:rPr lang="en-US" sz="2400" dirty="0" smtClean="0"/>
              <a:t>(234) Again, are not the periods of the MOON, as she advances and retraces her course, from a CRESCENT to a full circle, and again, from a complete orb to a CRESCENT, </a:t>
            </a:r>
            <a:r>
              <a:rPr lang="en-US" sz="2400" b="1" u="sng" dirty="0" smtClean="0"/>
              <a:t>also measured by an equality of distances</a:t>
            </a:r>
            <a:r>
              <a:rPr lang="en-US" sz="2400" b="1" dirty="0" smtClean="0"/>
              <a:t>?</a:t>
            </a:r>
          </a:p>
          <a:p>
            <a:pPr>
              <a:defRPr/>
            </a:pPr>
            <a:r>
              <a:rPr lang="en-US" sz="2400" dirty="0" smtClean="0"/>
              <a:t>101 XXXIV. And the number so produced, is calculated to reproduce the revolutions of the moon, bringing her back to the point from which she first began to increase in a manner perceptible by the external senses, and to which she returns by waning.                                                           </a:t>
            </a:r>
            <a:r>
              <a:rPr lang="en-US" sz="2400" i="1" dirty="0" smtClean="0"/>
              <a:t>continued</a:t>
            </a:r>
            <a:r>
              <a:rPr lang="en-US" sz="2400" dirty="0" smtClean="0"/>
              <a:t>…</a:t>
            </a:r>
            <a:endParaRPr lang="en-US" sz="2400" b="1" dirty="0" smtClean="0"/>
          </a:p>
        </p:txBody>
      </p:sp>
      <p:sp>
        <p:nvSpPr>
          <p:cNvPr id="6" name="Rectangle 5"/>
          <p:cNvSpPr/>
          <p:nvPr/>
        </p:nvSpPr>
        <p:spPr>
          <a:xfrm>
            <a:off x="4514850" y="4828520"/>
            <a:ext cx="4114800" cy="52322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“double course”  equal halves by degrees (180), but not by time, as the time varies.</a:t>
            </a:r>
            <a:endParaRPr lang="en-US" sz="1400" dirty="0">
              <a:solidFill>
                <a:schemeClr val="tx1"/>
              </a:solidFill>
              <a:latin typeface="Goudy Old Style" pitchFamily="18" charset="0"/>
            </a:endParaRPr>
          </a:p>
        </p:txBody>
      </p:sp>
      <p:cxnSp>
        <p:nvCxnSpPr>
          <p:cNvPr id="7" name="Straight Arrow Connector 6"/>
          <p:cNvCxnSpPr>
            <a:stCxn id="6" idx="0"/>
          </p:cNvCxnSpPr>
          <p:nvPr/>
        </p:nvCxnSpPr>
        <p:spPr>
          <a:xfrm flipH="1" flipV="1">
            <a:off x="4514850" y="3200400"/>
            <a:ext cx="2057400" cy="162812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676400" y="1524000"/>
            <a:ext cx="4114800" cy="138499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If this is what Philo meant, that half the distance of the orbit equals half the time of the month, then he is scientifically ignorant. Can we base something so important as the calendar on a questionable  interpretation that is founded on astronomical ignorance?</a:t>
            </a:r>
            <a:endParaRPr lang="en-US" sz="1400" dirty="0">
              <a:solidFill>
                <a:schemeClr val="tx1"/>
              </a:solidFill>
              <a:latin typeface="Goudy Old Style" pitchFamily="18" charset="0"/>
            </a:endParaRPr>
          </a:p>
        </p:txBody>
      </p:sp>
      <p:cxnSp>
        <p:nvCxnSpPr>
          <p:cNvPr id="13" name="Straight Arrow Connector 12"/>
          <p:cNvCxnSpPr>
            <a:stCxn id="12" idx="2"/>
          </p:cNvCxnSpPr>
          <p:nvPr/>
        </p:nvCxnSpPr>
        <p:spPr>
          <a:xfrm flipH="1">
            <a:off x="2590800" y="2908995"/>
            <a:ext cx="1143000" cy="56803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74971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val 1"/>
          <p:cNvSpPr/>
          <p:nvPr/>
        </p:nvSpPr>
        <p:spPr>
          <a:xfrm>
            <a:off x="2362200" y="2133600"/>
            <a:ext cx="3962400" cy="228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Connector 2"/>
          <p:cNvSpPr/>
          <p:nvPr/>
        </p:nvSpPr>
        <p:spPr>
          <a:xfrm>
            <a:off x="3457575" y="3124200"/>
            <a:ext cx="381000" cy="30480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3524250" y="2133600"/>
            <a:ext cx="190500" cy="152400"/>
          </a:xfrm>
          <a:prstGeom prst="flowChartConnector">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429000" y="457200"/>
            <a:ext cx="381000" cy="304800"/>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581400" y="4267200"/>
            <a:ext cx="190500" cy="1524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5" idx="4"/>
          </p:cNvCxnSpPr>
          <p:nvPr/>
        </p:nvCxnSpPr>
        <p:spPr>
          <a:xfrm>
            <a:off x="3619500" y="762000"/>
            <a:ext cx="57150" cy="426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867400" y="736402"/>
            <a:ext cx="2133600"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Exaggerated elliptical orbit</a:t>
            </a:r>
            <a:endParaRPr lang="en-US" sz="1400" dirty="0">
              <a:solidFill>
                <a:schemeClr val="tx1"/>
              </a:solidFill>
              <a:latin typeface="Goudy Old Style" pitchFamily="18" charset="0"/>
            </a:endParaRPr>
          </a:p>
        </p:txBody>
      </p:sp>
      <p:cxnSp>
        <p:nvCxnSpPr>
          <p:cNvPr id="16" name="Straight Arrow Connector 15"/>
          <p:cNvCxnSpPr>
            <a:stCxn id="15" idx="2"/>
          </p:cNvCxnSpPr>
          <p:nvPr/>
        </p:nvCxnSpPr>
        <p:spPr>
          <a:xfrm flipH="1">
            <a:off x="5943600" y="1044179"/>
            <a:ext cx="990600" cy="147042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42875" y="1828682"/>
            <a:ext cx="21336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After conjunction, the moon moves faster to full moon than half the month.</a:t>
            </a:r>
            <a:endParaRPr lang="en-US" sz="1400" dirty="0">
              <a:solidFill>
                <a:schemeClr val="tx1"/>
              </a:solidFill>
              <a:latin typeface="Goudy Old Style" pitchFamily="18" charset="0"/>
            </a:endParaRPr>
          </a:p>
        </p:txBody>
      </p:sp>
      <p:cxnSp>
        <p:nvCxnSpPr>
          <p:cNvPr id="21" name="Straight Arrow Connector 20"/>
          <p:cNvCxnSpPr>
            <a:endCxn id="2" idx="2"/>
          </p:cNvCxnSpPr>
          <p:nvPr/>
        </p:nvCxnSpPr>
        <p:spPr>
          <a:xfrm>
            <a:off x="1247775" y="2570799"/>
            <a:ext cx="1114425" cy="70580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781800" y="2286000"/>
            <a:ext cx="21336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After full moon, the moon moves slower, talking more than half a period to reach conjunction.</a:t>
            </a:r>
            <a:endParaRPr lang="en-US" sz="1400" dirty="0">
              <a:solidFill>
                <a:schemeClr val="tx1"/>
              </a:solidFill>
              <a:latin typeface="Goudy Old Style" pitchFamily="18" charset="0"/>
            </a:endParaRPr>
          </a:p>
        </p:txBody>
      </p:sp>
      <p:cxnSp>
        <p:nvCxnSpPr>
          <p:cNvPr id="26" name="Straight Arrow Connector 25"/>
          <p:cNvCxnSpPr>
            <a:stCxn id="25" idx="1"/>
          </p:cNvCxnSpPr>
          <p:nvPr/>
        </p:nvCxnSpPr>
        <p:spPr>
          <a:xfrm flipH="1">
            <a:off x="6248400" y="2763054"/>
            <a:ext cx="533400" cy="77072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800600" y="5029200"/>
            <a:ext cx="4114800" cy="138499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The irregularity of  speed of the moon means it can be full on day 13, 14, 15, or 16, or even 17.  The exact range depends on the calendar system used, but it is theoretically impossible for any calendar system to consistently have the full moon on the same day half way in time from conjunction to conjunction.</a:t>
            </a:r>
            <a:endParaRPr lang="en-US" sz="1400" dirty="0">
              <a:solidFill>
                <a:schemeClr val="tx1"/>
              </a:solidFill>
              <a:latin typeface="Goudy Old Style" pitchFamily="18" charset="0"/>
            </a:endParaRPr>
          </a:p>
        </p:txBody>
      </p:sp>
      <p:cxnSp>
        <p:nvCxnSpPr>
          <p:cNvPr id="33" name="Straight Arrow Connector 32"/>
          <p:cNvCxnSpPr/>
          <p:nvPr/>
        </p:nvCxnSpPr>
        <p:spPr>
          <a:xfrm flipH="1" flipV="1">
            <a:off x="3771900" y="4419600"/>
            <a:ext cx="1028700" cy="108665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53756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0" grpId="0" animBg="1"/>
      <p:bldP spid="20" grpId="1" animBg="1"/>
      <p:bldP spid="25" grpId="0" animBg="1"/>
      <p:bldP spid="25" grpId="1" animBg="1"/>
      <p:bldP spid="3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a:defRPr/>
            </a:pPr>
            <a:r>
              <a:rPr lang="en-US" sz="2400" b="1" dirty="0" smtClean="0"/>
              <a:t>For she increases from her first crescent-shaped figure, </a:t>
            </a:r>
            <a:r>
              <a:rPr lang="en-US" sz="2400" dirty="0" smtClean="0"/>
              <a:t>to that of a half circle in </a:t>
            </a:r>
            <a:r>
              <a:rPr lang="en-US" sz="2400" b="1" u="sng" dirty="0" smtClean="0">
                <a:solidFill>
                  <a:schemeClr val="accent6">
                    <a:lumMod val="60000"/>
                    <a:lumOff val="40000"/>
                  </a:schemeClr>
                </a:solidFill>
              </a:rPr>
              <a:t>seven</a:t>
            </a:r>
            <a:r>
              <a:rPr lang="en-US" sz="2400" dirty="0" smtClean="0"/>
              <a:t> days; and in </a:t>
            </a:r>
            <a:r>
              <a:rPr lang="en-US" sz="2400" b="1" u="sng" dirty="0" smtClean="0">
                <a:solidFill>
                  <a:schemeClr val="accent6">
                    <a:lumMod val="60000"/>
                    <a:lumOff val="40000"/>
                  </a:schemeClr>
                </a:solidFill>
              </a:rPr>
              <a:t>seven</a:t>
            </a:r>
            <a:r>
              <a:rPr lang="en-US" sz="2400" dirty="0" smtClean="0"/>
              <a:t> </a:t>
            </a:r>
            <a:r>
              <a:rPr lang="en-US" sz="2400" u="sng" dirty="0" smtClean="0"/>
              <a:t>more</a:t>
            </a:r>
            <a:r>
              <a:rPr lang="en-US" sz="2400" dirty="0" smtClean="0"/>
              <a:t>, </a:t>
            </a:r>
            <a:r>
              <a:rPr lang="en-US" sz="2400" b="1" dirty="0" smtClean="0"/>
              <a:t>she becomes a full orb;</a:t>
            </a:r>
            <a:r>
              <a:rPr lang="en-US" sz="2400" dirty="0" smtClean="0"/>
              <a:t> and </a:t>
            </a:r>
            <a:r>
              <a:rPr lang="en-US" sz="2400" b="1" dirty="0" smtClean="0"/>
              <a:t>then again she turns back</a:t>
            </a:r>
            <a:r>
              <a:rPr lang="en-US" sz="2400" dirty="0" smtClean="0"/>
              <a:t>, retracing the same path, like a runner of the diaulos, receding from an orb full of light, to a half circle again in </a:t>
            </a:r>
            <a:r>
              <a:rPr lang="en-US" sz="2400" b="1" u="sng" dirty="0" smtClean="0">
                <a:solidFill>
                  <a:schemeClr val="accent6">
                    <a:lumMod val="60000"/>
                    <a:lumOff val="40000"/>
                  </a:schemeClr>
                </a:solidFill>
              </a:rPr>
              <a:t>seven</a:t>
            </a:r>
            <a:r>
              <a:rPr lang="en-US" sz="2400" dirty="0" smtClean="0"/>
              <a:t> days, and lastly, </a:t>
            </a:r>
            <a:r>
              <a:rPr lang="en-US" sz="2400" b="1" dirty="0" smtClean="0"/>
              <a:t>in an equal number she diminishes from a half circle to the form of a crescent; and thus the number before mentioned is </a:t>
            </a:r>
            <a:r>
              <a:rPr lang="en-US" sz="2400" b="1" u="sng" dirty="0" smtClean="0"/>
              <a:t>completed</a:t>
            </a:r>
            <a:r>
              <a:rPr lang="en-US" sz="2400" b="1" dirty="0" smtClean="0"/>
              <a:t>.</a:t>
            </a:r>
            <a:r>
              <a:rPr lang="en-US" sz="2400" dirty="0" smtClean="0"/>
              <a:t> (Opi 1:101 PHE)</a:t>
            </a:r>
          </a:p>
          <a:p>
            <a:pPr>
              <a:defRPr/>
            </a:pPr>
            <a:r>
              <a:rPr lang="en-US" sz="2400" dirty="0" smtClean="0"/>
              <a:t>…like the </a:t>
            </a:r>
            <a:r>
              <a:rPr lang="en-US" sz="2400" b="1" dirty="0" smtClean="0"/>
              <a:t>MOON</a:t>
            </a:r>
            <a:r>
              <a:rPr lang="en-US" sz="2400" dirty="0" smtClean="0"/>
              <a:t>, which </a:t>
            </a:r>
            <a:r>
              <a:rPr lang="en-US" sz="2400" b="1" dirty="0" smtClean="0"/>
              <a:t>from its first rise proceeds in its increase according to an </a:t>
            </a:r>
            <a:r>
              <a:rPr lang="en-US" sz="2400" b="1" u="sng" dirty="0" smtClean="0"/>
              <a:t>equal number</a:t>
            </a:r>
            <a:r>
              <a:rPr lang="en-US" sz="2400" dirty="0" smtClean="0"/>
              <a:t>, going onward to its </a:t>
            </a:r>
            <a:r>
              <a:rPr lang="en-US" sz="2400" b="1" dirty="0" smtClean="0"/>
              <a:t>Perfect Fullness of Light</a:t>
            </a:r>
            <a:r>
              <a:rPr lang="en-US" sz="2400" dirty="0" smtClean="0"/>
              <a:t>, and then again with an </a:t>
            </a:r>
            <a:r>
              <a:rPr lang="en-US" sz="2400" b="1" dirty="0" smtClean="0"/>
              <a:t>Equal Number in its Decrease</a:t>
            </a:r>
            <a:r>
              <a:rPr lang="en-US" sz="2400" dirty="0" smtClean="0"/>
              <a:t>, </a:t>
            </a:r>
            <a:r>
              <a:rPr lang="en-US" sz="2400" b="1" dirty="0" smtClean="0"/>
              <a:t>returning back to its original state</a:t>
            </a:r>
            <a:r>
              <a:rPr lang="en-US" sz="2400" dirty="0" smtClean="0"/>
              <a:t>, </a:t>
            </a:r>
            <a:r>
              <a:rPr lang="en-US" sz="2400" b="1" dirty="0" smtClean="0"/>
              <a:t>after having been previously Full</a:t>
            </a:r>
            <a:r>
              <a:rPr lang="en-US" sz="2400" dirty="0" smtClean="0"/>
              <a:t>; and </a:t>
            </a:r>
            <a:r>
              <a:rPr lang="en-US" sz="2400" b="1" dirty="0" smtClean="0"/>
              <a:t>in like manner</a:t>
            </a:r>
            <a:r>
              <a:rPr lang="en-US" sz="2400" dirty="0" smtClean="0"/>
              <a:t> in the case of Divine</a:t>
            </a:r>
            <a:r>
              <a:rPr lang="en-US" sz="2400" b="1" dirty="0" smtClean="0"/>
              <a:t> </a:t>
            </a:r>
            <a:r>
              <a:rPr lang="en-US" sz="2400" dirty="0" smtClean="0"/>
              <a:t>Chastisements, the Creator preserves a regular order, banishing all irregularity from the divine borders. (</a:t>
            </a:r>
            <a:r>
              <a:rPr lang="en-US" sz="2400" i="1" dirty="0" smtClean="0">
                <a:solidFill>
                  <a:schemeClr val="accent6">
                    <a:lumMod val="60000"/>
                    <a:lumOff val="40000"/>
                  </a:schemeClr>
                </a:solidFill>
              </a:rPr>
              <a:t>He explains </a:t>
            </a:r>
            <a:r>
              <a:rPr lang="en-US" sz="2400" b="1" i="1" dirty="0" smtClean="0">
                <a:solidFill>
                  <a:schemeClr val="accent6">
                    <a:lumMod val="60000"/>
                    <a:lumOff val="40000"/>
                  </a:schemeClr>
                </a:solidFill>
              </a:rPr>
              <a:t>4 </a:t>
            </a:r>
            <a:r>
              <a:rPr lang="en-US" sz="2400" b="1" i="1" u="sng" dirty="0" smtClean="0">
                <a:solidFill>
                  <a:schemeClr val="accent6">
                    <a:lumMod val="60000"/>
                    <a:lumOff val="40000"/>
                  </a:schemeClr>
                </a:solidFill>
              </a:rPr>
              <a:t>sets</a:t>
            </a:r>
            <a:r>
              <a:rPr lang="en-US" sz="2400" b="1" i="1" dirty="0" smtClean="0">
                <a:solidFill>
                  <a:schemeClr val="accent6">
                    <a:lumMod val="60000"/>
                    <a:lumOff val="40000"/>
                  </a:schemeClr>
                </a:solidFill>
              </a:rPr>
              <a:t> </a:t>
            </a:r>
            <a:r>
              <a:rPr lang="en-US" sz="2400" i="1" dirty="0" smtClean="0">
                <a:solidFill>
                  <a:schemeClr val="accent6">
                    <a:lumMod val="60000"/>
                    <a:lumOff val="40000"/>
                  </a:schemeClr>
                </a:solidFill>
              </a:rPr>
              <a:t>of</a:t>
            </a:r>
            <a:r>
              <a:rPr lang="en-US" sz="2400" b="1" i="1" dirty="0" smtClean="0">
                <a:solidFill>
                  <a:schemeClr val="accent6">
                    <a:lumMod val="60000"/>
                    <a:lumOff val="40000"/>
                  </a:schemeClr>
                </a:solidFill>
              </a:rPr>
              <a:t> 7’s </a:t>
            </a:r>
            <a:r>
              <a:rPr lang="en-US" sz="2400" i="1" dirty="0" smtClean="0">
                <a:solidFill>
                  <a:schemeClr val="accent6">
                    <a:lumMod val="60000"/>
                    <a:lumOff val="40000"/>
                  </a:schemeClr>
                </a:solidFill>
              </a:rPr>
              <a:t>totaling</a:t>
            </a:r>
            <a:r>
              <a:rPr lang="en-US" sz="2400" b="1" i="1" dirty="0" smtClean="0">
                <a:solidFill>
                  <a:schemeClr val="accent6">
                    <a:lumMod val="60000"/>
                    <a:lumOff val="40000"/>
                  </a:schemeClr>
                </a:solidFill>
              </a:rPr>
              <a:t> </a:t>
            </a:r>
            <a:r>
              <a:rPr lang="en-US" sz="2400" b="1" i="1" u="sng" dirty="0" smtClean="0">
                <a:solidFill>
                  <a:schemeClr val="accent6">
                    <a:lumMod val="60000"/>
                    <a:lumOff val="40000"/>
                  </a:schemeClr>
                </a:solidFill>
              </a:rPr>
              <a:t>28</a:t>
            </a:r>
            <a:r>
              <a:rPr lang="en-US" sz="2400" i="1" dirty="0" smtClean="0">
                <a:solidFill>
                  <a:schemeClr val="accent6">
                    <a:lumMod val="60000"/>
                    <a:lumOff val="40000"/>
                  </a:schemeClr>
                </a:solidFill>
              </a:rPr>
              <a:t>, from 1</a:t>
            </a:r>
            <a:r>
              <a:rPr lang="en-US" sz="2400" i="1" baseline="30000" dirty="0" smtClean="0">
                <a:solidFill>
                  <a:schemeClr val="accent6">
                    <a:lumMod val="60000"/>
                    <a:lumOff val="40000"/>
                  </a:schemeClr>
                </a:solidFill>
              </a:rPr>
              <a:t>st</a:t>
            </a:r>
            <a:r>
              <a:rPr lang="en-US" sz="2400" i="1" dirty="0" smtClean="0">
                <a:solidFill>
                  <a:schemeClr val="accent6">
                    <a:lumMod val="60000"/>
                    <a:lumOff val="40000"/>
                  </a:schemeClr>
                </a:solidFill>
              </a:rPr>
              <a:t> waxing crescent to last waning crescent. He’s not inferring this to coincide with a calendar count which requires </a:t>
            </a:r>
            <a:r>
              <a:rPr lang="en-US" sz="2400" i="1" u="sng" dirty="0" smtClean="0">
                <a:solidFill>
                  <a:schemeClr val="accent6">
                    <a:lumMod val="60000"/>
                    <a:lumOff val="40000"/>
                  </a:schemeClr>
                </a:solidFill>
              </a:rPr>
              <a:t>29</a:t>
            </a:r>
            <a:r>
              <a:rPr lang="en-US" sz="2400" i="1" dirty="0" smtClean="0">
                <a:solidFill>
                  <a:schemeClr val="accent6">
                    <a:lumMod val="60000"/>
                    <a:lumOff val="40000"/>
                  </a:schemeClr>
                </a:solidFill>
              </a:rPr>
              <a:t> to </a:t>
            </a:r>
            <a:r>
              <a:rPr lang="en-US" sz="2400" i="1" u="sng" dirty="0" smtClean="0">
                <a:solidFill>
                  <a:schemeClr val="accent6">
                    <a:lumMod val="60000"/>
                    <a:lumOff val="40000"/>
                  </a:schemeClr>
                </a:solidFill>
              </a:rPr>
              <a:t>30</a:t>
            </a:r>
            <a:r>
              <a:rPr lang="en-US" sz="2400" i="1" dirty="0" smtClean="0">
                <a:solidFill>
                  <a:schemeClr val="accent6">
                    <a:lumMod val="60000"/>
                    <a:lumOff val="40000"/>
                  </a:schemeClr>
                </a:solidFill>
              </a:rPr>
              <a:t> days</a:t>
            </a:r>
            <a:r>
              <a:rPr lang="en-US" sz="2400" dirty="0" smtClean="0"/>
              <a:t>)</a:t>
            </a:r>
            <a:r>
              <a:rPr lang="en-US" sz="2400" i="1" dirty="0" smtClean="0"/>
              <a:t>  </a:t>
            </a:r>
            <a:endParaRPr lang="en-US" sz="2400" dirty="0"/>
          </a:p>
        </p:txBody>
      </p:sp>
      <p:sp>
        <p:nvSpPr>
          <p:cNvPr id="24" name="Rectangle 23"/>
          <p:cNvSpPr/>
          <p:nvPr/>
        </p:nvSpPr>
        <p:spPr>
          <a:xfrm>
            <a:off x="4191000" y="2628901"/>
            <a:ext cx="4114800" cy="2677656"/>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If Philo is rounding off to simply expound the symmetry, then  he is not exact enough to be interpreted as support for the book end model.  On the other hand, if he is interpreted as exact or really meant to be exact, then he is simply in error.  Is this possible?  Yes, it is possible that he did not know the orbit of the moon was an ellipse, and it is possible that he did not know the difference between 95% full and 100% full.  But  knowing which is the case is not important.  What is important is that if Philo is taken exactly, then it is scientifically wrong.  Either way, the book end model bites the dust.</a:t>
            </a:r>
            <a:endParaRPr lang="en-US" sz="1400" dirty="0">
              <a:solidFill>
                <a:schemeClr val="tx1"/>
              </a:solidFill>
              <a:latin typeface="Goudy Old Style" pitchFamily="18" charset="0"/>
            </a:endParaRPr>
          </a:p>
        </p:txBody>
      </p:sp>
      <p:cxnSp>
        <p:nvCxnSpPr>
          <p:cNvPr id="25" name="Straight Arrow Connector 24"/>
          <p:cNvCxnSpPr>
            <a:stCxn id="24" idx="0"/>
          </p:cNvCxnSpPr>
          <p:nvPr/>
        </p:nvCxnSpPr>
        <p:spPr>
          <a:xfrm flipH="1" flipV="1">
            <a:off x="3276600" y="1066801"/>
            <a:ext cx="2971800" cy="15621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a:defRPr/>
            </a:pPr>
            <a:r>
              <a:rPr lang="en-US" sz="2400" b="1" dirty="0" smtClean="0"/>
              <a:t>For she increases from her first crescent-shaped figure, </a:t>
            </a:r>
            <a:r>
              <a:rPr lang="en-US" sz="2400" dirty="0" smtClean="0"/>
              <a:t>to that of a half circle in </a:t>
            </a:r>
            <a:r>
              <a:rPr lang="en-US" sz="2400" b="1" u="sng" dirty="0" smtClean="0">
                <a:solidFill>
                  <a:schemeClr val="accent6">
                    <a:lumMod val="60000"/>
                    <a:lumOff val="40000"/>
                  </a:schemeClr>
                </a:solidFill>
              </a:rPr>
              <a:t>seven</a:t>
            </a:r>
            <a:r>
              <a:rPr lang="en-US" sz="2400" dirty="0" smtClean="0"/>
              <a:t> days; and in </a:t>
            </a:r>
            <a:r>
              <a:rPr lang="en-US" sz="2400" b="1" u="sng" dirty="0" smtClean="0">
                <a:solidFill>
                  <a:schemeClr val="accent6">
                    <a:lumMod val="60000"/>
                    <a:lumOff val="40000"/>
                  </a:schemeClr>
                </a:solidFill>
              </a:rPr>
              <a:t>seven</a:t>
            </a:r>
            <a:r>
              <a:rPr lang="en-US" sz="2400" dirty="0" smtClean="0"/>
              <a:t> </a:t>
            </a:r>
            <a:r>
              <a:rPr lang="en-US" sz="2400" u="sng" dirty="0" smtClean="0"/>
              <a:t>more</a:t>
            </a:r>
            <a:r>
              <a:rPr lang="en-US" sz="2400" dirty="0" smtClean="0"/>
              <a:t>, </a:t>
            </a:r>
            <a:r>
              <a:rPr lang="en-US" sz="2400" b="1" dirty="0" smtClean="0"/>
              <a:t>she becomes a full orb;</a:t>
            </a:r>
            <a:r>
              <a:rPr lang="en-US" sz="2400" dirty="0" smtClean="0"/>
              <a:t> and </a:t>
            </a:r>
            <a:r>
              <a:rPr lang="en-US" sz="2400" b="1" dirty="0" smtClean="0"/>
              <a:t>then again she turns back</a:t>
            </a:r>
            <a:r>
              <a:rPr lang="en-US" sz="2400" dirty="0" smtClean="0"/>
              <a:t>, retracing the same path, like a runner of the diaulos, receding from an orb full of light, to a half circle again in </a:t>
            </a:r>
            <a:r>
              <a:rPr lang="en-US" sz="2400" b="1" u="sng" dirty="0" smtClean="0">
                <a:solidFill>
                  <a:schemeClr val="accent6">
                    <a:lumMod val="60000"/>
                    <a:lumOff val="40000"/>
                  </a:schemeClr>
                </a:solidFill>
              </a:rPr>
              <a:t>seven</a:t>
            </a:r>
            <a:r>
              <a:rPr lang="en-US" sz="2400" dirty="0" smtClean="0"/>
              <a:t> days, and lastly, </a:t>
            </a:r>
            <a:r>
              <a:rPr lang="en-US" sz="2400" b="1" dirty="0" smtClean="0"/>
              <a:t>in an equal number she diminishes from a half circle to the form of a crescent; and thus the number before mentioned is </a:t>
            </a:r>
            <a:r>
              <a:rPr lang="en-US" sz="2400" b="1" u="sng" dirty="0" smtClean="0"/>
              <a:t>completed</a:t>
            </a:r>
            <a:r>
              <a:rPr lang="en-US" sz="2400" b="1" dirty="0" smtClean="0"/>
              <a:t>.</a:t>
            </a:r>
            <a:r>
              <a:rPr lang="en-US" sz="2400" dirty="0" smtClean="0"/>
              <a:t> (Opi 1:101 PHE)</a:t>
            </a:r>
          </a:p>
          <a:p>
            <a:pPr>
              <a:defRPr/>
            </a:pPr>
            <a:r>
              <a:rPr lang="en-US" sz="2400" dirty="0" smtClean="0"/>
              <a:t>…like the </a:t>
            </a:r>
            <a:r>
              <a:rPr lang="en-US" sz="2400" b="1" dirty="0" smtClean="0"/>
              <a:t>MOON</a:t>
            </a:r>
            <a:r>
              <a:rPr lang="en-US" sz="2400" dirty="0" smtClean="0"/>
              <a:t>, which </a:t>
            </a:r>
            <a:r>
              <a:rPr lang="en-US" sz="2400" b="1" dirty="0" smtClean="0"/>
              <a:t>from its first rise proceeds in its increase according to an </a:t>
            </a:r>
            <a:r>
              <a:rPr lang="en-US" sz="2400" b="1" u="sng" dirty="0" smtClean="0"/>
              <a:t>equal number</a:t>
            </a:r>
            <a:r>
              <a:rPr lang="en-US" sz="2400" dirty="0" smtClean="0"/>
              <a:t>, going onward to its </a:t>
            </a:r>
            <a:r>
              <a:rPr lang="en-US" sz="2400" b="1" dirty="0" smtClean="0"/>
              <a:t>Perfect Fullness of Light</a:t>
            </a:r>
            <a:r>
              <a:rPr lang="en-US" sz="2400" dirty="0" smtClean="0"/>
              <a:t>, and then again with an </a:t>
            </a:r>
            <a:r>
              <a:rPr lang="en-US" sz="2400" b="1" dirty="0" smtClean="0"/>
              <a:t>Equal Number in its Decrease</a:t>
            </a:r>
            <a:r>
              <a:rPr lang="en-US" sz="2400" dirty="0" smtClean="0"/>
              <a:t>, </a:t>
            </a:r>
            <a:r>
              <a:rPr lang="en-US" sz="2400" b="1" dirty="0" smtClean="0"/>
              <a:t>returning back to its original state</a:t>
            </a:r>
            <a:r>
              <a:rPr lang="en-US" sz="2400" dirty="0" smtClean="0"/>
              <a:t>, </a:t>
            </a:r>
            <a:r>
              <a:rPr lang="en-US" sz="2400" b="1" dirty="0" smtClean="0"/>
              <a:t>after having been previously Full</a:t>
            </a:r>
            <a:r>
              <a:rPr lang="en-US" sz="2400" dirty="0" smtClean="0"/>
              <a:t>; and </a:t>
            </a:r>
            <a:r>
              <a:rPr lang="en-US" sz="2400" b="1" dirty="0" smtClean="0"/>
              <a:t>in like manner</a:t>
            </a:r>
            <a:r>
              <a:rPr lang="en-US" sz="2400" dirty="0" smtClean="0"/>
              <a:t> in the case of Divine</a:t>
            </a:r>
            <a:r>
              <a:rPr lang="en-US" sz="2400" b="1" dirty="0" smtClean="0"/>
              <a:t> </a:t>
            </a:r>
            <a:r>
              <a:rPr lang="en-US" sz="2400" dirty="0" smtClean="0"/>
              <a:t>Chastisements, the Creator preserves a regular order, banishing all irregularity from the divine borders. (</a:t>
            </a:r>
            <a:r>
              <a:rPr lang="en-US" sz="2400" i="1" dirty="0" smtClean="0">
                <a:solidFill>
                  <a:schemeClr val="accent6">
                    <a:lumMod val="60000"/>
                    <a:lumOff val="40000"/>
                  </a:schemeClr>
                </a:solidFill>
              </a:rPr>
              <a:t>He explains </a:t>
            </a:r>
            <a:r>
              <a:rPr lang="en-US" sz="2400" b="1" i="1" dirty="0" smtClean="0">
                <a:solidFill>
                  <a:schemeClr val="accent6">
                    <a:lumMod val="60000"/>
                    <a:lumOff val="40000"/>
                  </a:schemeClr>
                </a:solidFill>
              </a:rPr>
              <a:t>4 </a:t>
            </a:r>
            <a:r>
              <a:rPr lang="en-US" sz="2400" b="1" i="1" u="sng" dirty="0" smtClean="0">
                <a:solidFill>
                  <a:schemeClr val="accent6">
                    <a:lumMod val="60000"/>
                    <a:lumOff val="40000"/>
                  </a:schemeClr>
                </a:solidFill>
              </a:rPr>
              <a:t>sets</a:t>
            </a:r>
            <a:r>
              <a:rPr lang="en-US" sz="2400" b="1" i="1" dirty="0" smtClean="0">
                <a:solidFill>
                  <a:schemeClr val="accent6">
                    <a:lumMod val="60000"/>
                    <a:lumOff val="40000"/>
                  </a:schemeClr>
                </a:solidFill>
              </a:rPr>
              <a:t> </a:t>
            </a:r>
            <a:r>
              <a:rPr lang="en-US" sz="2400" i="1" dirty="0" smtClean="0">
                <a:solidFill>
                  <a:schemeClr val="accent6">
                    <a:lumMod val="60000"/>
                    <a:lumOff val="40000"/>
                  </a:schemeClr>
                </a:solidFill>
              </a:rPr>
              <a:t>of</a:t>
            </a:r>
            <a:r>
              <a:rPr lang="en-US" sz="2400" b="1" i="1" dirty="0" smtClean="0">
                <a:solidFill>
                  <a:schemeClr val="accent6">
                    <a:lumMod val="60000"/>
                    <a:lumOff val="40000"/>
                  </a:schemeClr>
                </a:solidFill>
              </a:rPr>
              <a:t> 7’s </a:t>
            </a:r>
            <a:r>
              <a:rPr lang="en-US" sz="2400" i="1" dirty="0" smtClean="0">
                <a:solidFill>
                  <a:schemeClr val="accent6">
                    <a:lumMod val="60000"/>
                    <a:lumOff val="40000"/>
                  </a:schemeClr>
                </a:solidFill>
              </a:rPr>
              <a:t>totaling</a:t>
            </a:r>
            <a:r>
              <a:rPr lang="en-US" sz="2400" b="1" i="1" dirty="0" smtClean="0">
                <a:solidFill>
                  <a:schemeClr val="accent6">
                    <a:lumMod val="60000"/>
                    <a:lumOff val="40000"/>
                  </a:schemeClr>
                </a:solidFill>
              </a:rPr>
              <a:t> </a:t>
            </a:r>
            <a:r>
              <a:rPr lang="en-US" sz="2400" b="1" i="1" u="sng" dirty="0" smtClean="0">
                <a:solidFill>
                  <a:schemeClr val="accent6">
                    <a:lumMod val="60000"/>
                    <a:lumOff val="40000"/>
                  </a:schemeClr>
                </a:solidFill>
              </a:rPr>
              <a:t>28</a:t>
            </a:r>
            <a:r>
              <a:rPr lang="en-US" sz="2400" i="1" dirty="0" smtClean="0">
                <a:solidFill>
                  <a:schemeClr val="accent6">
                    <a:lumMod val="60000"/>
                    <a:lumOff val="40000"/>
                  </a:schemeClr>
                </a:solidFill>
              </a:rPr>
              <a:t>, from 1</a:t>
            </a:r>
            <a:r>
              <a:rPr lang="en-US" sz="2400" i="1" baseline="30000" dirty="0" smtClean="0">
                <a:solidFill>
                  <a:schemeClr val="accent6">
                    <a:lumMod val="60000"/>
                    <a:lumOff val="40000"/>
                  </a:schemeClr>
                </a:solidFill>
              </a:rPr>
              <a:t>st</a:t>
            </a:r>
            <a:r>
              <a:rPr lang="en-US" sz="2400" i="1" dirty="0" smtClean="0">
                <a:solidFill>
                  <a:schemeClr val="accent6">
                    <a:lumMod val="60000"/>
                    <a:lumOff val="40000"/>
                  </a:schemeClr>
                </a:solidFill>
              </a:rPr>
              <a:t> waxing crescent to last waning crescent. He’s not inferring this to coincide with a calendar count which requires </a:t>
            </a:r>
            <a:r>
              <a:rPr lang="en-US" sz="2400" i="1" u="sng" dirty="0" smtClean="0">
                <a:solidFill>
                  <a:schemeClr val="accent6">
                    <a:lumMod val="60000"/>
                    <a:lumOff val="40000"/>
                  </a:schemeClr>
                </a:solidFill>
              </a:rPr>
              <a:t>29</a:t>
            </a:r>
            <a:r>
              <a:rPr lang="en-US" sz="2400" i="1" dirty="0" smtClean="0">
                <a:solidFill>
                  <a:schemeClr val="accent6">
                    <a:lumMod val="60000"/>
                    <a:lumOff val="40000"/>
                  </a:schemeClr>
                </a:solidFill>
              </a:rPr>
              <a:t> to </a:t>
            </a:r>
            <a:r>
              <a:rPr lang="en-US" sz="2400" i="1" u="sng" dirty="0" smtClean="0">
                <a:solidFill>
                  <a:schemeClr val="accent6">
                    <a:lumMod val="60000"/>
                    <a:lumOff val="40000"/>
                  </a:schemeClr>
                </a:solidFill>
              </a:rPr>
              <a:t>30</a:t>
            </a:r>
            <a:r>
              <a:rPr lang="en-US" sz="2400" i="1" dirty="0" smtClean="0">
                <a:solidFill>
                  <a:schemeClr val="accent6">
                    <a:lumMod val="60000"/>
                    <a:lumOff val="40000"/>
                  </a:schemeClr>
                </a:solidFill>
              </a:rPr>
              <a:t> days</a:t>
            </a:r>
            <a:r>
              <a:rPr lang="en-US" sz="2400" dirty="0" smtClean="0"/>
              <a:t>)</a:t>
            </a:r>
            <a:r>
              <a:rPr lang="en-US" sz="2400" i="1" dirty="0" smtClean="0"/>
              <a:t>  </a:t>
            </a:r>
            <a:endParaRPr lang="en-US" sz="2400" dirty="0"/>
          </a:p>
        </p:txBody>
      </p:sp>
      <p:sp>
        <p:nvSpPr>
          <p:cNvPr id="5" name="Rectangle 4"/>
          <p:cNvSpPr/>
          <p:nvPr/>
        </p:nvSpPr>
        <p:spPr>
          <a:xfrm>
            <a:off x="4524374" y="2130623"/>
            <a:ext cx="3019425" cy="1169551"/>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This explanation is even weirder than Philo’s remark, since the total time is 29.53 days on average, and varies, how can this symmetry ever occur on any regular basis?</a:t>
            </a:r>
            <a:endParaRPr lang="en-US" sz="1400" dirty="0">
              <a:solidFill>
                <a:schemeClr val="tx1"/>
              </a:solidFill>
              <a:latin typeface="Goudy Old Style" pitchFamily="18" charset="0"/>
            </a:endParaRPr>
          </a:p>
        </p:txBody>
      </p:sp>
      <p:cxnSp>
        <p:nvCxnSpPr>
          <p:cNvPr id="6" name="Straight Arrow Connector 5"/>
          <p:cNvCxnSpPr>
            <a:stCxn id="5" idx="2"/>
          </p:cNvCxnSpPr>
          <p:nvPr/>
        </p:nvCxnSpPr>
        <p:spPr>
          <a:xfrm flipH="1">
            <a:off x="4295775" y="3300174"/>
            <a:ext cx="1738312" cy="210704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3903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295400"/>
          </a:xfrm>
          <a:prstGeom prst="rect">
            <a:avLst/>
          </a:prstGeom>
        </p:spPr>
        <p:txBody>
          <a:bodyPr/>
          <a:lstStyle/>
          <a:p>
            <a:pPr>
              <a:defRPr/>
            </a:pPr>
            <a:r>
              <a:rPr lang="en-US" sz="2800" dirty="0" smtClean="0"/>
              <a:t>If sight alone was the way Israel set their calendar up, then what did they do during the spring and winter rains when the sky remained cloudy for months?</a:t>
            </a:r>
            <a:endParaRPr lang="en-US" sz="2800" dirty="0"/>
          </a:p>
        </p:txBody>
      </p:sp>
      <p:pic>
        <p:nvPicPr>
          <p:cNvPr id="69635" name="Content Placeholder 3" descr="cloudy sky.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62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43200" y="2362200"/>
            <a:ext cx="3019425"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They calculated the moon as best their science would allow in these cases.  But that does not mean they calculated it  according to the Book End theory!</a:t>
            </a:r>
            <a:endParaRPr lang="en-US" sz="1400" dirty="0">
              <a:solidFill>
                <a:schemeClr val="tx1"/>
              </a:solidFill>
              <a:latin typeface="Goudy Old Style"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752600"/>
          </a:xfrm>
          <a:prstGeom prst="rect">
            <a:avLst/>
          </a:prstGeom>
        </p:spPr>
        <p:txBody>
          <a:bodyPr/>
          <a:lstStyle/>
          <a:p>
            <a:pPr>
              <a:defRPr/>
            </a:pPr>
            <a:r>
              <a:rPr lang="en-US" sz="2400" dirty="0" smtClean="0"/>
              <a:t>Depending on the authoritative rabbinical opinion you follow, </a:t>
            </a:r>
            <a:r>
              <a:rPr lang="en-US" sz="2400" b="1" u="sng" dirty="0" smtClean="0"/>
              <a:t>nightfall</a:t>
            </a:r>
            <a:r>
              <a:rPr lang="en-US" sz="2400" b="1" dirty="0" smtClean="0"/>
              <a:t> </a:t>
            </a:r>
            <a:r>
              <a:rPr lang="en-US" sz="2400" dirty="0" smtClean="0"/>
              <a:t>is defined in the Jewish Talmud as being "</a:t>
            </a:r>
            <a:r>
              <a:rPr lang="en-US" sz="2400" b="1" u="sng" dirty="0" smtClean="0"/>
              <a:t>the end of sunset</a:t>
            </a:r>
            <a:r>
              <a:rPr lang="en-US" sz="2400" dirty="0" smtClean="0"/>
              <a:t>" and occurs anytime from 20 min. to 1 hour </a:t>
            </a:r>
            <a:r>
              <a:rPr lang="en-US" sz="2400" b="1" u="sng" dirty="0" smtClean="0"/>
              <a:t>after sunset</a:t>
            </a:r>
            <a:r>
              <a:rPr lang="en-US" sz="2400" dirty="0" smtClean="0"/>
              <a:t>, depending on your geographic location when 3 medium size stars are seen, and twilight (dusk) when 2 medium stars can be seen.</a:t>
            </a:r>
            <a:endParaRPr lang="en-US" sz="2400" dirty="0"/>
          </a:p>
        </p:txBody>
      </p:sp>
      <p:pic>
        <p:nvPicPr>
          <p:cNvPr id="70659" name="Content Placeholder 3" descr="new moon.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48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657600" y="3124200"/>
            <a:ext cx="4114800" cy="1169551"/>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For the purpose of the new moon, the new calendar day begins at sunset, and the first day of the month is numbered on the day to come.  The presenter is only trying to confuse us with definitions that the Rabbis do not actually apply to the day of  the new moon.</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V="1">
            <a:off x="5715000" y="1905002"/>
            <a:ext cx="2362200" cy="121919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38200"/>
          </a:xfrm>
          <a:prstGeom prst="rect">
            <a:avLst/>
          </a:prstGeom>
        </p:spPr>
        <p:txBody>
          <a:bodyPr/>
          <a:lstStyle/>
          <a:p>
            <a:pPr>
              <a:defRPr/>
            </a:pPr>
            <a:r>
              <a:rPr lang="en-US" b="1" dirty="0" smtClean="0"/>
              <a:t>The Conjunction looks like this</a:t>
            </a:r>
            <a:endParaRPr lang="en-US" dirty="0"/>
          </a:p>
        </p:txBody>
      </p:sp>
      <p:pic>
        <p:nvPicPr>
          <p:cNvPr id="11267" name="Content Placeholder 4" descr="conjunction2.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862013"/>
            <a:ext cx="9144000" cy="6007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33400" y="5334000"/>
            <a:ext cx="4114800" cy="52387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The new moon would be here. It has been omitted from the drawing.</a:t>
            </a:r>
          </a:p>
        </p:txBody>
      </p:sp>
      <p:cxnSp>
        <p:nvCxnSpPr>
          <p:cNvPr id="5" name="Straight Arrow Connector 4"/>
          <p:cNvCxnSpPr>
            <a:stCxn id="4" idx="3"/>
          </p:cNvCxnSpPr>
          <p:nvPr/>
        </p:nvCxnSpPr>
        <p:spPr>
          <a:xfrm flipV="1">
            <a:off x="4648200" y="4648200"/>
            <a:ext cx="914400" cy="94773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a:hlinkClick r:id="rId3"/>
          </p:cNvPr>
          <p:cNvSpPr/>
          <p:nvPr/>
        </p:nvSpPr>
        <p:spPr>
          <a:xfrm>
            <a:off x="371475" y="1295400"/>
            <a:ext cx="4114800" cy="1169551"/>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This is a modern definition of “new moon” by modern astronomers. It is not the ancient Scriptural definition which calls the “light” of the moon the “sign” for the set </a:t>
            </a:r>
            <a:r>
              <a:rPr lang="en-US" sz="1400" dirty="0" smtClean="0">
                <a:solidFill>
                  <a:schemeClr val="tx1"/>
                </a:solidFill>
                <a:latin typeface="Goudy Old Style" pitchFamily="18" charset="0"/>
              </a:rPr>
              <a:t>times. The ancients used separate terms for the new moon and the conjunction.</a:t>
            </a:r>
            <a:endParaRPr lang="en-US" sz="1400" dirty="0">
              <a:solidFill>
                <a:schemeClr val="tx1"/>
              </a:solidFill>
              <a:latin typeface="Goudy Old Style" pitchFamily="18" charset="0"/>
            </a:endParaRPr>
          </a:p>
        </p:txBody>
      </p:sp>
      <p:cxnSp>
        <p:nvCxnSpPr>
          <p:cNvPr id="7" name="Straight Arrow Connector 6"/>
          <p:cNvCxnSpPr>
            <a:stCxn id="6" idx="2"/>
          </p:cNvCxnSpPr>
          <p:nvPr/>
        </p:nvCxnSpPr>
        <p:spPr>
          <a:xfrm>
            <a:off x="2428875" y="2464951"/>
            <a:ext cx="2447925" cy="132441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295400"/>
          </a:xfrm>
          <a:prstGeom prst="rect">
            <a:avLst/>
          </a:prstGeom>
        </p:spPr>
        <p:txBody>
          <a:bodyPr/>
          <a:lstStyle/>
          <a:p>
            <a:pPr>
              <a:defRPr/>
            </a:pPr>
            <a:r>
              <a:rPr lang="en-US" sz="2400" dirty="0" smtClean="0"/>
              <a:t>The </a:t>
            </a:r>
            <a:r>
              <a:rPr lang="en-US" sz="2400" b="1" u="sng" dirty="0" smtClean="0"/>
              <a:t>Bookend</a:t>
            </a:r>
            <a:r>
              <a:rPr lang="en-US" sz="2400" b="1" dirty="0" smtClean="0"/>
              <a:t> </a:t>
            </a:r>
            <a:r>
              <a:rPr lang="en-US" sz="2400" b="1" u="sng" dirty="0" smtClean="0"/>
              <a:t>Model</a:t>
            </a:r>
            <a:r>
              <a:rPr lang="en-US" sz="2400" dirty="0" smtClean="0"/>
              <a:t> uses the sighting of the first crescent as a </a:t>
            </a:r>
            <a:r>
              <a:rPr lang="en-US" sz="2400" b="1" u="sng" dirty="0" smtClean="0"/>
              <a:t>marker</a:t>
            </a:r>
            <a:r>
              <a:rPr lang="en-US" sz="2400" dirty="0" smtClean="0"/>
              <a:t> to close out the first day of the new month. Does this look like this day has ended according to Hebrew reckoning of time? </a:t>
            </a:r>
            <a:endParaRPr lang="en-US" sz="2400" dirty="0"/>
          </a:p>
        </p:txBody>
      </p:sp>
      <p:pic>
        <p:nvPicPr>
          <p:cNvPr id="71683" name="Content Placeholder 3" descr="newmoon crescent.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21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657600" y="3124200"/>
            <a:ext cx="4114800" cy="2246769"/>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The presenter has just quoted a traditional source in a traditional definition, and applied it in a way that the Rabbis would not apply.  Days are defined in different ways in Scripture, for different purposes.  I described the  dawn to dusk day and the daybreak to daybreak calendar day.  This was used for Temple offerings.  Sunset was used for Sabbaths. Each type of day is for its own purpose.  The presenter is confused himself, and trying to confuse his listeners by arbitrarily applying a varying set of standards.</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V="1">
            <a:off x="5715000" y="1219200"/>
            <a:ext cx="1676400" cy="19050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a:defRPr/>
            </a:pPr>
            <a:r>
              <a:rPr lang="en-US" sz="2400" dirty="0" smtClean="0"/>
              <a:t>The simple truth is, the moment the sun sets, isn’t when the old day slams shut and the new day begins immediately, any more than when the last waning crescent sets out of view on the morning of the 28</a:t>
            </a:r>
            <a:r>
              <a:rPr lang="en-US" sz="2400" baseline="30000" dirty="0" smtClean="0"/>
              <a:t>th</a:t>
            </a:r>
            <a:r>
              <a:rPr lang="en-US" sz="2400" dirty="0" smtClean="0"/>
              <a:t> or 29</a:t>
            </a:r>
            <a:r>
              <a:rPr lang="en-US" sz="2400" baseline="30000" dirty="0" smtClean="0"/>
              <a:t>th</a:t>
            </a:r>
            <a:r>
              <a:rPr lang="en-US" sz="2400" dirty="0" smtClean="0"/>
              <a:t> just before sunrise doesn’t mean the lunar month has come to an end either, because the period of time called the Dark Moon (conjunction) hasn’t occurred.  </a:t>
            </a:r>
          </a:p>
          <a:p>
            <a:pPr>
              <a:defRPr/>
            </a:pPr>
            <a:r>
              <a:rPr lang="en-US" sz="2400" dirty="0" smtClean="0"/>
              <a:t>Within minutes after sunset, it is possible to view the first waxing crescent in a completely </a:t>
            </a:r>
            <a:r>
              <a:rPr lang="en-US" sz="2400" b="1" u="sng" dirty="0" smtClean="0">
                <a:solidFill>
                  <a:srgbClr val="00B0F0"/>
                </a:solidFill>
              </a:rPr>
              <a:t>BLUE</a:t>
            </a:r>
            <a:r>
              <a:rPr lang="en-US" sz="2400" dirty="0" smtClean="0"/>
              <a:t> sky and according to the Talmud you may </a:t>
            </a:r>
            <a:r>
              <a:rPr lang="en-US" sz="2400" u="sng" dirty="0" smtClean="0"/>
              <a:t>still</a:t>
            </a:r>
            <a:r>
              <a:rPr lang="en-US" sz="2400" dirty="0" smtClean="0"/>
              <a:t> be in the </a:t>
            </a:r>
            <a:r>
              <a:rPr lang="en-US" sz="2400" u="sng" dirty="0" smtClean="0"/>
              <a:t>same</a:t>
            </a:r>
            <a:r>
              <a:rPr lang="en-US" sz="2400" dirty="0" smtClean="0"/>
              <a:t> </a:t>
            </a:r>
            <a:r>
              <a:rPr lang="en-US" sz="2400" u="sng" dirty="0" smtClean="0"/>
              <a:t>day</a:t>
            </a:r>
            <a:r>
              <a:rPr lang="en-US" sz="2400" dirty="0" smtClean="0"/>
              <a:t> actually viewing the last closing period of the same day. The first crescent does not actually set until at least one to two hours, </a:t>
            </a:r>
            <a:r>
              <a:rPr lang="en-US" sz="2400" u="sng" dirty="0" smtClean="0"/>
              <a:t>after</a:t>
            </a:r>
            <a:r>
              <a:rPr lang="en-US" sz="2400" dirty="0" smtClean="0"/>
              <a:t> sunset. </a:t>
            </a:r>
          </a:p>
          <a:p>
            <a:pPr>
              <a:defRPr/>
            </a:pPr>
            <a:r>
              <a:rPr lang="en-US" sz="2400" b="1" dirty="0" smtClean="0"/>
              <a:t>The Babylonian Talmud states</a:t>
            </a:r>
            <a:r>
              <a:rPr lang="en-US" sz="2400" dirty="0" smtClean="0"/>
              <a:t>: Rab Judah said in Samuel's name: </a:t>
            </a:r>
            <a:r>
              <a:rPr lang="en-US" sz="2400" u="sng" dirty="0" smtClean="0"/>
              <a:t>When</a:t>
            </a:r>
            <a:r>
              <a:rPr lang="en-US" sz="2400" dirty="0" smtClean="0"/>
              <a:t> [only] </a:t>
            </a:r>
            <a:r>
              <a:rPr lang="en-US" sz="2400" u="sng" dirty="0" smtClean="0"/>
              <a:t>one star</a:t>
            </a:r>
            <a:r>
              <a:rPr lang="en-US" sz="2400" dirty="0" smtClean="0"/>
              <a:t> [is visible], </a:t>
            </a:r>
            <a:r>
              <a:rPr lang="en-US" sz="2400" u="sng" dirty="0" smtClean="0"/>
              <a:t>it is day</a:t>
            </a:r>
            <a:r>
              <a:rPr lang="en-US" sz="2400" dirty="0" smtClean="0"/>
              <a:t>; </a:t>
            </a:r>
            <a:r>
              <a:rPr lang="en-US" sz="2400" u="sng" dirty="0" smtClean="0"/>
              <a:t>when two</a:t>
            </a:r>
            <a:r>
              <a:rPr lang="en-US" sz="2400" dirty="0" smtClean="0"/>
              <a:t> [appear], </a:t>
            </a:r>
            <a:r>
              <a:rPr lang="en-US" sz="2400" u="sng" dirty="0" smtClean="0"/>
              <a:t>it is twilight</a:t>
            </a:r>
            <a:r>
              <a:rPr lang="en-US" sz="2400" dirty="0" smtClean="0"/>
              <a:t>; </a:t>
            </a:r>
            <a:r>
              <a:rPr lang="en-US" sz="2400" u="sng" dirty="0" smtClean="0"/>
              <a:t>three</a:t>
            </a:r>
            <a:r>
              <a:rPr lang="en-US" sz="2400" dirty="0" smtClean="0"/>
              <a:t>, it is </a:t>
            </a:r>
            <a:r>
              <a:rPr lang="en-US" sz="2400" u="sng" dirty="0" smtClean="0"/>
              <a:t>night</a:t>
            </a:r>
            <a:r>
              <a:rPr lang="en-US" sz="2400" dirty="0" smtClean="0"/>
              <a:t>. It was taught likewise: When one star [is visible], it is day; when two [appear], it is twilight; three, it is night. R. Jose b. Abin  said: </a:t>
            </a:r>
            <a:r>
              <a:rPr lang="en-US" sz="2400" b="1" u="sng" dirty="0" smtClean="0"/>
              <a:t>Not</a:t>
            </a:r>
            <a:r>
              <a:rPr lang="en-US" sz="2400" u="sng" dirty="0" smtClean="0"/>
              <a:t> the </a:t>
            </a:r>
            <a:r>
              <a:rPr lang="en-US" sz="2400" b="1" u="sng" dirty="0" smtClean="0"/>
              <a:t>large stars</a:t>
            </a:r>
            <a:r>
              <a:rPr lang="en-US" sz="2400" dirty="0" smtClean="0"/>
              <a:t>, </a:t>
            </a:r>
            <a:r>
              <a:rPr lang="en-US" sz="2400" u="sng" dirty="0" smtClean="0"/>
              <a:t>which are visible by day</a:t>
            </a:r>
            <a:r>
              <a:rPr lang="en-US" sz="2400" dirty="0" smtClean="0"/>
              <a:t>, </a:t>
            </a:r>
            <a:r>
              <a:rPr lang="en-US" sz="2400" b="1" u="sng" dirty="0" smtClean="0"/>
              <a:t>nor the small ones</a:t>
            </a:r>
            <a:r>
              <a:rPr lang="en-US" sz="2400" dirty="0" smtClean="0"/>
              <a:t>, </a:t>
            </a:r>
            <a:r>
              <a:rPr lang="en-US" sz="2400" u="sng" dirty="0" smtClean="0"/>
              <a:t>which are visible only at night</a:t>
            </a:r>
            <a:r>
              <a:rPr lang="en-US" sz="2400" dirty="0" smtClean="0"/>
              <a:t>, </a:t>
            </a:r>
            <a:r>
              <a:rPr lang="en-US" sz="2400" u="sng" dirty="0" smtClean="0"/>
              <a:t>but the </a:t>
            </a:r>
            <a:r>
              <a:rPr lang="en-US" sz="2400" b="1" u="sng" dirty="0" smtClean="0"/>
              <a:t>medium </a:t>
            </a:r>
            <a:r>
              <a:rPr lang="en-US" sz="2400" u="sng" dirty="0" smtClean="0"/>
              <a:t>sized</a:t>
            </a:r>
            <a:r>
              <a:rPr lang="en-US" sz="2400" dirty="0" smtClean="0"/>
              <a:t>.  </a:t>
            </a:r>
            <a:endParaRPr lang="en-US" sz="2400" dirty="0"/>
          </a:p>
        </p:txBody>
      </p:sp>
      <p:sp>
        <p:nvSpPr>
          <p:cNvPr id="6" name="Rectangle 5"/>
          <p:cNvSpPr/>
          <p:nvPr/>
        </p:nvSpPr>
        <p:spPr>
          <a:xfrm>
            <a:off x="4343400" y="4477226"/>
            <a:ext cx="4114800" cy="160043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Again, one can have changing arbitrary standards, or one can stick to one or the other for the definition of a calendar day. We have to remember that at the start of this presentation the author told us a day began at sunset.  He is just moving the boundary stone…only for the purpose of bolstering his theory of the new moon, and not because it needs to be moved.</a:t>
            </a:r>
            <a:endParaRPr lang="en-US" sz="1400" dirty="0">
              <a:solidFill>
                <a:schemeClr val="tx1"/>
              </a:solidFill>
              <a:latin typeface="Goudy Old Style" pitchFamily="18" charset="0"/>
            </a:endParaRPr>
          </a:p>
        </p:txBody>
      </p:sp>
      <p:cxnSp>
        <p:nvCxnSpPr>
          <p:cNvPr id="7" name="Straight Arrow Connector 6"/>
          <p:cNvCxnSpPr/>
          <p:nvPr/>
        </p:nvCxnSpPr>
        <p:spPr>
          <a:xfrm flipH="1" flipV="1">
            <a:off x="228600" y="2667000"/>
            <a:ext cx="4114800" cy="261044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609600"/>
          </a:xfrm>
          <a:prstGeom prst="rect">
            <a:avLst/>
          </a:prstGeom>
        </p:spPr>
        <p:txBody>
          <a:bodyPr/>
          <a:lstStyle/>
          <a:p>
            <a:pPr>
              <a:defRPr/>
            </a:pPr>
            <a:r>
              <a:rPr lang="en-US" sz="3200" b="1" dirty="0" smtClean="0"/>
              <a:t>When does a Day End According to Torah?</a:t>
            </a:r>
            <a:endParaRPr lang="en-US" sz="3200" b="1" dirty="0"/>
          </a:p>
        </p:txBody>
      </p:sp>
      <p:sp>
        <p:nvSpPr>
          <p:cNvPr id="3" name="Content Placeholder 2"/>
          <p:cNvSpPr>
            <a:spLocks noGrp="1"/>
          </p:cNvSpPr>
          <p:nvPr>
            <p:ph idx="4294967295"/>
          </p:nvPr>
        </p:nvSpPr>
        <p:spPr>
          <a:xfrm>
            <a:off x="0" y="457200"/>
            <a:ext cx="9144000" cy="6400800"/>
          </a:xfrm>
          <a:prstGeom prst="rect">
            <a:avLst/>
          </a:prstGeom>
        </p:spPr>
        <p:txBody>
          <a:bodyPr/>
          <a:lstStyle/>
          <a:p>
            <a:pPr>
              <a:defRPr/>
            </a:pPr>
            <a:r>
              <a:rPr lang="en-US" sz="2400" dirty="0" smtClean="0"/>
              <a:t>We know from creation that a day ends at </a:t>
            </a:r>
            <a:r>
              <a:rPr lang="en-US" sz="2400" b="1" u="sng" dirty="0" smtClean="0"/>
              <a:t>evening</a:t>
            </a:r>
            <a:r>
              <a:rPr lang="en-US" sz="2400" dirty="0" smtClean="0"/>
              <a:t> and is measured from </a:t>
            </a:r>
            <a:r>
              <a:rPr lang="en-US" sz="2400" b="1" u="sng" dirty="0" smtClean="0"/>
              <a:t>evening</a:t>
            </a:r>
            <a:r>
              <a:rPr lang="en-US" sz="2400" dirty="0" smtClean="0"/>
              <a:t> until </a:t>
            </a:r>
            <a:r>
              <a:rPr lang="en-US" sz="2400" b="1" u="sng" dirty="0" smtClean="0"/>
              <a:t>evening</a:t>
            </a:r>
            <a:r>
              <a:rPr lang="en-US" sz="2400" dirty="0" smtClean="0"/>
              <a:t> as confirmed in:</a:t>
            </a:r>
          </a:p>
          <a:p>
            <a:pPr>
              <a:defRPr/>
            </a:pPr>
            <a:r>
              <a:rPr lang="en-US" sz="2400" dirty="0" smtClean="0"/>
              <a:t>Gen 1:8 </a:t>
            </a:r>
            <a:r>
              <a:rPr lang="en-US" sz="2400" i="1" dirty="0" smtClean="0"/>
              <a:t>And there was </a:t>
            </a:r>
            <a:r>
              <a:rPr lang="en-US" sz="2400" b="1" i="1" u="sng" dirty="0" smtClean="0"/>
              <a:t>evening</a:t>
            </a:r>
            <a:r>
              <a:rPr lang="en-US" sz="2400" i="1" dirty="0" smtClean="0"/>
              <a:t>, and there was </a:t>
            </a:r>
            <a:r>
              <a:rPr lang="en-US" sz="2400" b="1" i="1" u="sng" dirty="0" smtClean="0"/>
              <a:t>morning</a:t>
            </a:r>
            <a:r>
              <a:rPr lang="en-US" sz="2400" dirty="0" smtClean="0"/>
              <a:t>…</a:t>
            </a:r>
          </a:p>
          <a:p>
            <a:pPr>
              <a:defRPr/>
            </a:pPr>
            <a:r>
              <a:rPr lang="en-US" sz="2400" dirty="0" smtClean="0"/>
              <a:t>Ex 27:21 </a:t>
            </a:r>
            <a:r>
              <a:rPr lang="en-US" sz="2400" i="1" dirty="0" smtClean="0"/>
              <a:t>Aaron and his sons shall order it from </a:t>
            </a:r>
            <a:r>
              <a:rPr lang="en-US" sz="2400" b="1" i="1" u="sng" dirty="0" smtClean="0"/>
              <a:t>evening to morning</a:t>
            </a:r>
            <a:r>
              <a:rPr lang="en-US" sz="2400" i="1" dirty="0" smtClean="0"/>
              <a:t> before Yahuwah</a:t>
            </a:r>
            <a:r>
              <a:rPr lang="en-US" sz="2400" dirty="0" smtClean="0"/>
              <a:t>…</a:t>
            </a:r>
          </a:p>
          <a:p>
            <a:pPr>
              <a:defRPr/>
            </a:pPr>
            <a:r>
              <a:rPr lang="en-US" sz="2400" dirty="0" smtClean="0"/>
              <a:t>Lev 23:32 </a:t>
            </a:r>
            <a:r>
              <a:rPr lang="en-US" sz="2400" i="1" dirty="0" smtClean="0"/>
              <a:t>on the ninth day of the month at </a:t>
            </a:r>
            <a:r>
              <a:rPr lang="en-US" sz="2400" b="1" i="1" u="sng" dirty="0" smtClean="0"/>
              <a:t>evening</a:t>
            </a:r>
            <a:r>
              <a:rPr lang="en-US" sz="2400" i="1" dirty="0" smtClean="0"/>
              <a:t>, from </a:t>
            </a:r>
            <a:r>
              <a:rPr lang="en-US" sz="2400" b="1" i="1" u="sng" dirty="0" smtClean="0"/>
              <a:t>evening to evening</a:t>
            </a:r>
            <a:r>
              <a:rPr lang="en-US" sz="2400" i="1" dirty="0" smtClean="0"/>
              <a:t>, you shall celebrate your Sabbath</a:t>
            </a:r>
            <a:r>
              <a:rPr lang="en-US" sz="2400" dirty="0" smtClean="0"/>
              <a:t>. </a:t>
            </a:r>
          </a:p>
          <a:p>
            <a:pPr>
              <a:defRPr/>
            </a:pPr>
            <a:r>
              <a:rPr lang="en-US" sz="2400" dirty="0" smtClean="0"/>
              <a:t>According to Hebrew reckoning when does </a:t>
            </a:r>
            <a:r>
              <a:rPr lang="en-US" sz="2400" b="1" u="sng" dirty="0" smtClean="0"/>
              <a:t>evening</a:t>
            </a:r>
            <a:r>
              <a:rPr lang="en-US" sz="2400" dirty="0" smtClean="0"/>
              <a:t> begin</a:t>
            </a:r>
            <a:r>
              <a:rPr lang="en-US" sz="2400" b="1" dirty="0" smtClean="0"/>
              <a:t>?</a:t>
            </a:r>
            <a:r>
              <a:rPr lang="en-US" sz="2400" dirty="0" smtClean="0"/>
              <a:t> Rabbis have been arguing over this for thousands of years. </a:t>
            </a:r>
          </a:p>
          <a:p>
            <a:pPr>
              <a:defRPr/>
            </a:pPr>
            <a:r>
              <a:rPr lang="en-US" sz="2400" b="1" dirty="0" smtClean="0"/>
              <a:t>Evening</a:t>
            </a:r>
            <a:r>
              <a:rPr lang="en-US" sz="2400" dirty="0" smtClean="0"/>
              <a:t> in Hebrew is Strong’s </a:t>
            </a:r>
            <a:r>
              <a:rPr lang="en-US" sz="2400" b="1" dirty="0" smtClean="0"/>
              <a:t>OT:6153 `</a:t>
            </a:r>
            <a:r>
              <a:rPr lang="en-US" sz="2400" b="1" u="sng" dirty="0" smtClean="0"/>
              <a:t>ereb</a:t>
            </a:r>
            <a:r>
              <a:rPr lang="en-US" sz="2400" dirty="0" smtClean="0"/>
              <a:t> (eh'-reb); </a:t>
            </a:r>
            <a:r>
              <a:rPr lang="en-US" sz="2400" u="sng" dirty="0" smtClean="0"/>
              <a:t>from</a:t>
            </a:r>
            <a:r>
              <a:rPr lang="en-US" sz="2400" dirty="0" smtClean="0"/>
              <a:t> OT:6150; </a:t>
            </a:r>
            <a:r>
              <a:rPr lang="en-US" sz="2400" b="1" u="sng" dirty="0" smtClean="0"/>
              <a:t>dusk</a:t>
            </a:r>
            <a:r>
              <a:rPr lang="en-US" sz="2400" dirty="0" smtClean="0"/>
              <a:t> (twilight) to </a:t>
            </a:r>
            <a:r>
              <a:rPr lang="en-US" sz="2400" b="1" u="sng" dirty="0" smtClean="0"/>
              <a:t>night</a:t>
            </a:r>
            <a:r>
              <a:rPr lang="en-US" sz="2400" dirty="0" smtClean="0"/>
              <a:t> (darkness).</a:t>
            </a:r>
          </a:p>
          <a:p>
            <a:pPr>
              <a:defRPr/>
            </a:pPr>
            <a:r>
              <a:rPr lang="en-US" sz="2400" dirty="0" smtClean="0"/>
              <a:t>The Hebrew word </a:t>
            </a:r>
            <a:r>
              <a:rPr lang="en-US" sz="2400" b="1" i="1" dirty="0" smtClean="0"/>
              <a:t>nesheph</a:t>
            </a:r>
            <a:r>
              <a:rPr lang="en-US" sz="2400" dirty="0" smtClean="0"/>
              <a:t> for </a:t>
            </a:r>
            <a:r>
              <a:rPr lang="en-US" sz="2400" b="1" u="sng" dirty="0" smtClean="0"/>
              <a:t>twilight</a:t>
            </a:r>
            <a:r>
              <a:rPr lang="en-US" sz="2400" dirty="0" smtClean="0"/>
              <a:t> is that part of time considered to come after sunset called DUSK and before night.</a:t>
            </a:r>
          </a:p>
          <a:p>
            <a:pPr>
              <a:defRPr/>
            </a:pPr>
            <a:r>
              <a:rPr lang="en-US" sz="2400" b="1" dirty="0" smtClean="0"/>
              <a:t>Evening</a:t>
            </a:r>
            <a:r>
              <a:rPr lang="en-US" sz="2400" dirty="0" smtClean="0"/>
              <a:t> is the period of time that starts sometime </a:t>
            </a:r>
            <a:r>
              <a:rPr lang="en-US" sz="2400" u="sng" dirty="0" smtClean="0"/>
              <a:t>after sunset </a:t>
            </a:r>
            <a:r>
              <a:rPr lang="en-US" sz="2400" dirty="0" smtClean="0"/>
              <a:t>from either </a:t>
            </a:r>
            <a:r>
              <a:rPr lang="en-US" sz="2400" b="1" dirty="0" smtClean="0"/>
              <a:t>Dusk</a:t>
            </a:r>
            <a:r>
              <a:rPr lang="en-US" sz="2400" dirty="0" smtClean="0"/>
              <a:t> (twilight) or actual </a:t>
            </a:r>
            <a:r>
              <a:rPr lang="en-US" sz="2400" b="1" dirty="0" smtClean="0"/>
              <a:t>Nightfall</a:t>
            </a:r>
            <a:r>
              <a:rPr lang="en-US" sz="2400" dirty="0" smtClean="0"/>
              <a:t>, Darkness. So a day ends at the earliest at Dusk/twilight, at the latest Nightfall.</a:t>
            </a:r>
          </a:p>
          <a:p>
            <a:pPr>
              <a:defRPr/>
            </a:pPr>
            <a:endParaRPr lang="en-US" sz="2400" dirty="0" smtClean="0"/>
          </a:p>
          <a:p>
            <a:pPr>
              <a:defRPr/>
            </a:pPr>
            <a:endParaRPr lang="en-US" sz="2400" dirty="0" smtClean="0"/>
          </a:p>
          <a:p>
            <a:pPr>
              <a:defRPr/>
            </a:pPr>
            <a:endParaRPr lang="en-US" sz="2400" dirty="0"/>
          </a:p>
        </p:txBody>
      </p:sp>
      <p:sp>
        <p:nvSpPr>
          <p:cNvPr id="13" name="Rectangle 12"/>
          <p:cNvSpPr/>
          <p:nvPr/>
        </p:nvSpPr>
        <p:spPr>
          <a:xfrm>
            <a:off x="4648200" y="2798207"/>
            <a:ext cx="41148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Incorrect, the day is from daybreak to daybreak for creation.  Yahweh Elohim created in the day, and “then there was setting, then there was daybreak, one day.”</a:t>
            </a:r>
            <a:endParaRPr lang="en-US" sz="1400" dirty="0">
              <a:solidFill>
                <a:schemeClr val="tx1"/>
              </a:solidFill>
              <a:latin typeface="Goudy Old Style" pitchFamily="18" charset="0"/>
            </a:endParaRPr>
          </a:p>
        </p:txBody>
      </p:sp>
      <p:cxnSp>
        <p:nvCxnSpPr>
          <p:cNvPr id="14" name="Straight Arrow Connector 13"/>
          <p:cNvCxnSpPr>
            <a:stCxn id="13" idx="0"/>
          </p:cNvCxnSpPr>
          <p:nvPr/>
        </p:nvCxnSpPr>
        <p:spPr>
          <a:xfrm flipH="1" flipV="1">
            <a:off x="5029200" y="1295400"/>
            <a:ext cx="1676400" cy="150280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00061" y="4419600"/>
            <a:ext cx="41148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Really, this passage is using the daybreak to daybreak day to define a sunset to sunset day.  The first setting is “on the 9</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day”;  One can ask why the text just does not simply day “the tenth day”?</a:t>
            </a:r>
            <a:endParaRPr lang="en-US" sz="1400" dirty="0">
              <a:solidFill>
                <a:schemeClr val="tx1"/>
              </a:solidFill>
              <a:latin typeface="Goudy Old Style" pitchFamily="18" charset="0"/>
            </a:endParaRPr>
          </a:p>
        </p:txBody>
      </p:sp>
      <p:cxnSp>
        <p:nvCxnSpPr>
          <p:cNvPr id="20" name="Straight Arrow Connector 19"/>
          <p:cNvCxnSpPr>
            <a:stCxn id="19" idx="0"/>
          </p:cNvCxnSpPr>
          <p:nvPr/>
        </p:nvCxnSpPr>
        <p:spPr>
          <a:xfrm flipH="1" flipV="1">
            <a:off x="881061" y="2916794"/>
            <a:ext cx="1676400" cy="150280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23924" y="1295400"/>
            <a:ext cx="3267075"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As usual, not a real Hebrew Lexicon. BDB defines, “set” “sunset” “grow dark.”  Even so Strong’s definition proves that you can’t have twilight without  creating  light first.</a:t>
            </a:r>
            <a:endParaRPr lang="en-US" sz="1400" dirty="0">
              <a:solidFill>
                <a:schemeClr val="tx1"/>
              </a:solidFill>
              <a:latin typeface="Goudy Old Style" pitchFamily="18" charset="0"/>
            </a:endParaRPr>
          </a:p>
        </p:txBody>
      </p:sp>
      <p:cxnSp>
        <p:nvCxnSpPr>
          <p:cNvPr id="22" name="Straight Arrow Connector 21"/>
          <p:cNvCxnSpPr>
            <a:stCxn id="21" idx="2"/>
          </p:cNvCxnSpPr>
          <p:nvPr/>
        </p:nvCxnSpPr>
        <p:spPr>
          <a:xfrm>
            <a:off x="2557462" y="2249507"/>
            <a:ext cx="2395538" cy="217009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638800" y="4050268"/>
            <a:ext cx="2971800" cy="160043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Really, Erev can refer to noon, when the sun starts to go down, as in “between the settings.”  This is the way the Rabbis always took the phrase, as referring to the afternoon.  Our presenter only picks and chooses those Jewish opinions which suit him.</a:t>
            </a:r>
            <a:endParaRPr lang="en-US" sz="1400" dirty="0">
              <a:solidFill>
                <a:schemeClr val="tx1"/>
              </a:solidFill>
              <a:latin typeface="Goudy Old Style" pitchFamily="18" charset="0"/>
            </a:endParaRPr>
          </a:p>
        </p:txBody>
      </p:sp>
      <p:cxnSp>
        <p:nvCxnSpPr>
          <p:cNvPr id="26" name="Straight Arrow Connector 25"/>
          <p:cNvCxnSpPr/>
          <p:nvPr/>
        </p:nvCxnSpPr>
        <p:spPr>
          <a:xfrm flipH="1">
            <a:off x="5410200" y="5650706"/>
            <a:ext cx="1714500" cy="5214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up)">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up)">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9" grpId="0" animBg="1"/>
      <p:bldP spid="19" grpId="1" animBg="1"/>
      <p:bldP spid="21" grpId="0" animBg="1"/>
      <p:bldP spid="21" grpId="1" animBg="1"/>
      <p:bldP spid="25" grpId="0" animBg="1"/>
      <p:bldP spid="25"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a:defRPr/>
            </a:pPr>
            <a:r>
              <a:rPr lang="en-US" sz="2800" dirty="0" smtClean="0"/>
              <a:t>Nehemiah 13:19 </a:t>
            </a:r>
            <a:r>
              <a:rPr lang="en-US" sz="2800" i="1" dirty="0" smtClean="0"/>
              <a:t>And it came to pass, </a:t>
            </a:r>
            <a:r>
              <a:rPr lang="en-US" sz="2800" b="1" i="1" u="sng" dirty="0" smtClean="0"/>
              <a:t>that when the gates of Jerusalem began to be dark before the Sabbath</a:t>
            </a:r>
            <a:r>
              <a:rPr lang="en-US" sz="2800" i="1" dirty="0" smtClean="0"/>
              <a:t>, I commanded that the gates should be shut, and charged that they should not be opened till after the Sabbath: and some of my servants set I at the gates, that there should no burden be brought in on the Sabbath day. </a:t>
            </a:r>
            <a:r>
              <a:rPr lang="en-US" sz="2800" dirty="0" smtClean="0"/>
              <a:t>KJV </a:t>
            </a:r>
          </a:p>
          <a:p>
            <a:pPr>
              <a:defRPr/>
            </a:pPr>
            <a:r>
              <a:rPr lang="en-US" sz="2800" dirty="0" smtClean="0"/>
              <a:t>The word </a:t>
            </a:r>
            <a:r>
              <a:rPr lang="en-US" sz="2800" b="1" u="sng" dirty="0" smtClean="0"/>
              <a:t>dark</a:t>
            </a:r>
            <a:r>
              <a:rPr lang="en-US" sz="2800" dirty="0" smtClean="0"/>
              <a:t> in this verse in Hebrew is OT:6751 </a:t>
            </a:r>
            <a:r>
              <a:rPr lang="en-US" sz="2800" b="1" dirty="0" smtClean="0"/>
              <a:t>tsalal</a:t>
            </a:r>
            <a:r>
              <a:rPr lang="en-US" sz="2800" dirty="0" smtClean="0"/>
              <a:t> (tsaw-lal'); to shade, as </a:t>
            </a:r>
            <a:r>
              <a:rPr lang="en-US" sz="2800" u="sng" dirty="0" smtClean="0"/>
              <a:t>twilight</a:t>
            </a:r>
            <a:r>
              <a:rPr lang="en-US" sz="2800" dirty="0" smtClean="0"/>
              <a:t> or an opaque object: KJV - </a:t>
            </a:r>
            <a:r>
              <a:rPr lang="en-US" sz="2800" u="sng" dirty="0" smtClean="0"/>
              <a:t>begin to be dark</a:t>
            </a:r>
            <a:r>
              <a:rPr lang="en-US" sz="2800" dirty="0" smtClean="0"/>
              <a:t>, shadowing.</a:t>
            </a:r>
          </a:p>
          <a:p>
            <a:pPr>
              <a:defRPr/>
            </a:pPr>
            <a:r>
              <a:rPr lang="en-US" sz="2800" dirty="0" smtClean="0"/>
              <a:t>This verse implies that Sabbath did </a:t>
            </a:r>
            <a:r>
              <a:rPr lang="en-US" sz="2800" b="1" u="sng" dirty="0" smtClean="0"/>
              <a:t>not</a:t>
            </a:r>
            <a:r>
              <a:rPr lang="en-US" sz="2800" dirty="0" smtClean="0"/>
              <a:t> begin, and consequently the doors of the temple were </a:t>
            </a:r>
            <a:r>
              <a:rPr lang="en-US" sz="2800" b="1" u="sng" dirty="0" smtClean="0"/>
              <a:t>not</a:t>
            </a:r>
            <a:r>
              <a:rPr lang="en-US" sz="2800" dirty="0" smtClean="0"/>
              <a:t> closed until twilight fell, which was </a:t>
            </a:r>
            <a:r>
              <a:rPr lang="en-US" sz="2800" u="sng" dirty="0" smtClean="0"/>
              <a:t>after sunset</a:t>
            </a:r>
            <a:r>
              <a:rPr lang="en-US" sz="2800" dirty="0" smtClean="0"/>
              <a:t>. Twilight can begin any time between 20 minutes and 1 hour after sunset when 2 medium size stars can be observed. </a:t>
            </a:r>
          </a:p>
          <a:p>
            <a:pPr>
              <a:defRPr/>
            </a:pPr>
            <a:endParaRPr lang="en-US" sz="2800" dirty="0"/>
          </a:p>
        </p:txBody>
      </p:sp>
      <p:sp>
        <p:nvSpPr>
          <p:cNvPr id="4" name="Rectangle 3"/>
          <p:cNvSpPr/>
          <p:nvPr/>
        </p:nvSpPr>
        <p:spPr>
          <a:xfrm>
            <a:off x="1447800" y="1295400"/>
            <a:ext cx="4114800" cy="1815882"/>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The word means </a:t>
            </a:r>
            <a:r>
              <a:rPr lang="en-US" sz="1400" i="1" dirty="0" smtClean="0">
                <a:solidFill>
                  <a:schemeClr val="tx1"/>
                </a:solidFill>
                <a:latin typeface="Goudy Old Style" pitchFamily="18" charset="0"/>
              </a:rPr>
              <a:t>shadow</a:t>
            </a:r>
            <a:r>
              <a:rPr lang="en-US" sz="1400" dirty="0" smtClean="0">
                <a:solidFill>
                  <a:schemeClr val="tx1"/>
                </a:solidFill>
                <a:latin typeface="Goudy Old Style" pitchFamily="18" charset="0"/>
              </a:rPr>
              <a:t>. “…when they are shadowed. This can happen before sunset, when the doors begin to cast long shadows through the gateway (if the sun still shines on them at all).  But whichever way one wishes to say it was, our presenter has once again assumed something.  Do we now suppose the Sabbath well after sunset  to satisfy his need for a way to contradict the normal historical way of sighting the new moon.</a:t>
            </a:r>
            <a:endParaRPr lang="en-US" sz="1400" dirty="0">
              <a:solidFill>
                <a:schemeClr val="tx1"/>
              </a:solidFill>
              <a:latin typeface="Goudy Old Style" pitchFamily="18" charset="0"/>
            </a:endParaRPr>
          </a:p>
        </p:txBody>
      </p:sp>
      <p:cxnSp>
        <p:nvCxnSpPr>
          <p:cNvPr id="5" name="Straight Arrow Connector 4"/>
          <p:cNvCxnSpPr>
            <a:stCxn id="4" idx="2"/>
          </p:cNvCxnSpPr>
          <p:nvPr/>
        </p:nvCxnSpPr>
        <p:spPr>
          <a:xfrm>
            <a:off x="3505200" y="3111282"/>
            <a:ext cx="2438400" cy="100351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533400"/>
          </a:xfrm>
          <a:prstGeom prst="rect">
            <a:avLst/>
          </a:prstGeom>
        </p:spPr>
        <p:txBody>
          <a:bodyPr/>
          <a:lstStyle/>
          <a:p>
            <a:pPr>
              <a:defRPr/>
            </a:pPr>
            <a:r>
              <a:rPr lang="en-US" sz="2800" b="1" dirty="0" smtClean="0"/>
              <a:t>What was Happening During the 2</a:t>
            </a:r>
            <a:r>
              <a:rPr lang="en-US" sz="2800" b="1" baseline="30000" dirty="0" smtClean="0"/>
              <a:t>nd</a:t>
            </a:r>
            <a:r>
              <a:rPr lang="en-US" sz="2800" b="1" dirty="0" smtClean="0"/>
              <a:t> Temple Period?</a:t>
            </a:r>
            <a:endParaRPr lang="en-US" sz="2800" b="1" dirty="0"/>
          </a:p>
        </p:txBody>
      </p:sp>
      <p:sp>
        <p:nvSpPr>
          <p:cNvPr id="3" name="Content Placeholder 2"/>
          <p:cNvSpPr>
            <a:spLocks noGrp="1"/>
          </p:cNvSpPr>
          <p:nvPr>
            <p:ph idx="4294967295"/>
          </p:nvPr>
        </p:nvSpPr>
        <p:spPr>
          <a:xfrm>
            <a:off x="0" y="457200"/>
            <a:ext cx="9144000" cy="6400800"/>
          </a:xfrm>
          <a:prstGeom prst="rect">
            <a:avLst/>
          </a:prstGeom>
        </p:spPr>
        <p:txBody>
          <a:bodyPr/>
          <a:lstStyle/>
          <a:p>
            <a:pPr>
              <a:defRPr/>
            </a:pPr>
            <a:r>
              <a:rPr lang="en-US" sz="2400" dirty="0" smtClean="0"/>
              <a:t>All records for the most part have been lost or destroyed during the 1</a:t>
            </a:r>
            <a:r>
              <a:rPr lang="en-US" sz="2400" baseline="30000" dirty="0" smtClean="0"/>
              <a:t>st</a:t>
            </a:r>
            <a:r>
              <a:rPr lang="en-US" sz="2400" dirty="0" smtClean="0"/>
              <a:t> Temple Period, but we do have evidence from the Talmud concerning the loss of Priests who died during the 2</a:t>
            </a:r>
            <a:r>
              <a:rPr lang="en-US" sz="2400" baseline="30000" dirty="0" smtClean="0"/>
              <a:t>nd</a:t>
            </a:r>
            <a:r>
              <a:rPr lang="en-US" sz="2400" dirty="0" smtClean="0"/>
              <a:t> Temple Period. We know that after Babylon the Priesthood was corrupt in many ways. The question remains, why were so many Priests dying? Could it be they were entering into the Holy of Holies on </a:t>
            </a:r>
            <a:r>
              <a:rPr lang="en-US" sz="2400" b="1" dirty="0" smtClean="0"/>
              <a:t>Day of Atonement </a:t>
            </a:r>
            <a:r>
              <a:rPr lang="en-US" sz="2400" dirty="0" smtClean="0"/>
              <a:t>on the </a:t>
            </a:r>
            <a:r>
              <a:rPr lang="en-US" sz="2400" u="sng" dirty="0" smtClean="0"/>
              <a:t>WRONG DAY</a:t>
            </a:r>
            <a:r>
              <a:rPr lang="en-US" sz="2400" b="1" dirty="0" smtClean="0"/>
              <a:t>?</a:t>
            </a:r>
            <a:r>
              <a:rPr lang="en-US" sz="2400" dirty="0" smtClean="0"/>
              <a:t> Is this why they started tying a cord to the Priests who entered?</a:t>
            </a:r>
          </a:p>
          <a:p>
            <a:pPr>
              <a:defRPr/>
            </a:pPr>
            <a:r>
              <a:rPr lang="en-US" sz="2400" b="1" dirty="0" smtClean="0"/>
              <a:t>Yoma, 9a. States</a:t>
            </a:r>
            <a:r>
              <a:rPr lang="en-US" sz="2400" dirty="0" smtClean="0"/>
              <a:t>: “The Second Temple stood for 420 years, ve-shimshu bo yoter mi-shelosh meot Kohanim, and more than 300 served as High Priest over that period.  Take out forty years in which Shimon the Tzaddik was the High Priest and deduct another 80 years in which Yochanan the Kohen Gadol served, and ten more years that Elazar b. Charson served.”  That leaves 300 priests over 290 years.  “Kol echad ve-echad lo hotzi shenato, none of them lived out their year in office.”                                                            </a:t>
            </a:r>
            <a:r>
              <a:rPr lang="en-US" sz="2400" i="1" dirty="0" smtClean="0"/>
              <a:t>continued…</a:t>
            </a:r>
            <a:endParaRPr lang="en-US" sz="2400" i="1" dirty="0"/>
          </a:p>
        </p:txBody>
      </p:sp>
      <p:sp>
        <p:nvSpPr>
          <p:cNvPr id="4" name="Rectangle 3"/>
          <p:cNvSpPr/>
          <p:nvPr/>
        </p:nvSpPr>
        <p:spPr>
          <a:xfrm>
            <a:off x="4495800" y="3733800"/>
            <a:ext cx="4114800" cy="1169551"/>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err="1" smtClean="0">
                <a:solidFill>
                  <a:schemeClr val="tx1"/>
                </a:solidFill>
                <a:latin typeface="Goudy Old Style" pitchFamily="18" charset="0"/>
              </a:rPr>
              <a:t>O.k</a:t>
            </a:r>
            <a:r>
              <a:rPr lang="en-US" sz="1400" dirty="0" smtClean="0">
                <a:solidFill>
                  <a:schemeClr val="tx1"/>
                </a:solidFill>
                <a:latin typeface="Goudy Old Style" pitchFamily="18" charset="0"/>
              </a:rPr>
              <a:t>, now we have a conspiracy theory as to why the priests were dying.  Their calendar was wrong…and so also all historical witness to how they figured the calendar is discredited by assuming a conspiracy theory!!!!   </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H="1" flipV="1">
            <a:off x="4876800" y="2230994"/>
            <a:ext cx="1676400" cy="150280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09600" y="2335114"/>
            <a:ext cx="31242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We can safely reject his tradition on the authority of Josephus. The  High Priest was often simply replaced by Politics. But he was not killed, nor died.  Just deposed.</a:t>
            </a:r>
            <a:endParaRPr lang="en-US" sz="1400" dirty="0">
              <a:solidFill>
                <a:schemeClr val="tx1"/>
              </a:solidFill>
              <a:latin typeface="Goudy Old Style" pitchFamily="18" charset="0"/>
            </a:endParaRPr>
          </a:p>
        </p:txBody>
      </p:sp>
      <p:cxnSp>
        <p:nvCxnSpPr>
          <p:cNvPr id="7" name="Straight Arrow Connector 6"/>
          <p:cNvCxnSpPr>
            <a:stCxn id="6" idx="2"/>
          </p:cNvCxnSpPr>
          <p:nvPr/>
        </p:nvCxnSpPr>
        <p:spPr>
          <a:xfrm>
            <a:off x="2171700" y="3289221"/>
            <a:ext cx="2705100" cy="295917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a:defRPr/>
            </a:pPr>
            <a:r>
              <a:rPr lang="fr-FR" sz="2400" b="1" dirty="0" smtClean="0"/>
              <a:t>Soncino Zohar, Vayikra, Section 3, Page 102a states</a:t>
            </a:r>
            <a:r>
              <a:rPr lang="fr-FR" sz="2400" dirty="0" smtClean="0"/>
              <a:t>: </a:t>
            </a:r>
            <a:r>
              <a:rPr lang="en-US" sz="2400" dirty="0" smtClean="0"/>
              <a:t>R. Isaac said: ‘A cord was tied to the feet of the High Priest before he entered the Holy of Holies, so that if he died suddenly within they should be able to draw him out.</a:t>
            </a:r>
          </a:p>
          <a:p>
            <a:pPr>
              <a:defRPr/>
            </a:pPr>
            <a:r>
              <a:rPr lang="en-US" sz="2400" b="1" dirty="0" smtClean="0"/>
              <a:t>Yoma 9a also states</a:t>
            </a:r>
            <a:r>
              <a:rPr lang="en-US" sz="2400" dirty="0" smtClean="0"/>
              <a:t>: Rabba bar bar Hana in the name of R. Johanan said: It is written [in Proverbs x. 27]: "The fear of the Lord increases man's days, but the years of the wicked will be shortened." "The fear of the Lord increases the days"; that refers to the first Temple, during whose existence of four hundred and ten years there were only eighteen high-priests. "The years of the wicked will be shortened," refers to the second Temple, which existed four hundred and twenty years, and more than three hundred high-priests succeeded each other during that period. Subtract the forty years during which Simeon the Righteous ministered, eighty years of Johanan the high-priest's ministry, ten years of Ishmael b. Favi according to others, eleven years of R. Eleazer b. Harsum--and compute, you will see that not even one high-priest completed his year.</a:t>
            </a:r>
            <a:br>
              <a:rPr lang="en-US" sz="2400" dirty="0" smtClean="0"/>
            </a:br>
            <a:r>
              <a:rPr lang="fr-FR" sz="2400" dirty="0" smtClean="0"/>
              <a:t>  </a:t>
            </a:r>
          </a:p>
          <a:p>
            <a:pPr>
              <a:defRPr/>
            </a:pPr>
            <a:endParaRPr lang="en-US" sz="2400" dirty="0"/>
          </a:p>
        </p:txBody>
      </p:sp>
      <p:sp>
        <p:nvSpPr>
          <p:cNvPr id="4" name="Rectangle 3"/>
          <p:cNvSpPr/>
          <p:nvPr/>
        </p:nvSpPr>
        <p:spPr>
          <a:xfrm>
            <a:off x="4095750" y="2286000"/>
            <a:ext cx="2438400"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Right, only for a possible death.</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H="1" flipV="1">
            <a:off x="4476750" y="783194"/>
            <a:ext cx="838200" cy="150280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66800" y="4261485"/>
            <a:ext cx="24384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Even this is not probable, but that it has anything to do with the wrong calendar is a insensible  argument.</a:t>
            </a:r>
            <a:endParaRPr lang="en-US" sz="1400" dirty="0">
              <a:solidFill>
                <a:schemeClr val="tx1"/>
              </a:solidFill>
              <a:latin typeface="Goudy Old Style" pitchFamily="18" charset="0"/>
            </a:endParaRPr>
          </a:p>
        </p:txBody>
      </p:sp>
      <p:cxnSp>
        <p:nvCxnSpPr>
          <p:cNvPr id="7" name="Straight Arrow Connector 6"/>
          <p:cNvCxnSpPr>
            <a:stCxn id="6" idx="3"/>
          </p:cNvCxnSpPr>
          <p:nvPr/>
        </p:nvCxnSpPr>
        <p:spPr>
          <a:xfrm>
            <a:off x="3505200" y="4738539"/>
            <a:ext cx="2286000" cy="105266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229600" cy="457200"/>
          </a:xfrm>
          <a:prstGeom prst="rect">
            <a:avLst/>
          </a:prstGeom>
        </p:spPr>
        <p:txBody>
          <a:bodyPr/>
          <a:lstStyle/>
          <a:p>
            <a:pPr>
              <a:defRPr/>
            </a:pPr>
            <a:r>
              <a:rPr lang="en-US" sz="3200" dirty="0" smtClean="0"/>
              <a:t>Then comes Hillel the Elder</a:t>
            </a:r>
            <a:endParaRPr lang="en-US" sz="3200" dirty="0"/>
          </a:p>
        </p:txBody>
      </p:sp>
      <p:sp>
        <p:nvSpPr>
          <p:cNvPr id="3" name="Content Placeholder 2"/>
          <p:cNvSpPr>
            <a:spLocks noGrp="1"/>
          </p:cNvSpPr>
          <p:nvPr>
            <p:ph idx="4294967295"/>
          </p:nvPr>
        </p:nvSpPr>
        <p:spPr>
          <a:xfrm>
            <a:off x="0" y="381000"/>
            <a:ext cx="9144000" cy="6477000"/>
          </a:xfrm>
          <a:prstGeom prst="rect">
            <a:avLst/>
          </a:prstGeom>
        </p:spPr>
        <p:txBody>
          <a:bodyPr/>
          <a:lstStyle/>
          <a:p>
            <a:pPr>
              <a:defRPr/>
            </a:pPr>
            <a:r>
              <a:rPr lang="en-US" sz="2400" dirty="0" smtClean="0"/>
              <a:t>Although it is argued how many priests died as well as what caused their deaths, it is agreed that the troubles of the 2</a:t>
            </a:r>
            <a:r>
              <a:rPr lang="en-US" sz="2400" baseline="30000" dirty="0" smtClean="0"/>
              <a:t>nd</a:t>
            </a:r>
            <a:r>
              <a:rPr lang="en-US" sz="2400" dirty="0" smtClean="0"/>
              <a:t> temple period were great for many reasons.</a:t>
            </a:r>
          </a:p>
          <a:p>
            <a:pPr>
              <a:defRPr/>
            </a:pPr>
            <a:r>
              <a:rPr lang="en-US" sz="2400" dirty="0" smtClean="0"/>
              <a:t>What is testified to in the Talmud and rabbinic writings is the restoring of the calendar by </a:t>
            </a:r>
            <a:r>
              <a:rPr lang="en-US" sz="2400" b="1" u="sng" dirty="0" smtClean="0"/>
              <a:t>calculations</a:t>
            </a:r>
            <a:r>
              <a:rPr lang="en-US" sz="2400" dirty="0" smtClean="0"/>
              <a:t> by </a:t>
            </a:r>
            <a:r>
              <a:rPr lang="en-US" sz="2400" b="1" dirty="0" smtClean="0"/>
              <a:t>Hillel the Elder </a:t>
            </a:r>
            <a:r>
              <a:rPr lang="en-US" sz="2400" dirty="0" smtClean="0"/>
              <a:t>a Pharisaic leader just before the messiah was born.  </a:t>
            </a:r>
          </a:p>
          <a:p>
            <a:pPr>
              <a:defRPr/>
            </a:pPr>
            <a:r>
              <a:rPr lang="en-US" sz="2400" dirty="0" smtClean="0"/>
              <a:t>Magid Harakia writes: Establishing the beginning of months (Rosh Hodesh) through sighting the New Moon is an ancient law in Israel. The antiquity of this practice is documented in many early sources, Karaite as well as Rabbanite. The decree of establishing the </a:t>
            </a:r>
            <a:r>
              <a:rPr lang="en-US" sz="2400" b="1" u="sng" dirty="0" smtClean="0"/>
              <a:t>Rosh Hodesh on the basis of calculations which are unconnected to the appearance of the moon was enacted by the Rabbanite, Hillel the Elder</a:t>
            </a:r>
            <a:r>
              <a:rPr lang="en-US" sz="2400" dirty="0" smtClean="0"/>
              <a:t>. The method was guarded as a secret to keep the people from knowing about the change and therefore was called by our brothers the Rabbanites “The Secret of Intercalation” (this is testified to in Rabbinite works, of “Magid Harakia” page 35).</a:t>
            </a:r>
            <a:br>
              <a:rPr lang="en-US" sz="2400" dirty="0" smtClean="0"/>
            </a:br>
            <a:endParaRPr lang="en-US" sz="2400" dirty="0"/>
          </a:p>
        </p:txBody>
      </p:sp>
      <p:sp>
        <p:nvSpPr>
          <p:cNvPr id="4" name="Rectangle 3"/>
          <p:cNvSpPr/>
          <p:nvPr/>
        </p:nvSpPr>
        <p:spPr>
          <a:xfrm>
            <a:off x="4419600" y="4114800"/>
            <a:ext cx="4095750" cy="52322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How nice on the timing.  But the correct year for this is AD 359.</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H="1" flipV="1">
            <a:off x="4781551" y="2611994"/>
            <a:ext cx="1685924" cy="150280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Content Placeholder 6" descr="BOOKEND MODEL crop.pn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0" y="1654175"/>
            <a:ext cx="9144000" cy="722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9144000" cy="6705600"/>
          </a:xfrm>
          <a:prstGeom prst="rect">
            <a:avLst/>
          </a:prstGeom>
        </p:spPr>
        <p:txBody>
          <a:bodyPr/>
          <a:lstStyle/>
          <a:p>
            <a:pPr>
              <a:defRPr/>
            </a:pPr>
            <a:r>
              <a:rPr lang="en-US" sz="2400" dirty="0" smtClean="0"/>
              <a:t>So named, the “</a:t>
            </a:r>
            <a:r>
              <a:rPr lang="en-US" sz="2400" b="1" u="sng" dirty="0" smtClean="0"/>
              <a:t>Bookend Model</a:t>
            </a:r>
            <a:r>
              <a:rPr lang="en-US" sz="2400" dirty="0" smtClean="0"/>
              <a:t>”</a:t>
            </a:r>
            <a:r>
              <a:rPr lang="en-US" sz="2400" b="1" dirty="0" smtClean="0"/>
              <a:t> </a:t>
            </a:r>
            <a:r>
              <a:rPr lang="en-US" sz="2400" dirty="0" smtClean="0"/>
              <a:t>because like bookends, the </a:t>
            </a:r>
            <a:r>
              <a:rPr lang="en-US" sz="2400" b="1" dirty="0" smtClean="0"/>
              <a:t>Conjunction</a:t>
            </a:r>
            <a:r>
              <a:rPr lang="en-US" sz="2400" dirty="0" smtClean="0"/>
              <a:t> and the 1</a:t>
            </a:r>
            <a:r>
              <a:rPr lang="en-US" sz="2400" baseline="30000" dirty="0" smtClean="0"/>
              <a:t>st</a:t>
            </a:r>
            <a:r>
              <a:rPr lang="en-US" sz="2400" dirty="0" smtClean="0"/>
              <a:t> </a:t>
            </a:r>
            <a:r>
              <a:rPr lang="en-US" sz="2400" b="1" dirty="0" smtClean="0"/>
              <a:t>Crescent</a:t>
            </a:r>
            <a:r>
              <a:rPr lang="en-US" sz="2400" dirty="0" smtClean="0"/>
              <a:t> comprise a timing of the “</a:t>
            </a:r>
            <a:r>
              <a:rPr lang="en-US" sz="2400" b="1" u="sng" dirty="0" smtClean="0"/>
              <a:t>New Moon Period</a:t>
            </a:r>
            <a:r>
              <a:rPr lang="en-US" sz="2400" dirty="0" smtClean="0"/>
              <a:t>” that Philo alludes to in </a:t>
            </a:r>
            <a:r>
              <a:rPr lang="en-GB" sz="2400" b="1" dirty="0" smtClean="0"/>
              <a:t>XXVI (140)</a:t>
            </a:r>
            <a:r>
              <a:rPr lang="en-US" sz="2400" dirty="0" smtClean="0"/>
              <a:t>. The Conjunction looks forward, and the Crescent looks backward. </a:t>
            </a:r>
          </a:p>
          <a:p>
            <a:pPr>
              <a:defRPr/>
            </a:pPr>
            <a:r>
              <a:rPr lang="en-US" sz="2400" dirty="0" smtClean="0"/>
              <a:t>Early on, the ancients may not have known the “exact” time of the Conjunction, and thus the Hebrew idiom, “</a:t>
            </a:r>
            <a:r>
              <a:rPr lang="en-US" sz="2400" b="1" dirty="0" smtClean="0"/>
              <a:t>no man knows the hour or the day</a:t>
            </a:r>
            <a:r>
              <a:rPr lang="en-US" sz="2400" dirty="0" smtClean="0"/>
              <a:t>” came about, but today, we DO KNOW, down to the minute, when both the Conjunction and the Full Moon takes place. Should we ignore this knowledge? This knowledge can actually help to confirm and tie all the pieces of the puzzle together in our generation if used properly and solve this riddle that has separated brethren.</a:t>
            </a:r>
          </a:p>
          <a:p>
            <a:pPr>
              <a:defRPr/>
            </a:pPr>
            <a:r>
              <a:rPr lang="en-US" sz="2400" dirty="0" smtClean="0"/>
              <a:t>The </a:t>
            </a:r>
            <a:r>
              <a:rPr lang="en-US" sz="2400" b="1" dirty="0" smtClean="0"/>
              <a:t>Bookend Model </a:t>
            </a:r>
            <a:r>
              <a:rPr lang="en-US" sz="2400" dirty="0" smtClean="0"/>
              <a:t>fits everything the ancients have been trying to speak to us in their writings, as well as the Torah, and last but not least, the increase in knowledge, by which, we have been given from computers to confirm all this information with the witness of the MATH.</a:t>
            </a:r>
          </a:p>
          <a:p>
            <a:pPr>
              <a:defRPr/>
            </a:pPr>
            <a:endParaRPr lang="en-US" sz="2400" dirty="0"/>
          </a:p>
        </p:txBody>
      </p:sp>
      <p:sp>
        <p:nvSpPr>
          <p:cNvPr id="4" name="Rectangle 3"/>
          <p:cNvSpPr/>
          <p:nvPr/>
        </p:nvSpPr>
        <p:spPr>
          <a:xfrm>
            <a:off x="76200" y="2362200"/>
            <a:ext cx="4114800" cy="52322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We have already seen that Philo was taken out of context.</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V="1">
            <a:off x="2133600" y="1143002"/>
            <a:ext cx="2362200" cy="121919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86200" y="3733800"/>
            <a:ext cx="2590800" cy="52322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Yeshua’s one time statement does not make it a Hebrew </a:t>
            </a:r>
            <a:r>
              <a:rPr lang="en-US" sz="1400" dirty="0" err="1" smtClean="0">
                <a:solidFill>
                  <a:schemeClr val="tx1"/>
                </a:solidFill>
                <a:latin typeface="Goudy Old Style" pitchFamily="18" charset="0"/>
              </a:rPr>
              <a:t>idom</a:t>
            </a:r>
            <a:r>
              <a:rPr lang="en-US" sz="1400" dirty="0" smtClean="0">
                <a:solidFill>
                  <a:schemeClr val="tx1"/>
                </a:solidFill>
                <a:latin typeface="Goudy Old Style" pitchFamily="18" charset="0"/>
              </a:rPr>
              <a:t>.</a:t>
            </a:r>
            <a:endParaRPr lang="en-US" sz="1400" dirty="0">
              <a:solidFill>
                <a:schemeClr val="tx1"/>
              </a:solidFill>
              <a:latin typeface="Goudy Old Style" pitchFamily="18" charset="0"/>
            </a:endParaRPr>
          </a:p>
        </p:txBody>
      </p:sp>
      <p:cxnSp>
        <p:nvCxnSpPr>
          <p:cNvPr id="7" name="Straight Arrow Connector 6"/>
          <p:cNvCxnSpPr>
            <a:stCxn id="6" idx="0"/>
          </p:cNvCxnSpPr>
          <p:nvPr/>
        </p:nvCxnSpPr>
        <p:spPr>
          <a:xfrm flipV="1">
            <a:off x="5181600" y="2362200"/>
            <a:ext cx="1905000" cy="1371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a:defRPr/>
            </a:pPr>
            <a:r>
              <a:rPr lang="en-US" sz="2400" dirty="0" smtClean="0"/>
              <a:t>The </a:t>
            </a:r>
            <a:r>
              <a:rPr lang="en-US" sz="2400" b="1" dirty="0" smtClean="0"/>
              <a:t>Bookend Model </a:t>
            </a:r>
            <a:r>
              <a:rPr lang="en-US" sz="2400" dirty="0" smtClean="0"/>
              <a:t>utilizes both the Conjunction and the sighting of the 1</a:t>
            </a:r>
            <a:r>
              <a:rPr lang="en-US" sz="2400" baseline="30000" dirty="0" smtClean="0"/>
              <a:t>st</a:t>
            </a:r>
            <a:r>
              <a:rPr lang="en-US" sz="2400" dirty="0" smtClean="0"/>
              <a:t> Crescent. The best of both worlds leaving nothing out but each relying on the other to set the timing of the 1</a:t>
            </a:r>
            <a:r>
              <a:rPr lang="en-US" sz="2400" baseline="30000" dirty="0" smtClean="0"/>
              <a:t>st</a:t>
            </a:r>
            <a:r>
              <a:rPr lang="en-US" sz="2400" dirty="0" smtClean="0"/>
              <a:t> day. A system of checks and balances. The ancients may not have known the exact timing of the Conjunction until after the event took place because they may have had to analyze all their information as they were experiencing the event. </a:t>
            </a:r>
          </a:p>
          <a:p>
            <a:pPr>
              <a:defRPr/>
            </a:pPr>
            <a:r>
              <a:rPr lang="en-US" sz="2400" dirty="0" smtClean="0"/>
              <a:t>Thus, by sighting the 1</a:t>
            </a:r>
            <a:r>
              <a:rPr lang="en-US" sz="2400" baseline="30000" dirty="0" smtClean="0"/>
              <a:t>st</a:t>
            </a:r>
            <a:r>
              <a:rPr lang="en-US" sz="2400" dirty="0" smtClean="0"/>
              <a:t> Crescent they would be able to confirm their calculations of when the conjunction happened relative to the observance of the Full Moon. </a:t>
            </a:r>
          </a:p>
          <a:p>
            <a:pPr>
              <a:defRPr/>
            </a:pPr>
            <a:r>
              <a:rPr lang="en-US" sz="2400" dirty="0" smtClean="0"/>
              <a:t>They knew for certain the month would either have 29 or 30 days, but anyone who follows the lunar calendar regularly knows there doesn’t seem to be a set pattern as to when they occur. They could only know, that it would be, either a </a:t>
            </a:r>
            <a:r>
              <a:rPr lang="en-US" sz="2400" u="sng" dirty="0" smtClean="0"/>
              <a:t>one</a:t>
            </a:r>
            <a:r>
              <a:rPr lang="en-US" sz="2400" dirty="0" smtClean="0"/>
              <a:t> day dark moon, or a </a:t>
            </a:r>
            <a:r>
              <a:rPr lang="en-US" sz="2400" u="sng" dirty="0" smtClean="0"/>
              <a:t>two</a:t>
            </a:r>
            <a:r>
              <a:rPr lang="en-US" sz="2400" dirty="0" smtClean="0"/>
              <a:t> day dark moon, no more and no less. </a:t>
            </a:r>
          </a:p>
          <a:p>
            <a:pPr>
              <a:defRPr/>
            </a:pPr>
            <a:r>
              <a:rPr lang="en-US" sz="2400" dirty="0" smtClean="0"/>
              <a:t>Thus, the 1</a:t>
            </a:r>
            <a:r>
              <a:rPr lang="en-US" sz="2400" baseline="30000" dirty="0" smtClean="0"/>
              <a:t>st</a:t>
            </a:r>
            <a:r>
              <a:rPr lang="en-US" sz="2400" dirty="0" smtClean="0"/>
              <a:t> Crescent confirmed the timing of the Conjunction and set the first day of the month. Today, we can figure out these events in advance with computers. It’s a no brainer!  </a:t>
            </a:r>
            <a:endParaRPr lang="en-US" sz="2400" dirty="0"/>
          </a:p>
        </p:txBody>
      </p:sp>
      <p:sp>
        <p:nvSpPr>
          <p:cNvPr id="4" name="Rectangle 3"/>
          <p:cNvSpPr/>
          <p:nvPr/>
        </p:nvSpPr>
        <p:spPr>
          <a:xfrm>
            <a:off x="3733800" y="1676400"/>
            <a:ext cx="24384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I think to hit the right full moon days, they have to pick and choose on a case by case basis between the two.</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H="1" flipV="1">
            <a:off x="3733800" y="762000"/>
            <a:ext cx="1219200" cy="914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124200" y="4191000"/>
            <a:ext cx="54864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Really what they are doing is calculating the FULL moon, and then fixing the calendar to line up the full moon on the 14</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or 15</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Whatever it takes to line up the full moon determines whether they select the conjunction day, a day between, or the sighted moon day to start the month.</a:t>
            </a:r>
            <a:endParaRPr lang="en-US" sz="1400" dirty="0">
              <a:solidFill>
                <a:schemeClr val="tx1"/>
              </a:solidFill>
              <a:latin typeface="Goudy Old Style" pitchFamily="18" charset="0"/>
            </a:endParaRPr>
          </a:p>
        </p:txBody>
      </p:sp>
      <p:cxnSp>
        <p:nvCxnSpPr>
          <p:cNvPr id="9" name="Straight Arrow Connector 8"/>
          <p:cNvCxnSpPr>
            <a:stCxn id="8" idx="0"/>
          </p:cNvCxnSpPr>
          <p:nvPr/>
        </p:nvCxnSpPr>
        <p:spPr>
          <a:xfrm flipH="1" flipV="1">
            <a:off x="5410200" y="3680014"/>
            <a:ext cx="457200" cy="51098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38200" y="2767547"/>
            <a:ext cx="3019425" cy="52322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Dating backwards from the sighting of course.</a:t>
            </a:r>
            <a:endParaRPr lang="en-US" sz="1400" dirty="0">
              <a:solidFill>
                <a:schemeClr val="tx1"/>
              </a:solidFill>
              <a:latin typeface="Goudy Old Style" pitchFamily="18" charset="0"/>
            </a:endParaRPr>
          </a:p>
        </p:txBody>
      </p:sp>
      <p:cxnSp>
        <p:nvCxnSpPr>
          <p:cNvPr id="13" name="Straight Arrow Connector 12"/>
          <p:cNvCxnSpPr>
            <a:stCxn id="12" idx="2"/>
          </p:cNvCxnSpPr>
          <p:nvPr/>
        </p:nvCxnSpPr>
        <p:spPr>
          <a:xfrm flipH="1">
            <a:off x="609601" y="3290767"/>
            <a:ext cx="1738312" cy="275338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457200"/>
          </a:xfrm>
          <a:prstGeom prst="rect">
            <a:avLst/>
          </a:prstGeom>
        </p:spPr>
        <p:txBody>
          <a:bodyPr/>
          <a:lstStyle/>
          <a:p>
            <a:pPr>
              <a:defRPr/>
            </a:pPr>
            <a:r>
              <a:rPr lang="en-US" sz="2400" b="1" dirty="0" smtClean="0"/>
              <a:t>Conjunctionist or Crescentist who is right and who is wrong?</a:t>
            </a:r>
            <a:endParaRPr lang="en-US" sz="2400" b="1" dirty="0"/>
          </a:p>
        </p:txBody>
      </p:sp>
      <p:sp>
        <p:nvSpPr>
          <p:cNvPr id="3" name="Content Placeholder 2"/>
          <p:cNvSpPr>
            <a:spLocks noGrp="1"/>
          </p:cNvSpPr>
          <p:nvPr>
            <p:ph idx="4294967295"/>
          </p:nvPr>
        </p:nvSpPr>
        <p:spPr>
          <a:xfrm>
            <a:off x="0" y="304800"/>
            <a:ext cx="9144000" cy="6553200"/>
          </a:xfrm>
          <a:prstGeom prst="rect">
            <a:avLst/>
          </a:prstGeom>
        </p:spPr>
        <p:txBody>
          <a:bodyPr/>
          <a:lstStyle/>
          <a:p>
            <a:pPr>
              <a:defRPr/>
            </a:pPr>
            <a:r>
              <a:rPr lang="en-US" sz="2400" dirty="0" smtClean="0"/>
              <a:t>In the Messianic Faith movement today we have primarily two different belief systems on when a lunar month should end and when the lunar month should start. </a:t>
            </a:r>
          </a:p>
          <a:p>
            <a:pPr>
              <a:defRPr/>
            </a:pPr>
            <a:r>
              <a:rPr lang="en-US" sz="2400" dirty="0" smtClean="0"/>
              <a:t>The </a:t>
            </a:r>
            <a:r>
              <a:rPr lang="en-US" sz="2400" b="1" u="sng" dirty="0" smtClean="0"/>
              <a:t>Conjunctionists</a:t>
            </a:r>
            <a:r>
              <a:rPr lang="en-US" sz="2400" dirty="0" smtClean="0"/>
              <a:t> believe that on the precise solar day that the Conjunction occurs on, should be proclaimed as both the last day of the old month and the 1</a:t>
            </a:r>
            <a:r>
              <a:rPr lang="en-US" sz="2400" baseline="30000" dirty="0" smtClean="0"/>
              <a:t>st</a:t>
            </a:r>
            <a:r>
              <a:rPr lang="en-US" sz="2400" dirty="0" smtClean="0"/>
              <a:t> day of the new month.</a:t>
            </a:r>
          </a:p>
          <a:p>
            <a:pPr>
              <a:defRPr/>
            </a:pPr>
            <a:r>
              <a:rPr lang="en-US" sz="2400" dirty="0" smtClean="0"/>
              <a:t>The </a:t>
            </a:r>
            <a:r>
              <a:rPr lang="en-US" sz="2400" b="1" u="sng" dirty="0" smtClean="0"/>
              <a:t>Crescentists</a:t>
            </a:r>
            <a:r>
              <a:rPr lang="en-US" sz="2400" dirty="0" smtClean="0"/>
              <a:t> believe that on the evening the Crescent moon is sighted in Israel in the sky after sunset, that the count for the first day of the lunar month should begin forward from that evening, thus proclaiming the 1</a:t>
            </a:r>
            <a:r>
              <a:rPr lang="en-US" sz="2400" baseline="30000" dirty="0" smtClean="0"/>
              <a:t>st</a:t>
            </a:r>
            <a:r>
              <a:rPr lang="en-US" sz="2400" dirty="0" smtClean="0"/>
              <a:t> day of the new month.</a:t>
            </a:r>
          </a:p>
          <a:p>
            <a:pPr>
              <a:defRPr/>
            </a:pPr>
            <a:r>
              <a:rPr lang="en-US" sz="2400" dirty="0" smtClean="0"/>
              <a:t>It is the purpose of this presentation to prove that both theories miss the mark by isolating one another and leaving out critical pieces of the puzzle in an effort to build their doctrine. </a:t>
            </a:r>
          </a:p>
          <a:p>
            <a:pPr>
              <a:defRPr/>
            </a:pPr>
            <a:r>
              <a:rPr lang="en-US" sz="2400" dirty="0" smtClean="0"/>
              <a:t>We will present both sides of this issue and their faults </a:t>
            </a:r>
            <a:r>
              <a:rPr lang="en-US" sz="2400" u="sng" dirty="0" smtClean="0"/>
              <a:t>and</a:t>
            </a:r>
            <a:r>
              <a:rPr lang="en-US" sz="2400" dirty="0" smtClean="0"/>
              <a:t> how  the “</a:t>
            </a:r>
            <a:r>
              <a:rPr lang="en-US" sz="2400" b="1" dirty="0" smtClean="0"/>
              <a:t>BOOKEND MODEL</a:t>
            </a:r>
            <a:r>
              <a:rPr lang="en-US" sz="2400" dirty="0" smtClean="0"/>
              <a:t>” uses both the Conjunction and the sighting of the 1</a:t>
            </a:r>
            <a:r>
              <a:rPr lang="en-US" sz="2400" baseline="30000" dirty="0" smtClean="0"/>
              <a:t>st</a:t>
            </a:r>
            <a:r>
              <a:rPr lang="en-US" sz="2400" dirty="0" smtClean="0"/>
              <a:t> Crescent to determine the correct 1</a:t>
            </a:r>
            <a:r>
              <a:rPr lang="en-US" sz="2400" baseline="30000" dirty="0" smtClean="0"/>
              <a:t>st</a:t>
            </a:r>
            <a:r>
              <a:rPr lang="en-US" sz="2400" dirty="0" smtClean="0"/>
              <a:t> day of the month. Please do not considered this to be a new calendar. </a:t>
            </a:r>
          </a:p>
        </p:txBody>
      </p:sp>
      <p:sp>
        <p:nvSpPr>
          <p:cNvPr id="4" name="Rectangle 3"/>
          <p:cNvSpPr/>
          <p:nvPr/>
        </p:nvSpPr>
        <p:spPr>
          <a:xfrm>
            <a:off x="4648200" y="914400"/>
            <a:ext cx="4114800" cy="1169551"/>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The proper non biased term is “sighted moon” for “first sighting  of the new </a:t>
            </a:r>
            <a:r>
              <a:rPr lang="en-US" sz="1400" dirty="0" smtClean="0">
                <a:solidFill>
                  <a:schemeClr val="tx1"/>
                </a:solidFill>
                <a:latin typeface="Goudy Old Style" pitchFamily="18" charset="0"/>
              </a:rPr>
              <a:t>moon.” We realize that the connotation of the word “crescent” is unfairly tied to Islam.  The term “</a:t>
            </a:r>
            <a:r>
              <a:rPr lang="en-US" sz="1400" dirty="0" err="1" smtClean="0">
                <a:solidFill>
                  <a:schemeClr val="tx1"/>
                </a:solidFill>
                <a:latin typeface="Goudy Old Style" pitchFamily="18" charset="0"/>
              </a:rPr>
              <a:t>crescentist</a:t>
            </a:r>
            <a:r>
              <a:rPr lang="en-US" sz="1400" dirty="0" smtClean="0">
                <a:solidFill>
                  <a:schemeClr val="tx1"/>
                </a:solidFill>
                <a:latin typeface="Goudy Old Style" pitchFamily="18" charset="0"/>
              </a:rPr>
              <a:t>” </a:t>
            </a:r>
            <a:r>
              <a:rPr lang="en-US" sz="1400" dirty="0">
                <a:solidFill>
                  <a:schemeClr val="tx1"/>
                </a:solidFill>
                <a:latin typeface="Goudy Old Style" pitchFamily="18" charset="0"/>
              </a:rPr>
              <a:t> </a:t>
            </a:r>
            <a:r>
              <a:rPr lang="en-US" sz="1400" dirty="0" smtClean="0">
                <a:solidFill>
                  <a:schemeClr val="tx1"/>
                </a:solidFill>
                <a:latin typeface="Goudy Old Style" pitchFamily="18" charset="0"/>
              </a:rPr>
              <a:t>has to be regarded as a mild form of name calling.</a:t>
            </a:r>
            <a:endParaRPr lang="en-US" sz="1400" dirty="0">
              <a:solidFill>
                <a:schemeClr val="tx1"/>
              </a:solidFill>
              <a:latin typeface="Goudy Old Style" pitchFamily="18" charset="0"/>
            </a:endParaRPr>
          </a:p>
        </p:txBody>
      </p:sp>
      <p:cxnSp>
        <p:nvCxnSpPr>
          <p:cNvPr id="5" name="Straight Arrow Connector 4"/>
          <p:cNvCxnSpPr>
            <a:stCxn id="4" idx="1"/>
          </p:cNvCxnSpPr>
          <p:nvPr/>
        </p:nvCxnSpPr>
        <p:spPr>
          <a:xfrm flipH="1" flipV="1">
            <a:off x="3581400" y="381000"/>
            <a:ext cx="1066800" cy="111817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419600" y="3179763"/>
            <a:ext cx="4114800" cy="138588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The </a:t>
            </a:r>
            <a:r>
              <a:rPr lang="en-US" sz="1400" dirty="0">
                <a:solidFill>
                  <a:schemeClr val="tx1"/>
                </a:solidFill>
                <a:latin typeface="Goudy Old Style" pitchFamily="18" charset="0"/>
              </a:rPr>
              <a:t>last day of a month is either the 29</a:t>
            </a:r>
            <a:r>
              <a:rPr lang="en-US" sz="1400" baseline="30000" dirty="0">
                <a:solidFill>
                  <a:schemeClr val="tx1"/>
                </a:solidFill>
                <a:latin typeface="Goudy Old Style" pitchFamily="18" charset="0"/>
              </a:rPr>
              <a:t>th</a:t>
            </a:r>
            <a:r>
              <a:rPr lang="en-US" sz="1400" dirty="0">
                <a:solidFill>
                  <a:schemeClr val="tx1"/>
                </a:solidFill>
                <a:latin typeface="Goudy Old Style" pitchFamily="18" charset="0"/>
              </a:rPr>
              <a:t> or the 30</a:t>
            </a:r>
            <a:r>
              <a:rPr lang="en-US" sz="1400" baseline="30000" dirty="0">
                <a:solidFill>
                  <a:schemeClr val="tx1"/>
                </a:solidFill>
                <a:latin typeface="Goudy Old Style" pitchFamily="18" charset="0"/>
              </a:rPr>
              <a:t>th</a:t>
            </a:r>
            <a:r>
              <a:rPr lang="en-US" sz="1400" dirty="0">
                <a:solidFill>
                  <a:schemeClr val="tx1"/>
                </a:solidFill>
                <a:latin typeface="Goudy Old Style" pitchFamily="18" charset="0"/>
              </a:rPr>
              <a:t> day.  The first day of a month cannot be both the first day of the month and the last day of the old month.  I know of no calendar system that actually believes such a contradiction, neither the Rabbinic calendar nor a pure conjunction based one.</a:t>
            </a:r>
          </a:p>
        </p:txBody>
      </p:sp>
      <p:cxnSp>
        <p:nvCxnSpPr>
          <p:cNvPr id="12" name="Straight Arrow Connector 11"/>
          <p:cNvCxnSpPr>
            <a:stCxn id="11" idx="1"/>
          </p:cNvCxnSpPr>
          <p:nvPr/>
        </p:nvCxnSpPr>
        <p:spPr>
          <a:xfrm flipH="1" flipV="1">
            <a:off x="3429000" y="2036763"/>
            <a:ext cx="990600" cy="183673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Figures below are from the </a:t>
            </a:r>
            <a:r>
              <a:rPr lang="en-US" sz="2400" b="1" u="sng" dirty="0" smtClean="0"/>
              <a:t>Bookend</a:t>
            </a:r>
            <a:r>
              <a:rPr lang="en-US" sz="2400" dirty="0" smtClean="0"/>
              <a:t> </a:t>
            </a:r>
            <a:r>
              <a:rPr lang="en-US" sz="2400" b="1" u="sng" dirty="0" smtClean="0"/>
              <a:t>Model</a:t>
            </a:r>
            <a:r>
              <a:rPr lang="en-US" sz="2400" dirty="0" smtClean="0"/>
              <a:t> for the year </a:t>
            </a:r>
            <a:r>
              <a:rPr lang="en-US" sz="2400" b="1" u="sng" dirty="0" smtClean="0"/>
              <a:t>2010</a:t>
            </a:r>
            <a:r>
              <a:rPr lang="en-US" sz="2400" dirty="0" smtClean="0"/>
              <a:t>. If you </a:t>
            </a:r>
            <a:r>
              <a:rPr lang="en-US" sz="2400" b="1" u="sng" dirty="0" smtClean="0"/>
              <a:t>start</a:t>
            </a:r>
            <a:r>
              <a:rPr lang="en-US" sz="2400" dirty="0" smtClean="0"/>
              <a:t> your calendar off on the </a:t>
            </a:r>
            <a:r>
              <a:rPr lang="en-US" sz="2400" u="sng" dirty="0" smtClean="0"/>
              <a:t>right</a:t>
            </a:r>
            <a:r>
              <a:rPr lang="en-US" sz="2400" dirty="0" smtClean="0"/>
              <a:t> solar day, then it should have and equal number of 29 and 30 day months (6 each), and the </a:t>
            </a:r>
            <a:r>
              <a:rPr lang="en-US" sz="2400" b="1" u="sng" dirty="0" smtClean="0"/>
              <a:t>Full Moon</a:t>
            </a:r>
            <a:r>
              <a:rPr lang="en-US" sz="2400" b="1" dirty="0" smtClean="0"/>
              <a:t> </a:t>
            </a:r>
            <a:r>
              <a:rPr lang="en-US" sz="2400" dirty="0" smtClean="0"/>
              <a:t>should fall on the </a:t>
            </a:r>
            <a:r>
              <a:rPr lang="en-US" sz="2400" b="1" dirty="0" smtClean="0"/>
              <a:t>14</a:t>
            </a:r>
            <a:r>
              <a:rPr lang="en-US" sz="2400" b="1" baseline="30000" dirty="0" smtClean="0"/>
              <a:t>th</a:t>
            </a:r>
            <a:r>
              <a:rPr lang="en-US" sz="2400" dirty="0" smtClean="0"/>
              <a:t> or </a:t>
            </a:r>
            <a:r>
              <a:rPr lang="en-US" sz="2400" b="1" dirty="0" smtClean="0"/>
              <a:t>15</a:t>
            </a:r>
            <a:r>
              <a:rPr lang="en-US" sz="2400" b="1" baseline="30000" dirty="0" smtClean="0"/>
              <a:t>th</a:t>
            </a:r>
            <a:r>
              <a:rPr lang="en-US" sz="2400" dirty="0" smtClean="0"/>
              <a:t> with 354 annual days.</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dirty="0" smtClean="0"/>
              <a:t>Jan 30</a:t>
            </a:r>
            <a:r>
              <a:rPr lang="en-US" sz="2400" baseline="30000" dirty="0" smtClean="0"/>
              <a:t>th</a:t>
            </a:r>
            <a:r>
              <a:rPr lang="en-US" sz="2400" dirty="0" smtClean="0"/>
              <a:t> </a:t>
            </a:r>
            <a:r>
              <a:rPr lang="en-US" sz="2400" b="1" dirty="0" smtClean="0"/>
              <a:t>2010</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Shevat </a:t>
            </a:r>
            <a:r>
              <a:rPr lang="en-US" sz="2400" b="1" dirty="0" smtClean="0"/>
              <a:t>Full Moon F.M</a:t>
            </a:r>
            <a:r>
              <a:rPr lang="en-US" sz="2400" dirty="0" smtClean="0"/>
              <a:t>.) a </a:t>
            </a:r>
            <a:r>
              <a:rPr lang="en-US" sz="2400" b="1" dirty="0" smtClean="0">
                <a:solidFill>
                  <a:srgbClr val="FFFF00"/>
                </a:solidFill>
              </a:rPr>
              <a:t>30</a:t>
            </a:r>
            <a:r>
              <a:rPr lang="en-US" sz="2400" dirty="0" smtClean="0"/>
              <a:t> Day Month</a:t>
            </a:r>
          </a:p>
          <a:p>
            <a:pPr>
              <a:defRPr/>
            </a:pPr>
            <a:r>
              <a:rPr lang="en-US" sz="2400" dirty="0" smtClean="0"/>
              <a:t>Feb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September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Tishrei F.M. Sukkot)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 </a:t>
            </a:r>
            <a:endParaRPr lang="en-US" sz="2400" dirty="0"/>
          </a:p>
        </p:txBody>
      </p:sp>
      <p:sp>
        <p:nvSpPr>
          <p:cNvPr id="4" name="Rectangle 3"/>
          <p:cNvSpPr/>
          <p:nvPr/>
        </p:nvSpPr>
        <p:spPr>
          <a:xfrm>
            <a:off x="3584485" y="3276600"/>
            <a:ext cx="4114800" cy="203132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The black moon reveals the time of the conjunction, with the BE day of the month in the moon. The white moon reveals the time of the full moon </a:t>
            </a:r>
            <a:r>
              <a:rPr lang="en-US" sz="1400" b="1" u="sng" dirty="0" smtClean="0">
                <a:solidFill>
                  <a:schemeClr val="tx1"/>
                </a:solidFill>
                <a:latin typeface="Goudy Old Style" pitchFamily="18" charset="0"/>
              </a:rPr>
              <a:t>two weeks after the date listed</a:t>
            </a:r>
            <a:r>
              <a:rPr lang="en-US" sz="1400" dirty="0" smtClean="0">
                <a:solidFill>
                  <a:schemeClr val="tx1"/>
                </a:solidFill>
                <a:latin typeface="Goudy Old Style" pitchFamily="18" charset="0"/>
              </a:rPr>
              <a:t>, with the BE date of the month in the moon.  The first lighted moon reveals the time of sighting.  </a:t>
            </a:r>
            <a:r>
              <a:rPr lang="en-US" sz="1400" u="sng" dirty="0" smtClean="0">
                <a:solidFill>
                  <a:schemeClr val="tx1"/>
                </a:solidFill>
                <a:latin typeface="Goudy Old Style" pitchFamily="18" charset="0"/>
              </a:rPr>
              <a:t>To achieve the target date of the full moon on the 15</a:t>
            </a:r>
            <a:r>
              <a:rPr lang="en-US" sz="1400" u="sng" baseline="30000" dirty="0" smtClean="0">
                <a:solidFill>
                  <a:schemeClr val="tx1"/>
                </a:solidFill>
                <a:latin typeface="Goudy Old Style" pitchFamily="18" charset="0"/>
              </a:rPr>
              <a:t>th</a:t>
            </a:r>
            <a:r>
              <a:rPr lang="en-US" sz="1400" u="sng" dirty="0" smtClean="0">
                <a:solidFill>
                  <a:schemeClr val="tx1"/>
                </a:solidFill>
                <a:latin typeface="Goudy Old Style" pitchFamily="18" charset="0"/>
              </a:rPr>
              <a:t> of Shevat requires the BE model to put the first day of the month between the conjunction day and the sighting day</a:t>
            </a:r>
            <a:r>
              <a:rPr lang="en-US" sz="1400" dirty="0" smtClean="0">
                <a:solidFill>
                  <a:schemeClr val="tx1"/>
                </a:solidFill>
                <a:latin typeface="Goudy Old Style" pitchFamily="18" charset="0"/>
              </a:rPr>
              <a:t>.  </a:t>
            </a:r>
            <a:endParaRPr lang="en-US" sz="1400" dirty="0">
              <a:solidFill>
                <a:schemeClr val="tx1"/>
              </a:solidFill>
              <a:latin typeface="Goudy Old Style" pitchFamily="18" charset="0"/>
            </a:endParaRPr>
          </a:p>
        </p:txBody>
      </p:sp>
      <p:sp>
        <p:nvSpPr>
          <p:cNvPr id="6" name="Rectangle 5"/>
          <p:cNvSpPr/>
          <p:nvPr/>
        </p:nvSpPr>
        <p:spPr>
          <a:xfrm>
            <a:off x="3352800" y="1143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lumMod val="50000"/>
                  </a:schemeClr>
                </a:solidFill>
              </a:rPr>
              <a:t>BE Day 1</a:t>
            </a:r>
            <a:endParaRPr lang="en-US" sz="1200" b="1" dirty="0">
              <a:solidFill>
                <a:schemeClr val="bg1">
                  <a:lumMod val="50000"/>
                </a:schemeClr>
              </a:solidFill>
            </a:endParaRPr>
          </a:p>
        </p:txBody>
      </p:sp>
      <p:sp>
        <p:nvSpPr>
          <p:cNvPr id="10" name="Rectangle 9"/>
          <p:cNvSpPr/>
          <p:nvPr/>
        </p:nvSpPr>
        <p:spPr>
          <a:xfrm>
            <a:off x="4572000" y="1143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Jan 16, 2010</a:t>
            </a:r>
            <a:endParaRPr lang="en-US" sz="1200" dirty="0">
              <a:solidFill>
                <a:schemeClr val="bg2"/>
              </a:solidFill>
            </a:endParaRPr>
          </a:p>
        </p:txBody>
      </p:sp>
      <p:sp>
        <p:nvSpPr>
          <p:cNvPr id="11" name="Rectangle 10"/>
          <p:cNvSpPr/>
          <p:nvPr/>
        </p:nvSpPr>
        <p:spPr>
          <a:xfrm>
            <a:off x="5810250" y="1143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b="1" dirty="0" smtClean="0">
                <a:solidFill>
                  <a:schemeClr val="bg1">
                    <a:lumMod val="50000"/>
                  </a:schemeClr>
                </a:solidFill>
              </a:rPr>
              <a:t>BE</a:t>
            </a:r>
            <a:r>
              <a:rPr lang="en-US" b="1" dirty="0" smtClean="0">
                <a:solidFill>
                  <a:schemeClr val="bg1">
                    <a:lumMod val="50000"/>
                  </a:schemeClr>
                </a:solidFill>
              </a:rPr>
              <a:t> </a:t>
            </a:r>
            <a:r>
              <a:rPr lang="en-US" sz="1200" b="1" dirty="0" smtClean="0">
                <a:solidFill>
                  <a:schemeClr val="bg1">
                    <a:lumMod val="50000"/>
                  </a:schemeClr>
                </a:solidFill>
              </a:rPr>
              <a:t>Day 2</a:t>
            </a:r>
            <a:endParaRPr lang="en-US" dirty="0"/>
          </a:p>
        </p:txBody>
      </p:sp>
      <p:sp>
        <p:nvSpPr>
          <p:cNvPr id="12" name="Rectangle 11"/>
          <p:cNvSpPr/>
          <p:nvPr/>
        </p:nvSpPr>
        <p:spPr>
          <a:xfrm>
            <a:off x="7029450" y="1143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Jan 17, 2010</a:t>
            </a:r>
            <a:endParaRPr lang="en-US" sz="1200" dirty="0">
              <a:solidFill>
                <a:schemeClr val="bg2"/>
              </a:solidFill>
            </a:endParaRPr>
          </a:p>
        </p:txBody>
      </p:sp>
      <p:sp>
        <p:nvSpPr>
          <p:cNvPr id="13" name="Rectangle 12"/>
          <p:cNvSpPr/>
          <p:nvPr/>
        </p:nvSpPr>
        <p:spPr>
          <a:xfrm>
            <a:off x="914400" y="1143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2"/>
                </a:solidFill>
              </a:rPr>
              <a:t>BE DAY 29</a:t>
            </a:r>
            <a:endParaRPr lang="en-US" sz="1200" b="1" dirty="0">
              <a:solidFill>
                <a:schemeClr val="bg2"/>
              </a:solidFill>
            </a:endParaRPr>
          </a:p>
        </p:txBody>
      </p:sp>
      <p:sp>
        <p:nvSpPr>
          <p:cNvPr id="14" name="Rectangle 13"/>
          <p:cNvSpPr/>
          <p:nvPr/>
        </p:nvSpPr>
        <p:spPr>
          <a:xfrm>
            <a:off x="2133600" y="1143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Jan 15, 2010</a:t>
            </a:r>
            <a:endParaRPr lang="en-US" sz="1200" dirty="0">
              <a:solidFill>
                <a:schemeClr val="bg2"/>
              </a:solidFill>
            </a:endParaRPr>
          </a:p>
        </p:txBody>
      </p:sp>
      <p:sp>
        <p:nvSpPr>
          <p:cNvPr id="7" name="Flowchart: Connector 6"/>
          <p:cNvSpPr/>
          <p:nvPr/>
        </p:nvSpPr>
        <p:spPr>
          <a:xfrm>
            <a:off x="2105025" y="8402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29</a:t>
            </a:r>
            <a:endParaRPr lang="en-US" sz="1200" b="1" dirty="0"/>
          </a:p>
        </p:txBody>
      </p:sp>
      <p:grpSp>
        <p:nvGrpSpPr>
          <p:cNvPr id="17" name="Group 16"/>
          <p:cNvGrpSpPr/>
          <p:nvPr/>
        </p:nvGrpSpPr>
        <p:grpSpPr>
          <a:xfrm rot="4208443">
            <a:off x="5844600" y="823579"/>
            <a:ext cx="403303" cy="387955"/>
            <a:chOff x="5905500" y="390525"/>
            <a:chExt cx="342900" cy="285750"/>
          </a:xfrm>
        </p:grpSpPr>
        <p:sp>
          <p:nvSpPr>
            <p:cNvPr id="15" name="Flowchart: Connector 14"/>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Connector 21"/>
          <p:cNvSpPr/>
          <p:nvPr/>
        </p:nvSpPr>
        <p:spPr>
          <a:xfrm>
            <a:off x="4572000" y="810636"/>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15</a:t>
            </a:r>
            <a:endParaRPr lang="en-US" sz="1200" b="1" dirty="0">
              <a:solidFill>
                <a:schemeClr val="bg1">
                  <a:lumMod val="50000"/>
                </a:schemeClr>
              </a:solidFill>
            </a:endParaRPr>
          </a:p>
        </p:txBody>
      </p:sp>
      <p:sp>
        <p:nvSpPr>
          <p:cNvPr id="24" name="Rectangle 23"/>
          <p:cNvSpPr/>
          <p:nvPr/>
        </p:nvSpPr>
        <p:spPr>
          <a:xfrm>
            <a:off x="581025" y="3777257"/>
            <a:ext cx="2438400" cy="1815882"/>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The full moon two weeks later, i.e. add 14 days to Jan 16 = Jan 30</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I drew the chart this way to show the relative variation between the conjunction and the full moon.  It is not a constant.  Notice the changing relationship as we go forward.</a:t>
            </a:r>
            <a:endParaRPr lang="en-US" sz="1400" dirty="0">
              <a:solidFill>
                <a:schemeClr val="tx1"/>
              </a:solidFill>
              <a:latin typeface="Goudy Old Style" pitchFamily="18" charset="0"/>
            </a:endParaRPr>
          </a:p>
        </p:txBody>
      </p:sp>
      <p:cxnSp>
        <p:nvCxnSpPr>
          <p:cNvPr id="25" name="Straight Arrow Connector 24"/>
          <p:cNvCxnSpPr>
            <a:stCxn id="24" idx="0"/>
            <a:endCxn id="22" idx="3"/>
          </p:cNvCxnSpPr>
          <p:nvPr/>
        </p:nvCxnSpPr>
        <p:spPr>
          <a:xfrm flipV="1">
            <a:off x="1800225" y="1169223"/>
            <a:ext cx="2838730" cy="260803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4" idx="0"/>
            <a:endCxn id="7" idx="5"/>
          </p:cNvCxnSpPr>
          <p:nvPr/>
        </p:nvCxnSpPr>
        <p:spPr>
          <a:xfrm flipH="1" flipV="1">
            <a:off x="2462749" y="1165426"/>
            <a:ext cx="3179136" cy="211117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
                                        </p:tgtEl>
                                      </p:cBhvr>
                                    </p:animEffect>
                                    <p:set>
                                      <p:cBhvr>
                                        <p:cTn id="57" dur="1" fill="hold">
                                          <p:stCondLst>
                                            <p:cond delay="499"/>
                                          </p:stCondLst>
                                        </p:cTn>
                                        <p:tgtEl>
                                          <p:spTgt spid="5"/>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10" grpId="0" animBg="1"/>
      <p:bldP spid="11" grpId="0" animBg="1"/>
      <p:bldP spid="12" grpId="0" animBg="1"/>
      <p:bldP spid="13" grpId="0" animBg="1"/>
      <p:bldP spid="14" grpId="0" animBg="1"/>
      <p:bldP spid="7" grpId="0" animBg="1"/>
      <p:bldP spid="22" grpId="0" animBg="1"/>
      <p:bldP spid="2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Figures below are from the </a:t>
            </a:r>
            <a:r>
              <a:rPr lang="en-US" sz="2400" b="1" u="sng" dirty="0" smtClean="0"/>
              <a:t>Bookend</a:t>
            </a:r>
            <a:r>
              <a:rPr lang="en-US" sz="2400" dirty="0" smtClean="0"/>
              <a:t> </a:t>
            </a:r>
            <a:r>
              <a:rPr lang="en-US" sz="2400" b="1" u="sng" dirty="0" smtClean="0"/>
              <a:t>Model</a:t>
            </a:r>
            <a:r>
              <a:rPr lang="en-US" sz="2400" dirty="0" smtClean="0"/>
              <a:t> for the year </a:t>
            </a:r>
            <a:r>
              <a:rPr lang="en-US" sz="2400" b="1" u="sng" dirty="0" smtClean="0"/>
              <a:t>2010</a:t>
            </a:r>
            <a:r>
              <a:rPr lang="en-US" sz="2400" dirty="0" smtClean="0"/>
              <a:t>. If you </a:t>
            </a:r>
            <a:r>
              <a:rPr lang="en-US" sz="2400" b="1" u="sng" dirty="0" smtClean="0"/>
              <a:t>start</a:t>
            </a:r>
            <a:r>
              <a:rPr lang="en-US" sz="2400" dirty="0" smtClean="0"/>
              <a:t> your calendar off on the </a:t>
            </a:r>
            <a:r>
              <a:rPr lang="en-US" sz="2400" u="sng" dirty="0" smtClean="0"/>
              <a:t>right</a:t>
            </a:r>
            <a:r>
              <a:rPr lang="en-US" sz="2400" dirty="0" smtClean="0"/>
              <a:t> solar day, then it should have and equal number of 29 and 30 day months (6 each), and the </a:t>
            </a:r>
            <a:r>
              <a:rPr lang="en-US" sz="2400" b="1" u="sng" dirty="0" smtClean="0"/>
              <a:t>Full Moon</a:t>
            </a:r>
            <a:r>
              <a:rPr lang="en-US" sz="2400" b="1" dirty="0" smtClean="0"/>
              <a:t> </a:t>
            </a:r>
            <a:r>
              <a:rPr lang="en-US" sz="2400" dirty="0" smtClean="0"/>
              <a:t>should fall on the </a:t>
            </a:r>
            <a:r>
              <a:rPr lang="en-US" sz="2400" b="1" dirty="0" smtClean="0"/>
              <a:t>14</a:t>
            </a:r>
            <a:r>
              <a:rPr lang="en-US" sz="2400" b="1" baseline="30000" dirty="0" smtClean="0"/>
              <a:t>th</a:t>
            </a:r>
            <a:r>
              <a:rPr lang="en-US" sz="2400" dirty="0" smtClean="0"/>
              <a:t> or </a:t>
            </a:r>
            <a:r>
              <a:rPr lang="en-US" sz="2400" b="1" dirty="0" smtClean="0"/>
              <a:t>15</a:t>
            </a:r>
            <a:r>
              <a:rPr lang="en-US" sz="2400" b="1" baseline="30000" dirty="0" smtClean="0"/>
              <a:t>th</a:t>
            </a:r>
            <a:r>
              <a:rPr lang="en-US" sz="2400" dirty="0" smtClean="0"/>
              <a:t> with 354 annual days.</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dirty="0" smtClean="0"/>
              <a:t>Jan 30</a:t>
            </a:r>
            <a:r>
              <a:rPr lang="en-US" sz="2400" baseline="30000" dirty="0" smtClean="0"/>
              <a:t>th</a:t>
            </a:r>
            <a:r>
              <a:rPr lang="en-US" sz="2400" dirty="0" smtClean="0"/>
              <a:t> </a:t>
            </a:r>
            <a:r>
              <a:rPr lang="en-US" sz="2400" b="1" dirty="0" smtClean="0"/>
              <a:t>2010</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Shevat </a:t>
            </a:r>
            <a:r>
              <a:rPr lang="en-US" sz="2400" b="1" dirty="0" smtClean="0"/>
              <a:t>Full Moon F.M</a:t>
            </a:r>
            <a:r>
              <a:rPr lang="en-US" sz="2400" dirty="0" smtClean="0"/>
              <a:t>.) a </a:t>
            </a:r>
            <a:r>
              <a:rPr lang="en-US" sz="2400" b="1" dirty="0" smtClean="0">
                <a:solidFill>
                  <a:srgbClr val="FFFF00"/>
                </a:solidFill>
              </a:rPr>
              <a:t>30</a:t>
            </a:r>
            <a:r>
              <a:rPr lang="en-US" sz="2400" dirty="0" smtClean="0"/>
              <a:t> Day Month</a:t>
            </a:r>
          </a:p>
          <a:p>
            <a:pPr>
              <a:defRPr/>
            </a:pPr>
            <a:r>
              <a:rPr lang="en-US" sz="2400" dirty="0" smtClean="0"/>
              <a:t>Feb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September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Tishrei F.M. Sukkot)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 </a:t>
            </a:r>
            <a:endParaRPr lang="en-US" sz="2400" dirty="0"/>
          </a:p>
        </p:txBody>
      </p:sp>
      <p:sp>
        <p:nvSpPr>
          <p:cNvPr id="4" name="Rectangle 3"/>
          <p:cNvSpPr/>
          <p:nvPr/>
        </p:nvSpPr>
        <p:spPr>
          <a:xfrm>
            <a:off x="3962400" y="2886075"/>
            <a:ext cx="4114800" cy="2246769"/>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In order to engineer the 14</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of Adar onto the  Full moon day requires the full moon 2 weeks after the last day of the old month. The full moon was Feb 28, 16:38 UT, after sunset in Jerusalem. </a:t>
            </a:r>
            <a:r>
              <a:rPr lang="en-US" sz="1400" u="sng" dirty="0" smtClean="0">
                <a:solidFill>
                  <a:schemeClr val="tx1"/>
                </a:solidFill>
                <a:latin typeface="Goudy Old Style" pitchFamily="18" charset="0"/>
              </a:rPr>
              <a:t>To achieve this the BE day 1 must fall on the same day as the sighted moon</a:t>
            </a:r>
            <a:r>
              <a:rPr lang="en-US" sz="1400" dirty="0" smtClean="0">
                <a:solidFill>
                  <a:schemeClr val="tx1"/>
                </a:solidFill>
                <a:latin typeface="Goudy Old Style" pitchFamily="18" charset="0"/>
              </a:rPr>
              <a:t>. From this and the last month, it is clear that the relationship between the conjunction and the first day of the month in this calendar is arbitrary.  The arbitrary placement of day 1 BE is a consequence of targeting certain days of the month on the full moon.</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H="1" flipV="1">
            <a:off x="3962400" y="1905001"/>
            <a:ext cx="2057400" cy="98107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352800" y="1524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30</a:t>
            </a:r>
            <a:endParaRPr lang="en-US" sz="1200" b="1" dirty="0">
              <a:solidFill>
                <a:schemeClr val="tx1"/>
              </a:solidFill>
            </a:endParaRPr>
          </a:p>
        </p:txBody>
      </p:sp>
      <p:sp>
        <p:nvSpPr>
          <p:cNvPr id="10" name="Rectangle 9"/>
          <p:cNvSpPr/>
          <p:nvPr/>
        </p:nvSpPr>
        <p:spPr>
          <a:xfrm>
            <a:off x="4572000" y="1524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15, 2010</a:t>
            </a:r>
            <a:endParaRPr lang="en-US" sz="1200" dirty="0">
              <a:solidFill>
                <a:schemeClr val="bg2"/>
              </a:solidFill>
            </a:endParaRPr>
          </a:p>
        </p:txBody>
      </p:sp>
      <p:sp>
        <p:nvSpPr>
          <p:cNvPr id="11" name="Rectangle 10"/>
          <p:cNvSpPr/>
          <p:nvPr/>
        </p:nvSpPr>
        <p:spPr>
          <a:xfrm>
            <a:off x="5810250" y="1524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 Day 1</a:t>
            </a:r>
            <a:endParaRPr lang="en-US" sz="1200" b="1" dirty="0"/>
          </a:p>
        </p:txBody>
      </p:sp>
      <p:sp>
        <p:nvSpPr>
          <p:cNvPr id="12" name="Rectangle 11"/>
          <p:cNvSpPr/>
          <p:nvPr/>
        </p:nvSpPr>
        <p:spPr>
          <a:xfrm>
            <a:off x="7029450" y="1524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16, 2010</a:t>
            </a:r>
            <a:endParaRPr lang="en-US" sz="1200" dirty="0">
              <a:solidFill>
                <a:schemeClr val="bg2"/>
              </a:solidFill>
            </a:endParaRPr>
          </a:p>
        </p:txBody>
      </p:sp>
      <p:sp>
        <p:nvSpPr>
          <p:cNvPr id="13" name="Rectangle 12"/>
          <p:cNvSpPr/>
          <p:nvPr/>
        </p:nvSpPr>
        <p:spPr>
          <a:xfrm>
            <a:off x="914400" y="1524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29</a:t>
            </a:r>
            <a:endParaRPr lang="en-US" sz="1200" b="1" dirty="0">
              <a:solidFill>
                <a:schemeClr val="tx1"/>
              </a:solidFill>
            </a:endParaRPr>
          </a:p>
        </p:txBody>
      </p:sp>
      <p:sp>
        <p:nvSpPr>
          <p:cNvPr id="14" name="Rectangle 13"/>
          <p:cNvSpPr/>
          <p:nvPr/>
        </p:nvSpPr>
        <p:spPr>
          <a:xfrm>
            <a:off x="2133600" y="1524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14, 2010</a:t>
            </a:r>
            <a:endParaRPr lang="en-US" sz="1200" dirty="0">
              <a:solidFill>
                <a:schemeClr val="bg2"/>
              </a:solidFill>
            </a:endParaRPr>
          </a:p>
        </p:txBody>
      </p:sp>
      <p:sp>
        <p:nvSpPr>
          <p:cNvPr id="7" name="Flowchart: Connector 6"/>
          <p:cNvSpPr/>
          <p:nvPr/>
        </p:nvSpPr>
        <p:spPr>
          <a:xfrm>
            <a:off x="1943100" y="12212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29</a:t>
            </a:r>
            <a:endParaRPr lang="en-US" sz="1200" b="1" dirty="0"/>
          </a:p>
        </p:txBody>
      </p:sp>
      <p:grpSp>
        <p:nvGrpSpPr>
          <p:cNvPr id="17" name="Group 16"/>
          <p:cNvGrpSpPr/>
          <p:nvPr/>
        </p:nvGrpSpPr>
        <p:grpSpPr>
          <a:xfrm rot="4208443">
            <a:off x="5844600" y="1204579"/>
            <a:ext cx="403303" cy="387955"/>
            <a:chOff x="5905500" y="390525"/>
            <a:chExt cx="342900" cy="285750"/>
          </a:xfrm>
        </p:grpSpPr>
        <p:sp>
          <p:nvSpPr>
            <p:cNvPr id="15" name="Flowchart: Connector 14"/>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Connector 21"/>
          <p:cNvSpPr/>
          <p:nvPr/>
        </p:nvSpPr>
        <p:spPr>
          <a:xfrm>
            <a:off x="3352800" y="1191636"/>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Tree>
    <p:extLst>
      <p:ext uri="{BB962C8B-B14F-4D97-AF65-F5344CB8AC3E}">
        <p14:creationId xmlns:p14="http://schemas.microsoft.com/office/powerpoint/2010/main" val="41501341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2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13" grpId="0" animBg="1"/>
      <p:bldP spid="14" grpId="0" animBg="1"/>
      <p:bldP spid="7" grpId="0" animBg="1"/>
      <p:bldP spid="2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Figures below are from the </a:t>
            </a:r>
            <a:r>
              <a:rPr lang="en-US" sz="2400" b="1" u="sng" dirty="0" smtClean="0"/>
              <a:t>Bookend</a:t>
            </a:r>
            <a:r>
              <a:rPr lang="en-US" sz="2400" dirty="0" smtClean="0"/>
              <a:t> </a:t>
            </a:r>
            <a:r>
              <a:rPr lang="en-US" sz="2400" b="1" u="sng" dirty="0" smtClean="0"/>
              <a:t>Model</a:t>
            </a:r>
            <a:r>
              <a:rPr lang="en-US" sz="2400" dirty="0" smtClean="0"/>
              <a:t> for the year </a:t>
            </a:r>
            <a:r>
              <a:rPr lang="en-US" sz="2400" b="1" u="sng" dirty="0" smtClean="0"/>
              <a:t>2010</a:t>
            </a:r>
            <a:r>
              <a:rPr lang="en-US" sz="2400" dirty="0" smtClean="0"/>
              <a:t>. If you </a:t>
            </a:r>
            <a:r>
              <a:rPr lang="en-US" sz="2400" b="1" u="sng" dirty="0" smtClean="0"/>
              <a:t>start</a:t>
            </a:r>
            <a:r>
              <a:rPr lang="en-US" sz="2400" dirty="0" smtClean="0"/>
              <a:t> your calendar off on the </a:t>
            </a:r>
            <a:r>
              <a:rPr lang="en-US" sz="2400" u="sng" dirty="0" smtClean="0"/>
              <a:t>right</a:t>
            </a:r>
            <a:r>
              <a:rPr lang="en-US" sz="2400" dirty="0" smtClean="0"/>
              <a:t> solar day, then it should have and equal number of 29 and 30 day months (6 each), and the </a:t>
            </a:r>
            <a:r>
              <a:rPr lang="en-US" sz="2400" b="1" u="sng" dirty="0" smtClean="0"/>
              <a:t>Full Moon</a:t>
            </a:r>
            <a:r>
              <a:rPr lang="en-US" sz="2400" b="1" dirty="0" smtClean="0"/>
              <a:t> </a:t>
            </a:r>
            <a:r>
              <a:rPr lang="en-US" sz="2400" dirty="0" smtClean="0"/>
              <a:t>should fall on the </a:t>
            </a:r>
            <a:r>
              <a:rPr lang="en-US" sz="2400" b="1" dirty="0" smtClean="0"/>
              <a:t>14</a:t>
            </a:r>
            <a:r>
              <a:rPr lang="en-US" sz="2400" b="1" baseline="30000" dirty="0" smtClean="0"/>
              <a:t>th</a:t>
            </a:r>
            <a:r>
              <a:rPr lang="en-US" sz="2400" dirty="0" smtClean="0"/>
              <a:t> or </a:t>
            </a:r>
            <a:r>
              <a:rPr lang="en-US" sz="2400" b="1" dirty="0" smtClean="0"/>
              <a:t>15</a:t>
            </a:r>
            <a:r>
              <a:rPr lang="en-US" sz="2400" b="1" baseline="30000" dirty="0" smtClean="0"/>
              <a:t>th</a:t>
            </a:r>
            <a:r>
              <a:rPr lang="en-US" sz="2400" dirty="0" smtClean="0"/>
              <a:t> with 354 annual days.</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dirty="0" smtClean="0"/>
              <a:t>Jan 30</a:t>
            </a:r>
            <a:r>
              <a:rPr lang="en-US" sz="2400" baseline="30000" dirty="0" smtClean="0"/>
              <a:t>th</a:t>
            </a:r>
            <a:r>
              <a:rPr lang="en-US" sz="2400" dirty="0" smtClean="0"/>
              <a:t> </a:t>
            </a:r>
            <a:r>
              <a:rPr lang="en-US" sz="2400" b="1" dirty="0" smtClean="0"/>
              <a:t>2010</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Shevat </a:t>
            </a:r>
            <a:r>
              <a:rPr lang="en-US" sz="2400" b="1" dirty="0" smtClean="0"/>
              <a:t>Full Moon F.M</a:t>
            </a:r>
            <a:r>
              <a:rPr lang="en-US" sz="2400" dirty="0" smtClean="0"/>
              <a:t>.) a </a:t>
            </a:r>
            <a:r>
              <a:rPr lang="en-US" sz="2400" b="1" dirty="0" smtClean="0">
                <a:solidFill>
                  <a:srgbClr val="FFFF00"/>
                </a:solidFill>
              </a:rPr>
              <a:t>30</a:t>
            </a:r>
            <a:r>
              <a:rPr lang="en-US" sz="2400" dirty="0" smtClean="0"/>
              <a:t> Day Month</a:t>
            </a:r>
          </a:p>
          <a:p>
            <a:pPr>
              <a:defRPr/>
            </a:pPr>
            <a:r>
              <a:rPr lang="en-US" sz="2400" dirty="0" smtClean="0"/>
              <a:t>Feb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September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Tishrei F.M. Sukkot)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 </a:t>
            </a:r>
            <a:endParaRPr lang="en-US" sz="2400" dirty="0"/>
          </a:p>
        </p:txBody>
      </p:sp>
      <p:sp>
        <p:nvSpPr>
          <p:cNvPr id="4" name="Rectangle 3"/>
          <p:cNvSpPr/>
          <p:nvPr/>
        </p:nvSpPr>
        <p:spPr>
          <a:xfrm>
            <a:off x="3962400" y="3389293"/>
            <a:ext cx="41148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In order to engineer the 14</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of Aviv onto the  Full moon day requires the full moon 2 weeks after the last day of the old month, so that BE day 1 must fall </a:t>
            </a:r>
            <a:r>
              <a:rPr lang="en-US" sz="1400" u="sng" dirty="0" smtClean="0">
                <a:solidFill>
                  <a:schemeClr val="tx1"/>
                </a:solidFill>
                <a:latin typeface="Goudy Old Style" pitchFamily="18" charset="0"/>
              </a:rPr>
              <a:t>between the conjunction day and the sighting day</a:t>
            </a:r>
            <a:r>
              <a:rPr lang="en-US" sz="1400" dirty="0" smtClean="0">
                <a:solidFill>
                  <a:schemeClr val="tx1"/>
                </a:solidFill>
                <a:latin typeface="Goudy Old Style" pitchFamily="18" charset="0"/>
              </a:rPr>
              <a:t>.</a:t>
            </a:r>
            <a:endParaRPr lang="en-US" sz="1400" dirty="0">
              <a:solidFill>
                <a:schemeClr val="tx1"/>
              </a:solidFill>
              <a:latin typeface="Goudy Old Style" pitchFamily="18" charset="0"/>
            </a:endParaRPr>
          </a:p>
        </p:txBody>
      </p:sp>
      <p:cxnSp>
        <p:nvCxnSpPr>
          <p:cNvPr id="5" name="Straight Arrow Connector 4"/>
          <p:cNvCxnSpPr>
            <a:stCxn id="4" idx="0"/>
            <a:endCxn id="6" idx="2"/>
          </p:cNvCxnSpPr>
          <p:nvPr/>
        </p:nvCxnSpPr>
        <p:spPr>
          <a:xfrm flipH="1" flipV="1">
            <a:off x="3962400" y="2408218"/>
            <a:ext cx="2057400" cy="9810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352800" y="202721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1</a:t>
            </a:r>
            <a:endParaRPr lang="en-US" sz="1200" b="1" dirty="0">
              <a:solidFill>
                <a:schemeClr val="tx1"/>
              </a:solidFill>
            </a:endParaRPr>
          </a:p>
        </p:txBody>
      </p:sp>
      <p:sp>
        <p:nvSpPr>
          <p:cNvPr id="10" name="Rectangle 9"/>
          <p:cNvSpPr/>
          <p:nvPr/>
        </p:nvSpPr>
        <p:spPr>
          <a:xfrm>
            <a:off x="4572000" y="202721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Mar 17, 2010</a:t>
            </a:r>
            <a:endParaRPr lang="en-US" sz="1200" dirty="0">
              <a:solidFill>
                <a:schemeClr val="bg2"/>
              </a:solidFill>
            </a:endParaRPr>
          </a:p>
        </p:txBody>
      </p:sp>
      <p:sp>
        <p:nvSpPr>
          <p:cNvPr id="11" name="Rectangle 10"/>
          <p:cNvSpPr/>
          <p:nvPr/>
        </p:nvSpPr>
        <p:spPr>
          <a:xfrm>
            <a:off x="5810250" y="202721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 Day 3</a:t>
            </a:r>
            <a:endParaRPr lang="en-US" sz="1200" b="1" dirty="0"/>
          </a:p>
        </p:txBody>
      </p:sp>
      <p:sp>
        <p:nvSpPr>
          <p:cNvPr id="12" name="Rectangle 11"/>
          <p:cNvSpPr/>
          <p:nvPr/>
        </p:nvSpPr>
        <p:spPr>
          <a:xfrm>
            <a:off x="7029450" y="202721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Mar 18, 2010</a:t>
            </a:r>
            <a:endParaRPr lang="en-US" sz="1200" dirty="0">
              <a:solidFill>
                <a:schemeClr val="bg2"/>
              </a:solidFill>
            </a:endParaRPr>
          </a:p>
        </p:txBody>
      </p:sp>
      <p:sp>
        <p:nvSpPr>
          <p:cNvPr id="13" name="Rectangle 12"/>
          <p:cNvSpPr/>
          <p:nvPr/>
        </p:nvSpPr>
        <p:spPr>
          <a:xfrm>
            <a:off x="914400" y="202721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29</a:t>
            </a:r>
            <a:endParaRPr lang="en-US" sz="1200" b="1" dirty="0">
              <a:solidFill>
                <a:schemeClr val="tx1"/>
              </a:solidFill>
            </a:endParaRPr>
          </a:p>
        </p:txBody>
      </p:sp>
      <p:sp>
        <p:nvSpPr>
          <p:cNvPr id="14" name="Rectangle 13"/>
          <p:cNvSpPr/>
          <p:nvPr/>
        </p:nvSpPr>
        <p:spPr>
          <a:xfrm>
            <a:off x="2133600" y="202721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Mar 16, 2010</a:t>
            </a:r>
            <a:endParaRPr lang="en-US" sz="1200" dirty="0">
              <a:solidFill>
                <a:schemeClr val="bg2"/>
              </a:solidFill>
            </a:endParaRPr>
          </a:p>
        </p:txBody>
      </p:sp>
      <p:sp>
        <p:nvSpPr>
          <p:cNvPr id="7" name="Flowchart: Connector 6"/>
          <p:cNvSpPr/>
          <p:nvPr/>
        </p:nvSpPr>
        <p:spPr>
          <a:xfrm>
            <a:off x="1181100" y="1724440"/>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29</a:t>
            </a:r>
            <a:endParaRPr lang="en-US" sz="1200" b="1" dirty="0"/>
          </a:p>
        </p:txBody>
      </p:sp>
      <p:grpSp>
        <p:nvGrpSpPr>
          <p:cNvPr id="17" name="Group 16"/>
          <p:cNvGrpSpPr/>
          <p:nvPr/>
        </p:nvGrpSpPr>
        <p:grpSpPr>
          <a:xfrm rot="4208443">
            <a:off x="5844600" y="1707797"/>
            <a:ext cx="403303" cy="387955"/>
            <a:chOff x="5905500" y="390525"/>
            <a:chExt cx="342900" cy="285750"/>
          </a:xfrm>
        </p:grpSpPr>
        <p:sp>
          <p:nvSpPr>
            <p:cNvPr id="15" name="Flowchart: Connector 14"/>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Connector 21"/>
          <p:cNvSpPr/>
          <p:nvPr/>
        </p:nvSpPr>
        <p:spPr>
          <a:xfrm>
            <a:off x="1905000" y="1694854"/>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Tree>
    <p:extLst>
      <p:ext uri="{BB962C8B-B14F-4D97-AF65-F5344CB8AC3E}">
        <p14:creationId xmlns:p14="http://schemas.microsoft.com/office/powerpoint/2010/main" val="52001029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2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13" grpId="0" animBg="1"/>
      <p:bldP spid="14" grpId="0" animBg="1"/>
      <p:bldP spid="7" grpId="0" animBg="1"/>
      <p:bldP spid="2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Figures below are from the </a:t>
            </a:r>
            <a:r>
              <a:rPr lang="en-US" sz="2400" b="1" u="sng" dirty="0" smtClean="0"/>
              <a:t>Bookend</a:t>
            </a:r>
            <a:r>
              <a:rPr lang="en-US" sz="2400" dirty="0" smtClean="0"/>
              <a:t> </a:t>
            </a:r>
            <a:r>
              <a:rPr lang="en-US" sz="2400" b="1" u="sng" dirty="0" smtClean="0"/>
              <a:t>Model</a:t>
            </a:r>
            <a:r>
              <a:rPr lang="en-US" sz="2400" dirty="0" smtClean="0"/>
              <a:t> for the year </a:t>
            </a:r>
            <a:r>
              <a:rPr lang="en-US" sz="2400" b="1" u="sng" dirty="0" smtClean="0"/>
              <a:t>2010</a:t>
            </a:r>
            <a:r>
              <a:rPr lang="en-US" sz="2400" dirty="0" smtClean="0"/>
              <a:t>. If you </a:t>
            </a:r>
            <a:r>
              <a:rPr lang="en-US" sz="2400" b="1" u="sng" dirty="0" smtClean="0"/>
              <a:t>start</a:t>
            </a:r>
            <a:r>
              <a:rPr lang="en-US" sz="2400" dirty="0" smtClean="0"/>
              <a:t> your calendar off on the </a:t>
            </a:r>
            <a:r>
              <a:rPr lang="en-US" sz="2400" u="sng" dirty="0" smtClean="0"/>
              <a:t>right</a:t>
            </a:r>
            <a:r>
              <a:rPr lang="en-US" sz="2400" dirty="0" smtClean="0"/>
              <a:t> solar day, then it should have and equal number of 29 and 30 day months (6 each), and the </a:t>
            </a:r>
            <a:r>
              <a:rPr lang="en-US" sz="2400" b="1" u="sng" dirty="0" smtClean="0"/>
              <a:t>Full Moon</a:t>
            </a:r>
            <a:r>
              <a:rPr lang="en-US" sz="2400" b="1" dirty="0" smtClean="0"/>
              <a:t> </a:t>
            </a:r>
            <a:r>
              <a:rPr lang="en-US" sz="2400" dirty="0" smtClean="0"/>
              <a:t>should fall on the </a:t>
            </a:r>
            <a:r>
              <a:rPr lang="en-US" sz="2400" b="1" dirty="0" smtClean="0"/>
              <a:t>14</a:t>
            </a:r>
            <a:r>
              <a:rPr lang="en-US" sz="2400" b="1" baseline="30000" dirty="0" smtClean="0"/>
              <a:t>th</a:t>
            </a:r>
            <a:r>
              <a:rPr lang="en-US" sz="2400" dirty="0" smtClean="0"/>
              <a:t> or </a:t>
            </a:r>
            <a:r>
              <a:rPr lang="en-US" sz="2400" b="1" dirty="0" smtClean="0"/>
              <a:t>15</a:t>
            </a:r>
            <a:r>
              <a:rPr lang="en-US" sz="2400" b="1" baseline="30000" dirty="0" smtClean="0"/>
              <a:t>th</a:t>
            </a:r>
            <a:r>
              <a:rPr lang="en-US" sz="2400" dirty="0" smtClean="0"/>
              <a:t> with 354 annual days.</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dirty="0" smtClean="0"/>
              <a:t>Jan 30</a:t>
            </a:r>
            <a:r>
              <a:rPr lang="en-US" sz="2400" baseline="30000" dirty="0" smtClean="0"/>
              <a:t>th</a:t>
            </a:r>
            <a:r>
              <a:rPr lang="en-US" sz="2400" dirty="0" smtClean="0"/>
              <a:t> </a:t>
            </a:r>
            <a:r>
              <a:rPr lang="en-US" sz="2400" b="1" dirty="0" smtClean="0"/>
              <a:t>2010</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Shevat </a:t>
            </a:r>
            <a:r>
              <a:rPr lang="en-US" sz="2400" b="1" dirty="0" smtClean="0"/>
              <a:t>Full Moon F.M</a:t>
            </a:r>
            <a:r>
              <a:rPr lang="en-US" sz="2400" dirty="0" smtClean="0"/>
              <a:t>.) a </a:t>
            </a:r>
            <a:r>
              <a:rPr lang="en-US" sz="2400" b="1" dirty="0" smtClean="0">
                <a:solidFill>
                  <a:srgbClr val="FFFF00"/>
                </a:solidFill>
              </a:rPr>
              <a:t>30</a:t>
            </a:r>
            <a:r>
              <a:rPr lang="en-US" sz="2400" dirty="0" smtClean="0"/>
              <a:t> Day Month</a:t>
            </a:r>
          </a:p>
          <a:p>
            <a:pPr>
              <a:defRPr/>
            </a:pPr>
            <a:r>
              <a:rPr lang="en-US" sz="2400" dirty="0" smtClean="0"/>
              <a:t>Feb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September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Tishrei F.M. Sukkot)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 </a:t>
            </a:r>
            <a:endParaRPr lang="en-US" sz="2400" dirty="0"/>
          </a:p>
        </p:txBody>
      </p:sp>
      <p:sp>
        <p:nvSpPr>
          <p:cNvPr id="4" name="Rectangle 3"/>
          <p:cNvSpPr/>
          <p:nvPr/>
        </p:nvSpPr>
        <p:spPr>
          <a:xfrm>
            <a:off x="3962400" y="3730823"/>
            <a:ext cx="41148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Here I had to stack the full moon figure, because in this case it </a:t>
            </a:r>
            <a:r>
              <a:rPr lang="en-US" sz="1400" dirty="0">
                <a:solidFill>
                  <a:schemeClr val="tx1"/>
                </a:solidFill>
                <a:latin typeface="Goudy Old Style" pitchFamily="18" charset="0"/>
              </a:rPr>
              <a:t> </a:t>
            </a:r>
            <a:r>
              <a:rPr lang="en-US" sz="1400" dirty="0" smtClean="0">
                <a:solidFill>
                  <a:schemeClr val="tx1"/>
                </a:solidFill>
                <a:latin typeface="Goudy Old Style" pitchFamily="18" charset="0"/>
              </a:rPr>
              <a:t>is close to exactly 14 days after conjunction. </a:t>
            </a:r>
            <a:r>
              <a:rPr lang="en-US" sz="1400" u="sng" dirty="0" smtClean="0">
                <a:solidFill>
                  <a:schemeClr val="tx1"/>
                </a:solidFill>
                <a:latin typeface="Goudy Old Style" pitchFamily="18" charset="0"/>
              </a:rPr>
              <a:t>To get the 14</a:t>
            </a:r>
            <a:r>
              <a:rPr lang="en-US" sz="1400" u="sng" baseline="30000" dirty="0" smtClean="0">
                <a:solidFill>
                  <a:schemeClr val="tx1"/>
                </a:solidFill>
                <a:latin typeface="Goudy Old Style" pitchFamily="18" charset="0"/>
              </a:rPr>
              <a:t>th</a:t>
            </a:r>
            <a:r>
              <a:rPr lang="en-US" sz="1400" u="sng" dirty="0" smtClean="0">
                <a:solidFill>
                  <a:schemeClr val="tx1"/>
                </a:solidFill>
                <a:latin typeface="Goudy Old Style" pitchFamily="18" charset="0"/>
              </a:rPr>
              <a:t> of Iyar on the full moon requires BE DAY 1 to fall between the conjunction day and the sighting day</a:t>
            </a:r>
            <a:r>
              <a:rPr lang="en-US" sz="1400" dirty="0" smtClean="0">
                <a:solidFill>
                  <a:schemeClr val="tx1"/>
                </a:solidFill>
                <a:latin typeface="Goudy Old Style" pitchFamily="18" charset="0"/>
              </a:rPr>
              <a:t>.</a:t>
            </a:r>
            <a:endParaRPr lang="en-US" sz="1400" dirty="0">
              <a:solidFill>
                <a:schemeClr val="tx1"/>
              </a:solidFill>
              <a:latin typeface="Goudy Old Style" pitchFamily="18" charset="0"/>
            </a:endParaRPr>
          </a:p>
        </p:txBody>
      </p:sp>
      <p:cxnSp>
        <p:nvCxnSpPr>
          <p:cNvPr id="5" name="Straight Arrow Connector 4"/>
          <p:cNvCxnSpPr>
            <a:stCxn id="4" idx="0"/>
            <a:endCxn id="6" idx="2"/>
          </p:cNvCxnSpPr>
          <p:nvPr/>
        </p:nvCxnSpPr>
        <p:spPr>
          <a:xfrm flipH="1" flipV="1">
            <a:off x="3962400" y="2749748"/>
            <a:ext cx="2057400" cy="9810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352800" y="236874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1</a:t>
            </a:r>
            <a:endParaRPr lang="en-US" sz="1200" b="1" dirty="0">
              <a:solidFill>
                <a:schemeClr val="tx1"/>
              </a:solidFill>
            </a:endParaRPr>
          </a:p>
        </p:txBody>
      </p:sp>
      <p:sp>
        <p:nvSpPr>
          <p:cNvPr id="10" name="Rectangle 9"/>
          <p:cNvSpPr/>
          <p:nvPr/>
        </p:nvSpPr>
        <p:spPr>
          <a:xfrm>
            <a:off x="4572000" y="236874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Apr 15, 2010</a:t>
            </a:r>
            <a:endParaRPr lang="en-US" sz="1200" dirty="0">
              <a:solidFill>
                <a:schemeClr val="bg2"/>
              </a:solidFill>
            </a:endParaRPr>
          </a:p>
        </p:txBody>
      </p:sp>
      <p:sp>
        <p:nvSpPr>
          <p:cNvPr id="11" name="Rectangle 10"/>
          <p:cNvSpPr/>
          <p:nvPr/>
        </p:nvSpPr>
        <p:spPr>
          <a:xfrm>
            <a:off x="5810250" y="236874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 DAY 2</a:t>
            </a:r>
            <a:endParaRPr lang="en-US" sz="1200" b="1" dirty="0"/>
          </a:p>
        </p:txBody>
      </p:sp>
      <p:sp>
        <p:nvSpPr>
          <p:cNvPr id="12" name="Rectangle 11"/>
          <p:cNvSpPr/>
          <p:nvPr/>
        </p:nvSpPr>
        <p:spPr>
          <a:xfrm>
            <a:off x="7029450" y="236874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Apr 16, 2010</a:t>
            </a:r>
            <a:endParaRPr lang="en-US" sz="1200" dirty="0">
              <a:solidFill>
                <a:schemeClr val="bg2"/>
              </a:solidFill>
            </a:endParaRPr>
          </a:p>
        </p:txBody>
      </p:sp>
      <p:sp>
        <p:nvSpPr>
          <p:cNvPr id="13" name="Rectangle 12"/>
          <p:cNvSpPr/>
          <p:nvPr/>
        </p:nvSpPr>
        <p:spPr>
          <a:xfrm>
            <a:off x="914400" y="236874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30</a:t>
            </a:r>
            <a:endParaRPr lang="en-US" sz="1200" b="1" dirty="0">
              <a:solidFill>
                <a:schemeClr val="tx1"/>
              </a:solidFill>
            </a:endParaRPr>
          </a:p>
        </p:txBody>
      </p:sp>
      <p:sp>
        <p:nvSpPr>
          <p:cNvPr id="14" name="Rectangle 13"/>
          <p:cNvSpPr/>
          <p:nvPr/>
        </p:nvSpPr>
        <p:spPr>
          <a:xfrm>
            <a:off x="2133600" y="236874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Apr 14, 2010</a:t>
            </a:r>
            <a:endParaRPr lang="en-US" sz="1200" dirty="0">
              <a:solidFill>
                <a:schemeClr val="bg2"/>
              </a:solidFill>
            </a:endParaRPr>
          </a:p>
        </p:txBody>
      </p:sp>
      <p:sp>
        <p:nvSpPr>
          <p:cNvPr id="7" name="Flowchart: Connector 6"/>
          <p:cNvSpPr/>
          <p:nvPr/>
        </p:nvSpPr>
        <p:spPr>
          <a:xfrm>
            <a:off x="2705100" y="2065970"/>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30</a:t>
            </a:r>
            <a:endParaRPr lang="en-US" sz="1200" b="1" dirty="0"/>
          </a:p>
        </p:txBody>
      </p:sp>
      <p:grpSp>
        <p:nvGrpSpPr>
          <p:cNvPr id="17" name="Group 16"/>
          <p:cNvGrpSpPr/>
          <p:nvPr/>
        </p:nvGrpSpPr>
        <p:grpSpPr>
          <a:xfrm rot="4208443">
            <a:off x="5844600" y="2049327"/>
            <a:ext cx="403303" cy="387955"/>
            <a:chOff x="5905500" y="390525"/>
            <a:chExt cx="342900" cy="285750"/>
          </a:xfrm>
        </p:grpSpPr>
        <p:sp>
          <p:nvSpPr>
            <p:cNvPr id="15" name="Flowchart: Connector 14"/>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Connector 21"/>
          <p:cNvSpPr/>
          <p:nvPr/>
        </p:nvSpPr>
        <p:spPr>
          <a:xfrm>
            <a:off x="2667000" y="1637289"/>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Tree>
    <p:extLst>
      <p:ext uri="{BB962C8B-B14F-4D97-AF65-F5344CB8AC3E}">
        <p14:creationId xmlns:p14="http://schemas.microsoft.com/office/powerpoint/2010/main" val="27367770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2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13" grpId="0" animBg="1"/>
      <p:bldP spid="14" grpId="0" animBg="1"/>
      <p:bldP spid="7" grpId="0" animBg="1"/>
      <p:bldP spid="2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Figures below are from the </a:t>
            </a:r>
            <a:r>
              <a:rPr lang="en-US" sz="2400" b="1" u="sng" dirty="0" smtClean="0"/>
              <a:t>Bookend</a:t>
            </a:r>
            <a:r>
              <a:rPr lang="en-US" sz="2400" dirty="0" smtClean="0"/>
              <a:t> </a:t>
            </a:r>
            <a:r>
              <a:rPr lang="en-US" sz="2400" b="1" u="sng" dirty="0" smtClean="0"/>
              <a:t>Model</a:t>
            </a:r>
            <a:r>
              <a:rPr lang="en-US" sz="2400" dirty="0" smtClean="0"/>
              <a:t> for the year </a:t>
            </a:r>
            <a:r>
              <a:rPr lang="en-US" sz="2400" b="1" u="sng" dirty="0" smtClean="0"/>
              <a:t>2010</a:t>
            </a:r>
            <a:r>
              <a:rPr lang="en-US" sz="2400" dirty="0" smtClean="0"/>
              <a:t>. If you </a:t>
            </a:r>
            <a:r>
              <a:rPr lang="en-US" sz="2400" b="1" u="sng" dirty="0" smtClean="0"/>
              <a:t>start</a:t>
            </a:r>
            <a:r>
              <a:rPr lang="en-US" sz="2400" dirty="0" smtClean="0"/>
              <a:t> your calendar off on the </a:t>
            </a:r>
            <a:r>
              <a:rPr lang="en-US" sz="2400" u="sng" dirty="0" smtClean="0"/>
              <a:t>right</a:t>
            </a:r>
            <a:r>
              <a:rPr lang="en-US" sz="2400" dirty="0" smtClean="0"/>
              <a:t> solar day, then it should have and equal number of 29 and 30 day months (6 each), and the </a:t>
            </a:r>
            <a:r>
              <a:rPr lang="en-US" sz="2400" b="1" u="sng" dirty="0" smtClean="0"/>
              <a:t>Full Moon</a:t>
            </a:r>
            <a:r>
              <a:rPr lang="en-US" sz="2400" b="1" dirty="0" smtClean="0"/>
              <a:t> </a:t>
            </a:r>
            <a:r>
              <a:rPr lang="en-US" sz="2400" dirty="0" smtClean="0"/>
              <a:t>should fall on the </a:t>
            </a:r>
            <a:r>
              <a:rPr lang="en-US" sz="2400" b="1" dirty="0" smtClean="0"/>
              <a:t>14</a:t>
            </a:r>
            <a:r>
              <a:rPr lang="en-US" sz="2400" b="1" baseline="30000" dirty="0" smtClean="0"/>
              <a:t>th</a:t>
            </a:r>
            <a:r>
              <a:rPr lang="en-US" sz="2400" dirty="0" smtClean="0"/>
              <a:t> or </a:t>
            </a:r>
            <a:r>
              <a:rPr lang="en-US" sz="2400" b="1" dirty="0" smtClean="0"/>
              <a:t>15</a:t>
            </a:r>
            <a:r>
              <a:rPr lang="en-US" sz="2400" b="1" baseline="30000" dirty="0" smtClean="0"/>
              <a:t>th</a:t>
            </a:r>
            <a:r>
              <a:rPr lang="en-US" sz="2400" dirty="0" smtClean="0"/>
              <a:t> with 354 annual days.</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dirty="0" smtClean="0"/>
              <a:t>Jan 30</a:t>
            </a:r>
            <a:r>
              <a:rPr lang="en-US" sz="2400" baseline="30000" dirty="0" smtClean="0"/>
              <a:t>th</a:t>
            </a:r>
            <a:r>
              <a:rPr lang="en-US" sz="2400" dirty="0" smtClean="0"/>
              <a:t> </a:t>
            </a:r>
            <a:r>
              <a:rPr lang="en-US" sz="2400" b="1" dirty="0" smtClean="0"/>
              <a:t>2010</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Shevat </a:t>
            </a:r>
            <a:r>
              <a:rPr lang="en-US" sz="2400" b="1" dirty="0" smtClean="0"/>
              <a:t>Full Moon F.M</a:t>
            </a:r>
            <a:r>
              <a:rPr lang="en-US" sz="2400" dirty="0" smtClean="0"/>
              <a:t>.) a </a:t>
            </a:r>
            <a:r>
              <a:rPr lang="en-US" sz="2400" b="1" dirty="0" smtClean="0">
                <a:solidFill>
                  <a:srgbClr val="FFFF00"/>
                </a:solidFill>
              </a:rPr>
              <a:t>30</a:t>
            </a:r>
            <a:r>
              <a:rPr lang="en-US" sz="2400" dirty="0" smtClean="0"/>
              <a:t> Day Month</a:t>
            </a:r>
          </a:p>
          <a:p>
            <a:pPr>
              <a:defRPr/>
            </a:pPr>
            <a:r>
              <a:rPr lang="en-US" sz="2400" dirty="0" smtClean="0"/>
              <a:t>Feb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September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Tishrei F.M. Sukkot)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 </a:t>
            </a:r>
            <a:endParaRPr lang="en-US" sz="2400" dirty="0"/>
          </a:p>
        </p:txBody>
      </p:sp>
      <p:sp>
        <p:nvSpPr>
          <p:cNvPr id="4" name="Rectangle 3"/>
          <p:cNvSpPr/>
          <p:nvPr/>
        </p:nvSpPr>
        <p:spPr>
          <a:xfrm>
            <a:off x="3962400" y="4227493"/>
            <a:ext cx="4114800" cy="1169551"/>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Here I had to stack the full moon figure, because in this case it </a:t>
            </a:r>
            <a:r>
              <a:rPr lang="en-US" sz="1400" dirty="0">
                <a:solidFill>
                  <a:schemeClr val="tx1"/>
                </a:solidFill>
                <a:latin typeface="Goudy Old Style" pitchFamily="18" charset="0"/>
              </a:rPr>
              <a:t> </a:t>
            </a:r>
            <a:r>
              <a:rPr lang="en-US" sz="1400" dirty="0" smtClean="0">
                <a:solidFill>
                  <a:schemeClr val="tx1"/>
                </a:solidFill>
                <a:latin typeface="Goudy Old Style" pitchFamily="18" charset="0"/>
              </a:rPr>
              <a:t>is close to exactly 14 days after conjunction. </a:t>
            </a:r>
            <a:r>
              <a:rPr lang="en-US" sz="1400" u="sng" dirty="0" smtClean="0">
                <a:solidFill>
                  <a:schemeClr val="tx1"/>
                </a:solidFill>
                <a:latin typeface="Goudy Old Style" pitchFamily="18" charset="0"/>
              </a:rPr>
              <a:t>To get the 14</a:t>
            </a:r>
            <a:r>
              <a:rPr lang="en-US" sz="1400" u="sng" baseline="30000" dirty="0" smtClean="0">
                <a:solidFill>
                  <a:schemeClr val="tx1"/>
                </a:solidFill>
                <a:latin typeface="Goudy Old Style" pitchFamily="18" charset="0"/>
              </a:rPr>
              <a:t>th</a:t>
            </a:r>
            <a:r>
              <a:rPr lang="en-US" sz="1400" u="sng" dirty="0" smtClean="0">
                <a:solidFill>
                  <a:schemeClr val="tx1"/>
                </a:solidFill>
                <a:latin typeface="Goudy Old Style" pitchFamily="18" charset="0"/>
              </a:rPr>
              <a:t> of Sivan on the full moon requires BE DAY 1 to fall between the conjunction day and the sighting day</a:t>
            </a:r>
            <a:r>
              <a:rPr lang="en-US" sz="1400" dirty="0" smtClean="0">
                <a:solidFill>
                  <a:schemeClr val="tx1"/>
                </a:solidFill>
                <a:latin typeface="Goudy Old Style" pitchFamily="18" charset="0"/>
              </a:rPr>
              <a:t>.</a:t>
            </a:r>
            <a:endParaRPr lang="en-US" sz="1400" dirty="0">
              <a:solidFill>
                <a:schemeClr val="tx1"/>
              </a:solidFill>
              <a:latin typeface="Goudy Old Style" pitchFamily="18" charset="0"/>
            </a:endParaRPr>
          </a:p>
        </p:txBody>
      </p:sp>
      <p:cxnSp>
        <p:nvCxnSpPr>
          <p:cNvPr id="5" name="Straight Arrow Connector 4"/>
          <p:cNvCxnSpPr>
            <a:stCxn id="4" idx="0"/>
            <a:endCxn id="6" idx="2"/>
          </p:cNvCxnSpPr>
          <p:nvPr/>
        </p:nvCxnSpPr>
        <p:spPr>
          <a:xfrm flipH="1" flipV="1">
            <a:off x="3962400" y="3246418"/>
            <a:ext cx="2057400" cy="9810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352800" y="286541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BE DAY 1</a:t>
            </a:r>
            <a:endParaRPr lang="en-US" sz="1200" b="1" dirty="0">
              <a:solidFill>
                <a:schemeClr val="tx1"/>
              </a:solidFill>
            </a:endParaRPr>
          </a:p>
        </p:txBody>
      </p:sp>
      <p:sp>
        <p:nvSpPr>
          <p:cNvPr id="10" name="Rectangle 9"/>
          <p:cNvSpPr/>
          <p:nvPr/>
        </p:nvSpPr>
        <p:spPr>
          <a:xfrm>
            <a:off x="4572000" y="286541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15, 2010</a:t>
            </a:r>
            <a:endParaRPr lang="en-US" sz="1200" dirty="0">
              <a:solidFill>
                <a:schemeClr val="bg2"/>
              </a:solidFill>
            </a:endParaRPr>
          </a:p>
        </p:txBody>
      </p:sp>
      <p:sp>
        <p:nvSpPr>
          <p:cNvPr id="11" name="Rectangle 10"/>
          <p:cNvSpPr/>
          <p:nvPr/>
        </p:nvSpPr>
        <p:spPr>
          <a:xfrm>
            <a:off x="5810250" y="286541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 DAY 2</a:t>
            </a:r>
            <a:endParaRPr lang="en-US" sz="1200" b="1" dirty="0"/>
          </a:p>
        </p:txBody>
      </p:sp>
      <p:sp>
        <p:nvSpPr>
          <p:cNvPr id="12" name="Rectangle 11"/>
          <p:cNvSpPr/>
          <p:nvPr/>
        </p:nvSpPr>
        <p:spPr>
          <a:xfrm>
            <a:off x="7029450" y="286541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16, 2010</a:t>
            </a:r>
            <a:endParaRPr lang="en-US" sz="1200" dirty="0">
              <a:solidFill>
                <a:schemeClr val="bg2"/>
              </a:solidFill>
            </a:endParaRPr>
          </a:p>
        </p:txBody>
      </p:sp>
      <p:sp>
        <p:nvSpPr>
          <p:cNvPr id="13" name="Rectangle 12"/>
          <p:cNvSpPr/>
          <p:nvPr/>
        </p:nvSpPr>
        <p:spPr>
          <a:xfrm>
            <a:off x="914400" y="286541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29</a:t>
            </a:r>
            <a:endParaRPr lang="en-US" sz="1200" b="1" dirty="0">
              <a:solidFill>
                <a:schemeClr val="tx1"/>
              </a:solidFill>
            </a:endParaRPr>
          </a:p>
        </p:txBody>
      </p:sp>
      <p:sp>
        <p:nvSpPr>
          <p:cNvPr id="14" name="Rectangle 13"/>
          <p:cNvSpPr/>
          <p:nvPr/>
        </p:nvSpPr>
        <p:spPr>
          <a:xfrm>
            <a:off x="2133600" y="286541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14, 2010</a:t>
            </a:r>
            <a:endParaRPr lang="en-US" sz="1200" dirty="0">
              <a:solidFill>
                <a:schemeClr val="bg2"/>
              </a:solidFill>
            </a:endParaRPr>
          </a:p>
        </p:txBody>
      </p:sp>
      <p:sp>
        <p:nvSpPr>
          <p:cNvPr id="7" name="Flowchart: Connector 6"/>
          <p:cNvSpPr/>
          <p:nvPr/>
        </p:nvSpPr>
        <p:spPr>
          <a:xfrm>
            <a:off x="1447800" y="2562640"/>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29</a:t>
            </a:r>
            <a:endParaRPr lang="en-US" sz="1200" b="1" dirty="0"/>
          </a:p>
        </p:txBody>
      </p:sp>
      <p:grpSp>
        <p:nvGrpSpPr>
          <p:cNvPr id="17" name="Group 16"/>
          <p:cNvGrpSpPr/>
          <p:nvPr/>
        </p:nvGrpSpPr>
        <p:grpSpPr>
          <a:xfrm rot="4208443">
            <a:off x="5844600" y="2545997"/>
            <a:ext cx="403303" cy="387955"/>
            <a:chOff x="5905500" y="390525"/>
            <a:chExt cx="342900" cy="285750"/>
          </a:xfrm>
        </p:grpSpPr>
        <p:sp>
          <p:nvSpPr>
            <p:cNvPr id="15" name="Flowchart: Connector 14"/>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Connector 21"/>
          <p:cNvSpPr/>
          <p:nvPr/>
        </p:nvSpPr>
        <p:spPr>
          <a:xfrm>
            <a:off x="1447800" y="2133959"/>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Tree>
    <p:extLst>
      <p:ext uri="{BB962C8B-B14F-4D97-AF65-F5344CB8AC3E}">
        <p14:creationId xmlns:p14="http://schemas.microsoft.com/office/powerpoint/2010/main" val="377540227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2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13" grpId="0" animBg="1"/>
      <p:bldP spid="14" grpId="0" animBg="1"/>
      <p:bldP spid="7" grpId="0" animBg="1"/>
      <p:bldP spid="2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Figures below are from the </a:t>
            </a:r>
            <a:r>
              <a:rPr lang="en-US" sz="2400" b="1" u="sng" dirty="0" smtClean="0"/>
              <a:t>Bookend</a:t>
            </a:r>
            <a:r>
              <a:rPr lang="en-US" sz="2400" dirty="0" smtClean="0"/>
              <a:t> </a:t>
            </a:r>
            <a:r>
              <a:rPr lang="en-US" sz="2400" b="1" u="sng" dirty="0" smtClean="0"/>
              <a:t>Model</a:t>
            </a:r>
            <a:r>
              <a:rPr lang="en-US" sz="2400" dirty="0" smtClean="0"/>
              <a:t> for the year </a:t>
            </a:r>
            <a:r>
              <a:rPr lang="en-US" sz="2400" b="1" u="sng" dirty="0" smtClean="0"/>
              <a:t>2010</a:t>
            </a:r>
            <a:r>
              <a:rPr lang="en-US" sz="2400" dirty="0" smtClean="0"/>
              <a:t>. If you </a:t>
            </a:r>
            <a:r>
              <a:rPr lang="en-US" sz="2400" b="1" u="sng" dirty="0" smtClean="0"/>
              <a:t>start</a:t>
            </a:r>
            <a:r>
              <a:rPr lang="en-US" sz="2400" dirty="0" smtClean="0"/>
              <a:t> your calendar off on the </a:t>
            </a:r>
            <a:r>
              <a:rPr lang="en-US" sz="2400" u="sng" dirty="0" smtClean="0"/>
              <a:t>right</a:t>
            </a:r>
            <a:r>
              <a:rPr lang="en-US" sz="2400" dirty="0" smtClean="0"/>
              <a:t> solar day, then it should have and equal number of 29 and 30 day months (6 each), and the </a:t>
            </a:r>
            <a:r>
              <a:rPr lang="en-US" sz="2400" b="1" u="sng" dirty="0" smtClean="0"/>
              <a:t>Full Moon</a:t>
            </a:r>
            <a:r>
              <a:rPr lang="en-US" sz="2400" b="1" dirty="0" smtClean="0"/>
              <a:t> </a:t>
            </a:r>
            <a:r>
              <a:rPr lang="en-US" sz="2400" dirty="0" smtClean="0"/>
              <a:t>should fall on the </a:t>
            </a:r>
            <a:r>
              <a:rPr lang="en-US" sz="2400" b="1" dirty="0" smtClean="0"/>
              <a:t>14</a:t>
            </a:r>
            <a:r>
              <a:rPr lang="en-US" sz="2400" b="1" baseline="30000" dirty="0" smtClean="0"/>
              <a:t>th</a:t>
            </a:r>
            <a:r>
              <a:rPr lang="en-US" sz="2400" dirty="0" smtClean="0"/>
              <a:t> or </a:t>
            </a:r>
            <a:r>
              <a:rPr lang="en-US" sz="2400" b="1" dirty="0" smtClean="0"/>
              <a:t>15</a:t>
            </a:r>
            <a:r>
              <a:rPr lang="en-US" sz="2400" b="1" baseline="30000" dirty="0" smtClean="0"/>
              <a:t>th</a:t>
            </a:r>
            <a:r>
              <a:rPr lang="en-US" sz="2400" dirty="0" smtClean="0"/>
              <a:t> with 354 annual days.</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dirty="0" smtClean="0"/>
              <a:t>Jan 30</a:t>
            </a:r>
            <a:r>
              <a:rPr lang="en-US" sz="2400" baseline="30000" dirty="0" smtClean="0"/>
              <a:t>th</a:t>
            </a:r>
            <a:r>
              <a:rPr lang="en-US" sz="2400" dirty="0" smtClean="0"/>
              <a:t> </a:t>
            </a:r>
            <a:r>
              <a:rPr lang="en-US" sz="2400" b="1" dirty="0" smtClean="0"/>
              <a:t>2010</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Shevat </a:t>
            </a:r>
            <a:r>
              <a:rPr lang="en-US" sz="2400" b="1" dirty="0" smtClean="0"/>
              <a:t>Full Moon F.M</a:t>
            </a:r>
            <a:r>
              <a:rPr lang="en-US" sz="2400" dirty="0" smtClean="0"/>
              <a:t>.) a </a:t>
            </a:r>
            <a:r>
              <a:rPr lang="en-US" sz="2400" b="1" dirty="0" smtClean="0">
                <a:solidFill>
                  <a:srgbClr val="FFFF00"/>
                </a:solidFill>
              </a:rPr>
              <a:t>30</a:t>
            </a:r>
            <a:r>
              <a:rPr lang="en-US" sz="2400" dirty="0" smtClean="0"/>
              <a:t> Day Month</a:t>
            </a:r>
          </a:p>
          <a:p>
            <a:pPr>
              <a:defRPr/>
            </a:pPr>
            <a:r>
              <a:rPr lang="en-US" sz="2400" dirty="0" smtClean="0"/>
              <a:t>Feb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September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Tishrei F.M. Sukkot)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 </a:t>
            </a:r>
            <a:endParaRPr lang="en-US" sz="2400" dirty="0"/>
          </a:p>
        </p:txBody>
      </p:sp>
      <p:sp>
        <p:nvSpPr>
          <p:cNvPr id="4" name="Rectangle 3"/>
          <p:cNvSpPr/>
          <p:nvPr/>
        </p:nvSpPr>
        <p:spPr>
          <a:xfrm>
            <a:off x="3962400" y="4645223"/>
            <a:ext cx="4114800" cy="138499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Here there are two complete days (sunset to sunset) between the conjunction day and the day of the sighting, and also we see that  BE DAY 1 is a whole day away from the conjunction. This again exposes the arbitrary relationship between the conjunction and the first day of the month in order to keep the full moon on day 14.</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H="1" flipV="1">
            <a:off x="5943600" y="3664148"/>
            <a:ext cx="76200" cy="9810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667000" y="328314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BE DAY 30</a:t>
            </a:r>
            <a:endParaRPr lang="en-US" sz="1200" b="1" dirty="0">
              <a:solidFill>
                <a:schemeClr val="tx1"/>
              </a:solidFill>
            </a:endParaRPr>
          </a:p>
        </p:txBody>
      </p:sp>
      <p:sp>
        <p:nvSpPr>
          <p:cNvPr id="10" name="Rectangle 9"/>
          <p:cNvSpPr/>
          <p:nvPr/>
        </p:nvSpPr>
        <p:spPr>
          <a:xfrm>
            <a:off x="3886200" y="328314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June 12, 2010</a:t>
            </a:r>
            <a:endParaRPr lang="en-US" sz="1200" dirty="0">
              <a:solidFill>
                <a:schemeClr val="bg2"/>
              </a:solidFill>
            </a:endParaRPr>
          </a:p>
        </p:txBody>
      </p:sp>
      <p:sp>
        <p:nvSpPr>
          <p:cNvPr id="11" name="Rectangle 10"/>
          <p:cNvSpPr/>
          <p:nvPr/>
        </p:nvSpPr>
        <p:spPr>
          <a:xfrm>
            <a:off x="5124450" y="328314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 DAY 1</a:t>
            </a:r>
            <a:endParaRPr lang="en-US" sz="1200" b="1" dirty="0"/>
          </a:p>
        </p:txBody>
      </p:sp>
      <p:sp>
        <p:nvSpPr>
          <p:cNvPr id="12" name="Rectangle 11"/>
          <p:cNvSpPr/>
          <p:nvPr/>
        </p:nvSpPr>
        <p:spPr>
          <a:xfrm>
            <a:off x="6343650" y="328314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June 13, 2010</a:t>
            </a:r>
            <a:endParaRPr lang="en-US" sz="1200" dirty="0">
              <a:solidFill>
                <a:schemeClr val="bg2"/>
              </a:solidFill>
            </a:endParaRPr>
          </a:p>
        </p:txBody>
      </p:sp>
      <p:sp>
        <p:nvSpPr>
          <p:cNvPr id="13" name="Rectangle 12"/>
          <p:cNvSpPr/>
          <p:nvPr/>
        </p:nvSpPr>
        <p:spPr>
          <a:xfrm>
            <a:off x="228600" y="328314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29</a:t>
            </a:r>
            <a:endParaRPr lang="en-US" sz="1200" b="1" dirty="0">
              <a:solidFill>
                <a:schemeClr val="tx1"/>
              </a:solidFill>
            </a:endParaRPr>
          </a:p>
        </p:txBody>
      </p:sp>
      <p:sp>
        <p:nvSpPr>
          <p:cNvPr id="14" name="Rectangle 13"/>
          <p:cNvSpPr/>
          <p:nvPr/>
        </p:nvSpPr>
        <p:spPr>
          <a:xfrm>
            <a:off x="1447800" y="328314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June 11, 2010</a:t>
            </a:r>
            <a:endParaRPr lang="en-US" sz="1200" dirty="0">
              <a:solidFill>
                <a:schemeClr val="bg2"/>
              </a:solidFill>
            </a:endParaRPr>
          </a:p>
        </p:txBody>
      </p:sp>
      <p:sp>
        <p:nvSpPr>
          <p:cNvPr id="7" name="Flowchart: Connector 6"/>
          <p:cNvSpPr/>
          <p:nvPr/>
        </p:nvSpPr>
        <p:spPr>
          <a:xfrm>
            <a:off x="1943100" y="2980370"/>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29</a:t>
            </a:r>
            <a:endParaRPr lang="en-US" sz="1200" b="1" dirty="0"/>
          </a:p>
        </p:txBody>
      </p:sp>
      <p:sp>
        <p:nvSpPr>
          <p:cNvPr id="22" name="Flowchart: Connector 21"/>
          <p:cNvSpPr/>
          <p:nvPr/>
        </p:nvSpPr>
        <p:spPr>
          <a:xfrm>
            <a:off x="4343400" y="2969419"/>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
        <p:nvSpPr>
          <p:cNvPr id="18" name="Rectangle 17"/>
          <p:cNvSpPr/>
          <p:nvPr/>
        </p:nvSpPr>
        <p:spPr>
          <a:xfrm>
            <a:off x="7562850" y="328314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2</a:t>
            </a:r>
            <a:endParaRPr lang="en-US" sz="1200" b="1" dirty="0">
              <a:solidFill>
                <a:schemeClr val="tx1"/>
              </a:solidFill>
            </a:endParaRPr>
          </a:p>
        </p:txBody>
      </p:sp>
      <p:grpSp>
        <p:nvGrpSpPr>
          <p:cNvPr id="17" name="Group 16"/>
          <p:cNvGrpSpPr/>
          <p:nvPr/>
        </p:nvGrpSpPr>
        <p:grpSpPr>
          <a:xfrm rot="4208443">
            <a:off x="7624603" y="2963727"/>
            <a:ext cx="403303" cy="387955"/>
            <a:chOff x="5905500" y="390525"/>
            <a:chExt cx="342900" cy="285750"/>
          </a:xfrm>
        </p:grpSpPr>
        <p:sp>
          <p:nvSpPr>
            <p:cNvPr id="15" name="Flowchart: Connector 14"/>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198901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par>
                                <p:cTn id="45" presetID="22" presetClass="entr" presetSubtype="4"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13" grpId="0" animBg="1"/>
      <p:bldP spid="14" grpId="0" animBg="1"/>
      <p:bldP spid="7" grpId="0" animBg="1"/>
      <p:bldP spid="22" grpId="0" animBg="1"/>
      <p:bldP spid="1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Figures below are from the </a:t>
            </a:r>
            <a:r>
              <a:rPr lang="en-US" sz="2400" b="1" u="sng" dirty="0" smtClean="0"/>
              <a:t>Bookend</a:t>
            </a:r>
            <a:r>
              <a:rPr lang="en-US" sz="2400" dirty="0" smtClean="0"/>
              <a:t> </a:t>
            </a:r>
            <a:r>
              <a:rPr lang="en-US" sz="2400" b="1" u="sng" dirty="0" smtClean="0"/>
              <a:t>Model</a:t>
            </a:r>
            <a:r>
              <a:rPr lang="en-US" sz="2400" dirty="0" smtClean="0"/>
              <a:t> for the year </a:t>
            </a:r>
            <a:r>
              <a:rPr lang="en-US" sz="2400" b="1" u="sng" dirty="0" smtClean="0"/>
              <a:t>2010</a:t>
            </a:r>
            <a:r>
              <a:rPr lang="en-US" sz="2400" dirty="0" smtClean="0"/>
              <a:t>. If you </a:t>
            </a:r>
            <a:r>
              <a:rPr lang="en-US" sz="2400" b="1" u="sng" dirty="0" smtClean="0"/>
              <a:t>start</a:t>
            </a:r>
            <a:r>
              <a:rPr lang="en-US" sz="2400" dirty="0" smtClean="0"/>
              <a:t> your calendar off on the </a:t>
            </a:r>
            <a:r>
              <a:rPr lang="en-US" sz="2400" u="sng" dirty="0" smtClean="0"/>
              <a:t>right</a:t>
            </a:r>
            <a:r>
              <a:rPr lang="en-US" sz="2400" dirty="0" smtClean="0"/>
              <a:t> solar day, then it should have and equal number of 29 and 30 day months (6 each), and the </a:t>
            </a:r>
            <a:r>
              <a:rPr lang="en-US" sz="2400" b="1" u="sng" dirty="0" smtClean="0"/>
              <a:t>Full Moon</a:t>
            </a:r>
            <a:r>
              <a:rPr lang="en-US" sz="2400" b="1" dirty="0" smtClean="0"/>
              <a:t> </a:t>
            </a:r>
            <a:r>
              <a:rPr lang="en-US" sz="2400" dirty="0" smtClean="0"/>
              <a:t>should fall on the </a:t>
            </a:r>
            <a:r>
              <a:rPr lang="en-US" sz="2400" b="1" dirty="0" smtClean="0"/>
              <a:t>14</a:t>
            </a:r>
            <a:r>
              <a:rPr lang="en-US" sz="2400" b="1" baseline="30000" dirty="0" smtClean="0"/>
              <a:t>th</a:t>
            </a:r>
            <a:r>
              <a:rPr lang="en-US" sz="2400" dirty="0" smtClean="0"/>
              <a:t> or </a:t>
            </a:r>
            <a:r>
              <a:rPr lang="en-US" sz="2400" b="1" dirty="0" smtClean="0"/>
              <a:t>15</a:t>
            </a:r>
            <a:r>
              <a:rPr lang="en-US" sz="2400" b="1" baseline="30000" dirty="0" smtClean="0"/>
              <a:t>th</a:t>
            </a:r>
            <a:r>
              <a:rPr lang="en-US" sz="2400" dirty="0" smtClean="0"/>
              <a:t> with 354 annual days.</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dirty="0" smtClean="0"/>
              <a:t>Jan 30</a:t>
            </a:r>
            <a:r>
              <a:rPr lang="en-US" sz="2400" baseline="30000" dirty="0" smtClean="0"/>
              <a:t>th</a:t>
            </a:r>
            <a:r>
              <a:rPr lang="en-US" sz="2400" dirty="0" smtClean="0"/>
              <a:t> </a:t>
            </a:r>
            <a:r>
              <a:rPr lang="en-US" sz="2400" b="1" dirty="0" smtClean="0"/>
              <a:t>2010</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Shevat </a:t>
            </a:r>
            <a:r>
              <a:rPr lang="en-US" sz="2400" b="1" dirty="0" smtClean="0"/>
              <a:t>Full Moon F.M</a:t>
            </a:r>
            <a:r>
              <a:rPr lang="en-US" sz="2400" dirty="0" smtClean="0"/>
              <a:t>.) a </a:t>
            </a:r>
            <a:r>
              <a:rPr lang="en-US" sz="2400" b="1" dirty="0" smtClean="0">
                <a:solidFill>
                  <a:srgbClr val="FFFF00"/>
                </a:solidFill>
              </a:rPr>
              <a:t>30</a:t>
            </a:r>
            <a:r>
              <a:rPr lang="en-US" sz="2400" dirty="0" smtClean="0"/>
              <a:t> Day Month</a:t>
            </a:r>
          </a:p>
          <a:p>
            <a:pPr>
              <a:defRPr/>
            </a:pPr>
            <a:r>
              <a:rPr lang="en-US" sz="2400" dirty="0" smtClean="0"/>
              <a:t>Feb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September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Tishrei F.M. Sukkot)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 </a:t>
            </a:r>
            <a:endParaRPr lang="en-US" sz="2400" dirty="0"/>
          </a:p>
        </p:txBody>
      </p:sp>
      <p:sp>
        <p:nvSpPr>
          <p:cNvPr id="4" name="Rectangle 3"/>
          <p:cNvSpPr/>
          <p:nvPr/>
        </p:nvSpPr>
        <p:spPr>
          <a:xfrm>
            <a:off x="3962400" y="5102423"/>
            <a:ext cx="41148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BE Day 1 has to fall on the day between the conjunction and the first visible new moon to get the 14</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of Av on the full moon.</a:t>
            </a:r>
            <a:endParaRPr lang="en-US" sz="1400" dirty="0">
              <a:solidFill>
                <a:schemeClr val="tx1"/>
              </a:solidFill>
              <a:latin typeface="Goudy Old Style" pitchFamily="18" charset="0"/>
            </a:endParaRPr>
          </a:p>
        </p:txBody>
      </p:sp>
      <p:sp>
        <p:nvSpPr>
          <p:cNvPr id="6" name="Rectangle 5"/>
          <p:cNvSpPr/>
          <p:nvPr/>
        </p:nvSpPr>
        <p:spPr>
          <a:xfrm>
            <a:off x="533400" y="374034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BE DAY 29</a:t>
            </a:r>
            <a:endParaRPr lang="en-US" sz="1200" b="1" dirty="0">
              <a:solidFill>
                <a:schemeClr val="tx1"/>
              </a:solidFill>
            </a:endParaRPr>
          </a:p>
        </p:txBody>
      </p:sp>
      <p:sp>
        <p:nvSpPr>
          <p:cNvPr id="10" name="Rectangle 9"/>
          <p:cNvSpPr/>
          <p:nvPr/>
        </p:nvSpPr>
        <p:spPr>
          <a:xfrm>
            <a:off x="1752600" y="374034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Jul 12, 2010</a:t>
            </a:r>
            <a:endParaRPr lang="en-US" sz="1200" dirty="0">
              <a:solidFill>
                <a:schemeClr val="bg2"/>
              </a:solidFill>
            </a:endParaRPr>
          </a:p>
        </p:txBody>
      </p:sp>
      <p:sp>
        <p:nvSpPr>
          <p:cNvPr id="11" name="Rectangle 10"/>
          <p:cNvSpPr/>
          <p:nvPr/>
        </p:nvSpPr>
        <p:spPr>
          <a:xfrm>
            <a:off x="2990850" y="374034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 DAY 1</a:t>
            </a:r>
            <a:endParaRPr lang="en-US" sz="1200" b="1" dirty="0"/>
          </a:p>
        </p:txBody>
      </p:sp>
      <p:sp>
        <p:nvSpPr>
          <p:cNvPr id="12" name="Rectangle 11"/>
          <p:cNvSpPr/>
          <p:nvPr/>
        </p:nvSpPr>
        <p:spPr>
          <a:xfrm>
            <a:off x="4210050" y="3740348"/>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Jul 13, 2010</a:t>
            </a:r>
            <a:endParaRPr lang="en-US" sz="1200" dirty="0">
              <a:solidFill>
                <a:schemeClr val="bg2"/>
              </a:solidFill>
            </a:endParaRPr>
          </a:p>
        </p:txBody>
      </p:sp>
      <p:sp>
        <p:nvSpPr>
          <p:cNvPr id="7" name="Flowchart: Connector 6"/>
          <p:cNvSpPr/>
          <p:nvPr/>
        </p:nvSpPr>
        <p:spPr>
          <a:xfrm>
            <a:off x="876300" y="3437570"/>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29</a:t>
            </a:r>
            <a:endParaRPr lang="en-US" sz="1200" b="1" dirty="0"/>
          </a:p>
        </p:txBody>
      </p:sp>
      <p:sp>
        <p:nvSpPr>
          <p:cNvPr id="22" name="Flowchart: Connector 21"/>
          <p:cNvSpPr/>
          <p:nvPr/>
        </p:nvSpPr>
        <p:spPr>
          <a:xfrm>
            <a:off x="2286000" y="3429000"/>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
        <p:nvSpPr>
          <p:cNvPr id="18" name="Rectangle 17"/>
          <p:cNvSpPr/>
          <p:nvPr/>
        </p:nvSpPr>
        <p:spPr>
          <a:xfrm>
            <a:off x="5429250" y="3740348"/>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2</a:t>
            </a:r>
            <a:endParaRPr lang="en-US" sz="1200" b="1" dirty="0">
              <a:solidFill>
                <a:schemeClr val="tx1"/>
              </a:solidFill>
            </a:endParaRPr>
          </a:p>
        </p:txBody>
      </p:sp>
      <p:grpSp>
        <p:nvGrpSpPr>
          <p:cNvPr id="17" name="Group 16"/>
          <p:cNvGrpSpPr/>
          <p:nvPr/>
        </p:nvGrpSpPr>
        <p:grpSpPr>
          <a:xfrm rot="4208443">
            <a:off x="5491003" y="3420927"/>
            <a:ext cx="403303" cy="387955"/>
            <a:chOff x="5905500" y="390525"/>
            <a:chExt cx="342900" cy="285750"/>
          </a:xfrm>
        </p:grpSpPr>
        <p:sp>
          <p:nvSpPr>
            <p:cNvPr id="15" name="Flowchart: Connector 14"/>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Arrow Connector 4"/>
          <p:cNvCxnSpPr>
            <a:stCxn id="4" idx="0"/>
            <a:endCxn id="11" idx="2"/>
          </p:cNvCxnSpPr>
          <p:nvPr/>
        </p:nvCxnSpPr>
        <p:spPr>
          <a:xfrm flipH="1" flipV="1">
            <a:off x="3600450" y="4121348"/>
            <a:ext cx="2419350" cy="9810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13508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7" grpId="0" animBg="1"/>
      <p:bldP spid="22" grpId="0" animBg="1"/>
      <p:bldP spid="1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Figures below are from the </a:t>
            </a:r>
            <a:r>
              <a:rPr lang="en-US" sz="2400" b="1" u="sng" dirty="0" smtClean="0"/>
              <a:t>Bookend</a:t>
            </a:r>
            <a:r>
              <a:rPr lang="en-US" sz="2400" dirty="0" smtClean="0"/>
              <a:t> </a:t>
            </a:r>
            <a:r>
              <a:rPr lang="en-US" sz="2400" b="1" u="sng" dirty="0" smtClean="0"/>
              <a:t>Model</a:t>
            </a:r>
            <a:r>
              <a:rPr lang="en-US" sz="2400" dirty="0" smtClean="0"/>
              <a:t> for the year </a:t>
            </a:r>
            <a:r>
              <a:rPr lang="en-US" sz="2400" b="1" u="sng" dirty="0" smtClean="0"/>
              <a:t>2010</a:t>
            </a:r>
            <a:r>
              <a:rPr lang="en-US" sz="2400" dirty="0" smtClean="0"/>
              <a:t>. If you </a:t>
            </a:r>
            <a:r>
              <a:rPr lang="en-US" sz="2400" b="1" u="sng" dirty="0" smtClean="0"/>
              <a:t>start</a:t>
            </a:r>
            <a:r>
              <a:rPr lang="en-US" sz="2400" dirty="0" smtClean="0"/>
              <a:t> your calendar off on the </a:t>
            </a:r>
            <a:r>
              <a:rPr lang="en-US" sz="2400" u="sng" dirty="0" smtClean="0"/>
              <a:t>right</a:t>
            </a:r>
            <a:r>
              <a:rPr lang="en-US" sz="2400" dirty="0" smtClean="0"/>
              <a:t> solar day, then it should have and equal number of 29 and 30 day months (6 each), and the </a:t>
            </a:r>
            <a:r>
              <a:rPr lang="en-US" sz="2400" b="1" u="sng" dirty="0" smtClean="0"/>
              <a:t>Full Moon</a:t>
            </a:r>
            <a:r>
              <a:rPr lang="en-US" sz="2400" b="1" dirty="0" smtClean="0"/>
              <a:t> </a:t>
            </a:r>
            <a:r>
              <a:rPr lang="en-US" sz="2400" dirty="0" smtClean="0"/>
              <a:t>should fall on the </a:t>
            </a:r>
            <a:r>
              <a:rPr lang="en-US" sz="2400" b="1" dirty="0" smtClean="0"/>
              <a:t>14</a:t>
            </a:r>
            <a:r>
              <a:rPr lang="en-US" sz="2400" b="1" baseline="30000" dirty="0" smtClean="0"/>
              <a:t>th</a:t>
            </a:r>
            <a:r>
              <a:rPr lang="en-US" sz="2400" dirty="0" smtClean="0"/>
              <a:t> or </a:t>
            </a:r>
            <a:r>
              <a:rPr lang="en-US" sz="2400" b="1" dirty="0" smtClean="0"/>
              <a:t>15</a:t>
            </a:r>
            <a:r>
              <a:rPr lang="en-US" sz="2400" b="1" baseline="30000" dirty="0" smtClean="0"/>
              <a:t>th</a:t>
            </a:r>
            <a:r>
              <a:rPr lang="en-US" sz="2400" dirty="0" smtClean="0"/>
              <a:t> with 354 annual days.</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dirty="0" smtClean="0"/>
              <a:t>Jan 30</a:t>
            </a:r>
            <a:r>
              <a:rPr lang="en-US" sz="2400" baseline="30000" dirty="0" smtClean="0"/>
              <a:t>th</a:t>
            </a:r>
            <a:r>
              <a:rPr lang="en-US" sz="2400" dirty="0" smtClean="0"/>
              <a:t> </a:t>
            </a:r>
            <a:r>
              <a:rPr lang="en-US" sz="2400" b="1" dirty="0" smtClean="0"/>
              <a:t>2010</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Shevat </a:t>
            </a:r>
            <a:r>
              <a:rPr lang="en-US" sz="2400" b="1" dirty="0" smtClean="0"/>
              <a:t>Full Moon F.M</a:t>
            </a:r>
            <a:r>
              <a:rPr lang="en-US" sz="2400" dirty="0" smtClean="0"/>
              <a:t>.) a </a:t>
            </a:r>
            <a:r>
              <a:rPr lang="en-US" sz="2400" b="1" dirty="0" smtClean="0">
                <a:solidFill>
                  <a:srgbClr val="FFFF00"/>
                </a:solidFill>
              </a:rPr>
              <a:t>30</a:t>
            </a:r>
            <a:r>
              <a:rPr lang="en-US" sz="2400" dirty="0" smtClean="0"/>
              <a:t> Day Month</a:t>
            </a:r>
          </a:p>
          <a:p>
            <a:pPr>
              <a:defRPr/>
            </a:pPr>
            <a:r>
              <a:rPr lang="en-US" sz="2400" dirty="0" smtClean="0"/>
              <a:t>Feb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September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Tishrei F.M. Sukkot)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 </a:t>
            </a:r>
            <a:endParaRPr lang="en-US" sz="2400" dirty="0"/>
          </a:p>
        </p:txBody>
      </p:sp>
      <p:sp>
        <p:nvSpPr>
          <p:cNvPr id="4" name="Rectangle 3"/>
          <p:cNvSpPr/>
          <p:nvPr/>
        </p:nvSpPr>
        <p:spPr>
          <a:xfrm>
            <a:off x="2495550" y="1219200"/>
            <a:ext cx="5657850" cy="160043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Since the full moon was after sunset in Jerusalem on Aug 24</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making it the 14</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day of Elul requires BE DAY 1 to be the same day as the sighted moon, skipping over a whole day between the conjunction and the sighted new moon.  There is no consistent  rule relationship between the conjunction and day 1 in this calendar.  The set up is determined by desired full moon dates on desired days of the month, without any regard to the relationship between the conjunction OR sighted new moon as to which day is day 1 of the month.</a:t>
            </a:r>
            <a:endParaRPr lang="en-US" sz="1400" dirty="0">
              <a:solidFill>
                <a:schemeClr val="tx1"/>
              </a:solidFill>
              <a:latin typeface="Goudy Old Style" pitchFamily="18" charset="0"/>
            </a:endParaRPr>
          </a:p>
        </p:txBody>
      </p:sp>
      <p:sp>
        <p:nvSpPr>
          <p:cNvPr id="6" name="Rectangle 5"/>
          <p:cNvSpPr/>
          <p:nvPr/>
        </p:nvSpPr>
        <p:spPr>
          <a:xfrm>
            <a:off x="533400" y="4147661"/>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BE DAY 29</a:t>
            </a:r>
            <a:endParaRPr lang="en-US" sz="1200" b="1" dirty="0">
              <a:solidFill>
                <a:schemeClr val="tx1"/>
              </a:solidFill>
            </a:endParaRPr>
          </a:p>
        </p:txBody>
      </p:sp>
      <p:sp>
        <p:nvSpPr>
          <p:cNvPr id="10" name="Rectangle 9"/>
          <p:cNvSpPr/>
          <p:nvPr/>
        </p:nvSpPr>
        <p:spPr>
          <a:xfrm>
            <a:off x="1752600" y="4147661"/>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Aug 10, 2010</a:t>
            </a:r>
            <a:endParaRPr lang="en-US" sz="1200" dirty="0">
              <a:solidFill>
                <a:schemeClr val="bg2"/>
              </a:solidFill>
            </a:endParaRPr>
          </a:p>
        </p:txBody>
      </p:sp>
      <p:sp>
        <p:nvSpPr>
          <p:cNvPr id="11" name="Rectangle 10"/>
          <p:cNvSpPr/>
          <p:nvPr/>
        </p:nvSpPr>
        <p:spPr>
          <a:xfrm>
            <a:off x="2990850" y="4147661"/>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 DAY 30</a:t>
            </a:r>
            <a:endParaRPr lang="en-US" sz="1200" b="1" dirty="0"/>
          </a:p>
        </p:txBody>
      </p:sp>
      <p:sp>
        <p:nvSpPr>
          <p:cNvPr id="12" name="Rectangle 11"/>
          <p:cNvSpPr/>
          <p:nvPr/>
        </p:nvSpPr>
        <p:spPr>
          <a:xfrm>
            <a:off x="4210050" y="4147661"/>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Aug 11, 2010</a:t>
            </a:r>
            <a:endParaRPr lang="en-US" sz="1200" dirty="0">
              <a:solidFill>
                <a:schemeClr val="bg2"/>
              </a:solidFill>
            </a:endParaRPr>
          </a:p>
        </p:txBody>
      </p:sp>
      <p:sp>
        <p:nvSpPr>
          <p:cNvPr id="7" name="Flowchart: Connector 6"/>
          <p:cNvSpPr/>
          <p:nvPr/>
        </p:nvSpPr>
        <p:spPr>
          <a:xfrm>
            <a:off x="1257300" y="3844883"/>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29</a:t>
            </a:r>
            <a:endParaRPr lang="en-US" sz="1200" b="1" dirty="0"/>
          </a:p>
        </p:txBody>
      </p:sp>
      <p:sp>
        <p:nvSpPr>
          <p:cNvPr id="22" name="Flowchart: Connector 21"/>
          <p:cNvSpPr/>
          <p:nvPr/>
        </p:nvSpPr>
        <p:spPr>
          <a:xfrm>
            <a:off x="3124200" y="3847089"/>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
        <p:nvSpPr>
          <p:cNvPr id="18" name="Rectangle 17"/>
          <p:cNvSpPr/>
          <p:nvPr/>
        </p:nvSpPr>
        <p:spPr>
          <a:xfrm>
            <a:off x="5429250" y="4147661"/>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1</a:t>
            </a:r>
            <a:endParaRPr lang="en-US" sz="1200" b="1" dirty="0">
              <a:solidFill>
                <a:schemeClr val="tx1"/>
              </a:solidFill>
            </a:endParaRPr>
          </a:p>
        </p:txBody>
      </p:sp>
      <p:grpSp>
        <p:nvGrpSpPr>
          <p:cNvPr id="17" name="Group 16"/>
          <p:cNvGrpSpPr/>
          <p:nvPr/>
        </p:nvGrpSpPr>
        <p:grpSpPr>
          <a:xfrm rot="4208443">
            <a:off x="5491003" y="3828240"/>
            <a:ext cx="403303" cy="387955"/>
            <a:chOff x="5905500" y="390525"/>
            <a:chExt cx="342900" cy="285750"/>
          </a:xfrm>
        </p:grpSpPr>
        <p:sp>
          <p:nvSpPr>
            <p:cNvPr id="15" name="Flowchart: Connector 14"/>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Arrow Connector 4"/>
          <p:cNvCxnSpPr>
            <a:stCxn id="4" idx="2"/>
            <a:endCxn id="22" idx="7"/>
          </p:cNvCxnSpPr>
          <p:nvPr/>
        </p:nvCxnSpPr>
        <p:spPr>
          <a:xfrm flipH="1">
            <a:off x="3514445" y="2819638"/>
            <a:ext cx="1810030" cy="10889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01406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7" grpId="0" animBg="1"/>
      <p:bldP spid="22" grpId="0" animBg="1"/>
      <p:bldP spid="1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Figures below are from the </a:t>
            </a:r>
            <a:r>
              <a:rPr lang="en-US" sz="2400" b="1" u="sng" dirty="0" smtClean="0"/>
              <a:t>Bookend</a:t>
            </a:r>
            <a:r>
              <a:rPr lang="en-US" sz="2400" dirty="0" smtClean="0"/>
              <a:t> </a:t>
            </a:r>
            <a:r>
              <a:rPr lang="en-US" sz="2400" b="1" u="sng" dirty="0" smtClean="0"/>
              <a:t>Model</a:t>
            </a:r>
            <a:r>
              <a:rPr lang="en-US" sz="2400" dirty="0" smtClean="0"/>
              <a:t> for the year </a:t>
            </a:r>
            <a:r>
              <a:rPr lang="en-US" sz="2400" b="1" u="sng" dirty="0" smtClean="0"/>
              <a:t>2010</a:t>
            </a:r>
            <a:r>
              <a:rPr lang="en-US" sz="2400" dirty="0" smtClean="0"/>
              <a:t>. If you </a:t>
            </a:r>
            <a:r>
              <a:rPr lang="en-US" sz="2400" b="1" u="sng" dirty="0" smtClean="0"/>
              <a:t>start</a:t>
            </a:r>
            <a:r>
              <a:rPr lang="en-US" sz="2400" dirty="0" smtClean="0"/>
              <a:t> your calendar off on the </a:t>
            </a:r>
            <a:r>
              <a:rPr lang="en-US" sz="2400" u="sng" dirty="0" smtClean="0"/>
              <a:t>right</a:t>
            </a:r>
            <a:r>
              <a:rPr lang="en-US" sz="2400" dirty="0" smtClean="0"/>
              <a:t> solar day, then it should have and equal number of 29 and 30 day months (6 each), and the </a:t>
            </a:r>
            <a:r>
              <a:rPr lang="en-US" sz="2400" b="1" u="sng" dirty="0" smtClean="0"/>
              <a:t>Full Moon</a:t>
            </a:r>
            <a:r>
              <a:rPr lang="en-US" sz="2400" b="1" dirty="0" smtClean="0"/>
              <a:t> </a:t>
            </a:r>
            <a:r>
              <a:rPr lang="en-US" sz="2400" dirty="0" smtClean="0"/>
              <a:t>should fall on the </a:t>
            </a:r>
            <a:r>
              <a:rPr lang="en-US" sz="2400" b="1" dirty="0" smtClean="0"/>
              <a:t>14</a:t>
            </a:r>
            <a:r>
              <a:rPr lang="en-US" sz="2400" b="1" baseline="30000" dirty="0" smtClean="0"/>
              <a:t>th</a:t>
            </a:r>
            <a:r>
              <a:rPr lang="en-US" sz="2400" dirty="0" smtClean="0"/>
              <a:t> or </a:t>
            </a:r>
            <a:r>
              <a:rPr lang="en-US" sz="2400" b="1" dirty="0" smtClean="0"/>
              <a:t>15</a:t>
            </a:r>
            <a:r>
              <a:rPr lang="en-US" sz="2400" b="1" baseline="30000" dirty="0" smtClean="0"/>
              <a:t>th</a:t>
            </a:r>
            <a:r>
              <a:rPr lang="en-US" sz="2400" dirty="0" smtClean="0"/>
              <a:t> with 354 annual days.</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dirty="0" smtClean="0"/>
              <a:t>Jan 30</a:t>
            </a:r>
            <a:r>
              <a:rPr lang="en-US" sz="2400" baseline="30000" dirty="0" smtClean="0"/>
              <a:t>th</a:t>
            </a:r>
            <a:r>
              <a:rPr lang="en-US" sz="2400" dirty="0" smtClean="0"/>
              <a:t> </a:t>
            </a:r>
            <a:r>
              <a:rPr lang="en-US" sz="2400" b="1" dirty="0" smtClean="0"/>
              <a:t>2010</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Shevat </a:t>
            </a:r>
            <a:r>
              <a:rPr lang="en-US" sz="2400" b="1" dirty="0" smtClean="0"/>
              <a:t>Full Moon F.M</a:t>
            </a:r>
            <a:r>
              <a:rPr lang="en-US" sz="2400" dirty="0" smtClean="0"/>
              <a:t>.) a </a:t>
            </a:r>
            <a:r>
              <a:rPr lang="en-US" sz="2400" b="1" dirty="0" smtClean="0">
                <a:solidFill>
                  <a:srgbClr val="FFFF00"/>
                </a:solidFill>
              </a:rPr>
              <a:t>30</a:t>
            </a:r>
            <a:r>
              <a:rPr lang="en-US" sz="2400" dirty="0" smtClean="0"/>
              <a:t> Day Month</a:t>
            </a:r>
          </a:p>
          <a:p>
            <a:pPr>
              <a:defRPr/>
            </a:pPr>
            <a:r>
              <a:rPr lang="en-US" sz="2400" dirty="0" smtClean="0"/>
              <a:t>Feb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September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Tishrei F.M. Sukkot)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 </a:t>
            </a:r>
            <a:endParaRPr lang="en-US" sz="2400" dirty="0"/>
          </a:p>
        </p:txBody>
      </p:sp>
      <p:sp>
        <p:nvSpPr>
          <p:cNvPr id="4" name="Rectangle 3"/>
          <p:cNvSpPr/>
          <p:nvPr/>
        </p:nvSpPr>
        <p:spPr>
          <a:xfrm>
            <a:off x="2495550" y="1643539"/>
            <a:ext cx="5657850" cy="203132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We see here two complete days between the conjunction and the first sighted new moon. Sanford has picked the first of these two between days for BE  DAY 1 so that the 15</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of Tishri will be the full moon day (Sept 23</a:t>
            </a:r>
            <a:r>
              <a:rPr lang="en-US" sz="1400" baseline="30000" dirty="0" smtClean="0">
                <a:solidFill>
                  <a:schemeClr val="tx1"/>
                </a:solidFill>
                <a:latin typeface="Goudy Old Style" pitchFamily="18" charset="0"/>
              </a:rPr>
              <a:t>rd</a:t>
            </a:r>
            <a:r>
              <a:rPr lang="en-US" sz="1400" dirty="0" smtClean="0">
                <a:solidFill>
                  <a:schemeClr val="tx1"/>
                </a:solidFill>
                <a:latin typeface="Goudy Old Style" pitchFamily="18" charset="0"/>
              </a:rPr>
              <a:t>, 2010 @ 9:17 UT). We saw these two between days back in the June calendar, but Sanford picked the second of the two days.  This shows the arbitrary relationship between the conjunction date and the day picked for BE DAY 1. The determining factor in this calendar is the need to make the full moon day fall on certain days.  So in reality this calendar is a full moon method, and not a new moon method.</a:t>
            </a:r>
            <a:endParaRPr lang="en-US" sz="1400" dirty="0">
              <a:solidFill>
                <a:schemeClr val="tx1"/>
              </a:solidFill>
              <a:latin typeface="Goudy Old Style" pitchFamily="18" charset="0"/>
            </a:endParaRPr>
          </a:p>
        </p:txBody>
      </p:sp>
      <p:sp>
        <p:nvSpPr>
          <p:cNvPr id="6" name="Rectangle 5"/>
          <p:cNvSpPr/>
          <p:nvPr/>
        </p:nvSpPr>
        <p:spPr>
          <a:xfrm>
            <a:off x="533400" y="4572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BE DAY 29</a:t>
            </a:r>
            <a:endParaRPr lang="en-US" sz="1200" b="1" dirty="0">
              <a:solidFill>
                <a:schemeClr val="tx1"/>
              </a:solidFill>
            </a:endParaRPr>
          </a:p>
        </p:txBody>
      </p:sp>
      <p:sp>
        <p:nvSpPr>
          <p:cNvPr id="10" name="Rectangle 9"/>
          <p:cNvSpPr/>
          <p:nvPr/>
        </p:nvSpPr>
        <p:spPr>
          <a:xfrm>
            <a:off x="1752600" y="4572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Sep 8, 2010</a:t>
            </a:r>
            <a:endParaRPr lang="en-US" sz="1200" dirty="0">
              <a:solidFill>
                <a:schemeClr val="bg2"/>
              </a:solidFill>
            </a:endParaRPr>
          </a:p>
        </p:txBody>
      </p:sp>
      <p:sp>
        <p:nvSpPr>
          <p:cNvPr id="11" name="Rectangle 10"/>
          <p:cNvSpPr/>
          <p:nvPr/>
        </p:nvSpPr>
        <p:spPr>
          <a:xfrm>
            <a:off x="2990850" y="4572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 DAY 1</a:t>
            </a:r>
            <a:endParaRPr lang="en-US" sz="1200" b="1" dirty="0"/>
          </a:p>
        </p:txBody>
      </p:sp>
      <p:sp>
        <p:nvSpPr>
          <p:cNvPr id="12" name="Rectangle 11"/>
          <p:cNvSpPr/>
          <p:nvPr/>
        </p:nvSpPr>
        <p:spPr>
          <a:xfrm>
            <a:off x="4210050" y="4572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Sep 9, 2010</a:t>
            </a:r>
            <a:endParaRPr lang="en-US" sz="1200" dirty="0">
              <a:solidFill>
                <a:schemeClr val="bg2"/>
              </a:solidFill>
            </a:endParaRPr>
          </a:p>
        </p:txBody>
      </p:sp>
      <p:sp>
        <p:nvSpPr>
          <p:cNvPr id="7" name="Flowchart: Connector 6"/>
          <p:cNvSpPr/>
          <p:nvPr/>
        </p:nvSpPr>
        <p:spPr>
          <a:xfrm>
            <a:off x="2247900" y="42692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29</a:t>
            </a:r>
            <a:endParaRPr lang="en-US" sz="1200" b="1" dirty="0"/>
          </a:p>
        </p:txBody>
      </p:sp>
      <p:sp>
        <p:nvSpPr>
          <p:cNvPr id="22" name="Flowchart: Connector 21"/>
          <p:cNvSpPr/>
          <p:nvPr/>
        </p:nvSpPr>
        <p:spPr>
          <a:xfrm>
            <a:off x="4648200" y="4271428"/>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15</a:t>
            </a:r>
            <a:endParaRPr lang="en-US" sz="1200" b="1" dirty="0">
              <a:solidFill>
                <a:schemeClr val="bg1">
                  <a:lumMod val="50000"/>
                </a:schemeClr>
              </a:solidFill>
            </a:endParaRPr>
          </a:p>
        </p:txBody>
      </p:sp>
      <p:sp>
        <p:nvSpPr>
          <p:cNvPr id="18" name="Rectangle 17"/>
          <p:cNvSpPr/>
          <p:nvPr/>
        </p:nvSpPr>
        <p:spPr>
          <a:xfrm>
            <a:off x="5429250" y="4572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2</a:t>
            </a:r>
            <a:endParaRPr lang="en-US" sz="1200" b="1" dirty="0">
              <a:solidFill>
                <a:schemeClr val="tx1"/>
              </a:solidFill>
            </a:endParaRPr>
          </a:p>
        </p:txBody>
      </p:sp>
      <p:cxnSp>
        <p:nvCxnSpPr>
          <p:cNvPr id="5" name="Straight Arrow Connector 4"/>
          <p:cNvCxnSpPr>
            <a:stCxn id="4" idx="2"/>
            <a:endCxn id="22" idx="0"/>
          </p:cNvCxnSpPr>
          <p:nvPr/>
        </p:nvCxnSpPr>
        <p:spPr>
          <a:xfrm flipH="1">
            <a:off x="4876800" y="3674864"/>
            <a:ext cx="447675" cy="59656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648450" y="45720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Sep 10, 2010</a:t>
            </a:r>
            <a:endParaRPr lang="en-US" sz="1200" dirty="0">
              <a:solidFill>
                <a:schemeClr val="bg2"/>
              </a:solidFill>
            </a:endParaRPr>
          </a:p>
        </p:txBody>
      </p:sp>
      <p:sp>
        <p:nvSpPr>
          <p:cNvPr id="20" name="Rectangle 19"/>
          <p:cNvSpPr/>
          <p:nvPr/>
        </p:nvSpPr>
        <p:spPr>
          <a:xfrm>
            <a:off x="7867650" y="45720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3</a:t>
            </a:r>
            <a:endParaRPr lang="en-US" sz="1200" b="1" dirty="0">
              <a:solidFill>
                <a:schemeClr val="tx1"/>
              </a:solidFill>
            </a:endParaRPr>
          </a:p>
        </p:txBody>
      </p:sp>
      <p:grpSp>
        <p:nvGrpSpPr>
          <p:cNvPr id="17" name="Group 16"/>
          <p:cNvGrpSpPr/>
          <p:nvPr/>
        </p:nvGrpSpPr>
        <p:grpSpPr>
          <a:xfrm rot="4208443">
            <a:off x="7929403" y="4252579"/>
            <a:ext cx="403303" cy="387955"/>
            <a:chOff x="5905500" y="390525"/>
            <a:chExt cx="342900" cy="285750"/>
          </a:xfrm>
        </p:grpSpPr>
        <p:sp>
          <p:nvSpPr>
            <p:cNvPr id="15" name="Flowchart: Connector 14"/>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90205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childTnLst>
                          </p:cTn>
                        </p:par>
                        <p:par>
                          <p:cTn id="49" fill="hold">
                            <p:stCondLst>
                              <p:cond delay="1000"/>
                            </p:stCondLst>
                            <p:childTnLst>
                              <p:par>
                                <p:cTn id="50" presetID="22" presetClass="entr" presetSubtype="1"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up)">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7" grpId="0" animBg="1"/>
      <p:bldP spid="22" grpId="0" animBg="1"/>
      <p:bldP spid="18" grpId="0" animBg="1"/>
      <p:bldP spid="19" grpId="0" animBg="1"/>
      <p:bldP spid="2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Figures below are from the </a:t>
            </a:r>
            <a:r>
              <a:rPr lang="en-US" sz="2400" b="1" u="sng" dirty="0" smtClean="0"/>
              <a:t>Bookend</a:t>
            </a:r>
            <a:r>
              <a:rPr lang="en-US" sz="2400" dirty="0" smtClean="0"/>
              <a:t> </a:t>
            </a:r>
            <a:r>
              <a:rPr lang="en-US" sz="2400" b="1" u="sng" dirty="0" smtClean="0"/>
              <a:t>Model</a:t>
            </a:r>
            <a:r>
              <a:rPr lang="en-US" sz="2400" dirty="0" smtClean="0"/>
              <a:t> for the year </a:t>
            </a:r>
            <a:r>
              <a:rPr lang="en-US" sz="2400" b="1" u="sng" dirty="0" smtClean="0"/>
              <a:t>2010</a:t>
            </a:r>
            <a:r>
              <a:rPr lang="en-US" sz="2400" dirty="0" smtClean="0"/>
              <a:t>. If you </a:t>
            </a:r>
            <a:r>
              <a:rPr lang="en-US" sz="2400" b="1" u="sng" dirty="0" smtClean="0"/>
              <a:t>start</a:t>
            </a:r>
            <a:r>
              <a:rPr lang="en-US" sz="2400" dirty="0" smtClean="0"/>
              <a:t> your calendar off on the </a:t>
            </a:r>
            <a:r>
              <a:rPr lang="en-US" sz="2400" u="sng" dirty="0" smtClean="0"/>
              <a:t>right</a:t>
            </a:r>
            <a:r>
              <a:rPr lang="en-US" sz="2400" dirty="0" smtClean="0"/>
              <a:t> solar day, then it should have and equal number of 29 and 30 day months (6 each), and the </a:t>
            </a:r>
            <a:r>
              <a:rPr lang="en-US" sz="2400" b="1" u="sng" dirty="0" smtClean="0"/>
              <a:t>Full Moon</a:t>
            </a:r>
            <a:r>
              <a:rPr lang="en-US" sz="2400" b="1" dirty="0" smtClean="0"/>
              <a:t> </a:t>
            </a:r>
            <a:r>
              <a:rPr lang="en-US" sz="2400" dirty="0" smtClean="0"/>
              <a:t>should fall on the </a:t>
            </a:r>
            <a:r>
              <a:rPr lang="en-US" sz="2400" b="1" dirty="0" smtClean="0"/>
              <a:t>14</a:t>
            </a:r>
            <a:r>
              <a:rPr lang="en-US" sz="2400" b="1" baseline="30000" dirty="0" smtClean="0"/>
              <a:t>th</a:t>
            </a:r>
            <a:r>
              <a:rPr lang="en-US" sz="2400" dirty="0" smtClean="0"/>
              <a:t> or </a:t>
            </a:r>
            <a:r>
              <a:rPr lang="en-US" sz="2400" b="1" dirty="0" smtClean="0"/>
              <a:t>15</a:t>
            </a:r>
            <a:r>
              <a:rPr lang="en-US" sz="2400" b="1" baseline="30000" dirty="0" smtClean="0"/>
              <a:t>th</a:t>
            </a:r>
            <a:r>
              <a:rPr lang="en-US" sz="2400" dirty="0" smtClean="0"/>
              <a:t> with 354 annual days.</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dirty="0" smtClean="0"/>
              <a:t>Jan 30</a:t>
            </a:r>
            <a:r>
              <a:rPr lang="en-US" sz="2400" baseline="30000" dirty="0" smtClean="0"/>
              <a:t>th</a:t>
            </a:r>
            <a:r>
              <a:rPr lang="en-US" sz="2400" dirty="0" smtClean="0"/>
              <a:t> </a:t>
            </a:r>
            <a:r>
              <a:rPr lang="en-US" sz="2400" b="1" dirty="0" smtClean="0"/>
              <a:t>2010</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Shevat </a:t>
            </a:r>
            <a:r>
              <a:rPr lang="en-US" sz="2400" b="1" dirty="0" smtClean="0"/>
              <a:t>Full Moon F.M</a:t>
            </a:r>
            <a:r>
              <a:rPr lang="en-US" sz="2400" dirty="0" smtClean="0"/>
              <a:t>.) a </a:t>
            </a:r>
            <a:r>
              <a:rPr lang="en-US" sz="2400" b="1" dirty="0" smtClean="0">
                <a:solidFill>
                  <a:srgbClr val="FFFF00"/>
                </a:solidFill>
              </a:rPr>
              <a:t>30</a:t>
            </a:r>
            <a:r>
              <a:rPr lang="en-US" sz="2400" dirty="0" smtClean="0"/>
              <a:t> Day Month</a:t>
            </a:r>
          </a:p>
          <a:p>
            <a:pPr>
              <a:defRPr/>
            </a:pPr>
            <a:r>
              <a:rPr lang="en-US" sz="2400" dirty="0" smtClean="0"/>
              <a:t>Feb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September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Tishrei F.M. Sukkot)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 </a:t>
            </a:r>
            <a:endParaRPr lang="en-US" sz="2400" dirty="0"/>
          </a:p>
        </p:txBody>
      </p:sp>
      <p:sp>
        <p:nvSpPr>
          <p:cNvPr id="4" name="Rectangle 3"/>
          <p:cNvSpPr/>
          <p:nvPr/>
        </p:nvSpPr>
        <p:spPr>
          <a:xfrm>
            <a:off x="2495550" y="2100739"/>
            <a:ext cx="5657850" cy="52322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Again, BE day 1 falls on the between day in order to target the 15</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of the month on the full moon (October 23</a:t>
            </a:r>
            <a:r>
              <a:rPr lang="en-US" sz="1400" baseline="30000" dirty="0" smtClean="0">
                <a:solidFill>
                  <a:schemeClr val="tx1"/>
                </a:solidFill>
                <a:latin typeface="Goudy Old Style" pitchFamily="18" charset="0"/>
              </a:rPr>
              <a:t>rd</a:t>
            </a:r>
            <a:r>
              <a:rPr lang="en-US" sz="1400" dirty="0" smtClean="0">
                <a:solidFill>
                  <a:schemeClr val="tx1"/>
                </a:solidFill>
                <a:latin typeface="Goudy Old Style" pitchFamily="18" charset="0"/>
              </a:rPr>
              <a:t> , 01:36 UT).  </a:t>
            </a:r>
            <a:endParaRPr lang="en-US" sz="1400" dirty="0">
              <a:solidFill>
                <a:schemeClr val="tx1"/>
              </a:solidFill>
              <a:latin typeface="Goudy Old Style" pitchFamily="18" charset="0"/>
            </a:endParaRPr>
          </a:p>
        </p:txBody>
      </p:sp>
      <p:sp>
        <p:nvSpPr>
          <p:cNvPr id="11" name="Rectangle 10"/>
          <p:cNvSpPr/>
          <p:nvPr/>
        </p:nvSpPr>
        <p:spPr>
          <a:xfrm>
            <a:off x="1447800" y="50292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 DAY 29</a:t>
            </a:r>
            <a:endParaRPr lang="en-US" sz="1200" b="1" dirty="0"/>
          </a:p>
        </p:txBody>
      </p:sp>
      <p:sp>
        <p:nvSpPr>
          <p:cNvPr id="12" name="Rectangle 11"/>
          <p:cNvSpPr/>
          <p:nvPr/>
        </p:nvSpPr>
        <p:spPr>
          <a:xfrm>
            <a:off x="2667000" y="50292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Oct 8, 2010</a:t>
            </a:r>
            <a:endParaRPr lang="en-US" sz="1200" dirty="0">
              <a:solidFill>
                <a:schemeClr val="bg2"/>
              </a:solidFill>
            </a:endParaRPr>
          </a:p>
        </p:txBody>
      </p:sp>
      <p:sp>
        <p:nvSpPr>
          <p:cNvPr id="7" name="Flowchart: Connector 6"/>
          <p:cNvSpPr/>
          <p:nvPr/>
        </p:nvSpPr>
        <p:spPr>
          <a:xfrm>
            <a:off x="1695450" y="47264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29</a:t>
            </a:r>
            <a:endParaRPr lang="en-US" sz="1200" b="1" dirty="0"/>
          </a:p>
        </p:txBody>
      </p:sp>
      <p:sp>
        <p:nvSpPr>
          <p:cNvPr id="18" name="Rectangle 17"/>
          <p:cNvSpPr/>
          <p:nvPr/>
        </p:nvSpPr>
        <p:spPr>
          <a:xfrm>
            <a:off x="3886200" y="50292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1</a:t>
            </a:r>
            <a:endParaRPr lang="en-US" sz="1200" b="1" dirty="0">
              <a:solidFill>
                <a:schemeClr val="tx1"/>
              </a:solidFill>
            </a:endParaRPr>
          </a:p>
        </p:txBody>
      </p:sp>
      <p:cxnSp>
        <p:nvCxnSpPr>
          <p:cNvPr id="5" name="Straight Arrow Connector 4"/>
          <p:cNvCxnSpPr>
            <a:stCxn id="4" idx="2"/>
            <a:endCxn id="22" idx="0"/>
          </p:cNvCxnSpPr>
          <p:nvPr/>
        </p:nvCxnSpPr>
        <p:spPr>
          <a:xfrm>
            <a:off x="5324475" y="2623959"/>
            <a:ext cx="447675" cy="210466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105400" y="50292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Oct 9, 2010</a:t>
            </a:r>
            <a:endParaRPr lang="en-US" sz="1200" dirty="0">
              <a:solidFill>
                <a:schemeClr val="bg2"/>
              </a:solidFill>
            </a:endParaRPr>
          </a:p>
        </p:txBody>
      </p:sp>
      <p:sp>
        <p:nvSpPr>
          <p:cNvPr id="20" name="Rectangle 19"/>
          <p:cNvSpPr/>
          <p:nvPr/>
        </p:nvSpPr>
        <p:spPr>
          <a:xfrm>
            <a:off x="6324600" y="50292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2</a:t>
            </a:r>
            <a:endParaRPr lang="en-US" sz="1200" b="1" dirty="0">
              <a:solidFill>
                <a:schemeClr val="tx1"/>
              </a:solidFill>
            </a:endParaRPr>
          </a:p>
        </p:txBody>
      </p:sp>
      <p:grpSp>
        <p:nvGrpSpPr>
          <p:cNvPr id="17" name="Group 16"/>
          <p:cNvGrpSpPr/>
          <p:nvPr/>
        </p:nvGrpSpPr>
        <p:grpSpPr>
          <a:xfrm rot="4208443">
            <a:off x="6386353" y="4709779"/>
            <a:ext cx="403303" cy="387955"/>
            <a:chOff x="5905500" y="390525"/>
            <a:chExt cx="342900" cy="285750"/>
          </a:xfrm>
        </p:grpSpPr>
        <p:sp>
          <p:nvSpPr>
            <p:cNvPr id="15" name="Flowchart: Connector 14"/>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Connector 21"/>
          <p:cNvSpPr/>
          <p:nvPr/>
        </p:nvSpPr>
        <p:spPr>
          <a:xfrm>
            <a:off x="5543550" y="4728628"/>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15</a:t>
            </a:r>
            <a:endParaRPr lang="en-US" sz="1200" b="1" dirty="0">
              <a:solidFill>
                <a:schemeClr val="bg1">
                  <a:lumMod val="50000"/>
                </a:schemeClr>
              </a:solidFill>
            </a:endParaRPr>
          </a:p>
        </p:txBody>
      </p:sp>
    </p:spTree>
    <p:extLst>
      <p:ext uri="{BB962C8B-B14F-4D97-AF65-F5344CB8AC3E}">
        <p14:creationId xmlns:p14="http://schemas.microsoft.com/office/powerpoint/2010/main" val="287409760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7" grpId="0" animBg="1"/>
      <p:bldP spid="18" grpId="0" animBg="1"/>
      <p:bldP spid="19" grpId="0" animBg="1"/>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457200"/>
          </a:xfrm>
          <a:prstGeom prst="rect">
            <a:avLst/>
          </a:prstGeom>
        </p:spPr>
        <p:txBody>
          <a:bodyPr/>
          <a:lstStyle/>
          <a:p>
            <a:pPr>
              <a:defRPr/>
            </a:pPr>
            <a:r>
              <a:rPr lang="en-US" sz="2400" b="1" dirty="0" smtClean="0"/>
              <a:t>Conjunctionist or Crescentist who is right and who is wrong?</a:t>
            </a:r>
            <a:endParaRPr lang="en-US" sz="2400" b="1" dirty="0"/>
          </a:p>
        </p:txBody>
      </p:sp>
      <p:sp>
        <p:nvSpPr>
          <p:cNvPr id="3" name="Content Placeholder 2"/>
          <p:cNvSpPr>
            <a:spLocks noGrp="1"/>
          </p:cNvSpPr>
          <p:nvPr>
            <p:ph idx="4294967295"/>
          </p:nvPr>
        </p:nvSpPr>
        <p:spPr>
          <a:xfrm>
            <a:off x="0" y="304800"/>
            <a:ext cx="9144000" cy="6553200"/>
          </a:xfrm>
          <a:prstGeom prst="rect">
            <a:avLst/>
          </a:prstGeom>
        </p:spPr>
        <p:txBody>
          <a:bodyPr/>
          <a:lstStyle/>
          <a:p>
            <a:pPr>
              <a:defRPr/>
            </a:pPr>
            <a:r>
              <a:rPr lang="en-US" sz="2400" dirty="0" smtClean="0"/>
              <a:t>In the Messianic Faith movement today we have primarily two different belief systems on when a lunar month should end and when the lunar month should start. </a:t>
            </a:r>
          </a:p>
          <a:p>
            <a:pPr>
              <a:defRPr/>
            </a:pPr>
            <a:r>
              <a:rPr lang="en-US" sz="2400" dirty="0" smtClean="0"/>
              <a:t>The </a:t>
            </a:r>
            <a:r>
              <a:rPr lang="en-US" sz="2400" b="1" u="sng" dirty="0" smtClean="0"/>
              <a:t>Conjunctionists</a:t>
            </a:r>
            <a:r>
              <a:rPr lang="en-US" sz="2400" dirty="0" smtClean="0"/>
              <a:t> believe that on the precise solar day that the Conjunction occurs on, should be proclaimed as both the last day of the old month and the 1</a:t>
            </a:r>
            <a:r>
              <a:rPr lang="en-US" sz="2400" baseline="30000" dirty="0" smtClean="0"/>
              <a:t>st</a:t>
            </a:r>
            <a:r>
              <a:rPr lang="en-US" sz="2400" dirty="0" smtClean="0"/>
              <a:t> day of the new month.</a:t>
            </a:r>
          </a:p>
          <a:p>
            <a:pPr>
              <a:defRPr/>
            </a:pPr>
            <a:r>
              <a:rPr lang="en-US" sz="2400" dirty="0" smtClean="0"/>
              <a:t>The </a:t>
            </a:r>
            <a:r>
              <a:rPr lang="en-US" sz="2400" b="1" u="sng" dirty="0" smtClean="0"/>
              <a:t>Crescentists</a:t>
            </a:r>
            <a:r>
              <a:rPr lang="en-US" sz="2400" dirty="0" smtClean="0"/>
              <a:t> believe that on the evening the Crescent moon is sighted in Israel in the sky after sunset, that the count for the first day of the lunar month should begin forward from that evening, thus proclaiming the 1</a:t>
            </a:r>
            <a:r>
              <a:rPr lang="en-US" sz="2400" baseline="30000" dirty="0" smtClean="0"/>
              <a:t>st</a:t>
            </a:r>
            <a:r>
              <a:rPr lang="en-US" sz="2400" dirty="0" smtClean="0"/>
              <a:t> day of the new month.</a:t>
            </a:r>
          </a:p>
          <a:p>
            <a:pPr>
              <a:defRPr/>
            </a:pPr>
            <a:r>
              <a:rPr lang="en-US" sz="2400" dirty="0" smtClean="0"/>
              <a:t>It is the purpose of this presentation to prove that both theories miss the mark by isolating one another and leaving out critical pieces of the puzzle in an effort to build their doctrine. </a:t>
            </a:r>
          </a:p>
          <a:p>
            <a:pPr>
              <a:defRPr/>
            </a:pPr>
            <a:r>
              <a:rPr lang="en-US" sz="2400" dirty="0" smtClean="0"/>
              <a:t>We will present both sides of this issue and their faults </a:t>
            </a:r>
            <a:r>
              <a:rPr lang="en-US" sz="2400" u="sng" dirty="0" smtClean="0"/>
              <a:t>and</a:t>
            </a:r>
            <a:r>
              <a:rPr lang="en-US" sz="2400" dirty="0" smtClean="0"/>
              <a:t> how  the “</a:t>
            </a:r>
            <a:r>
              <a:rPr lang="en-US" sz="2400" b="1" dirty="0" smtClean="0"/>
              <a:t>BOOKEND MODEL</a:t>
            </a:r>
            <a:r>
              <a:rPr lang="en-US" sz="2400" dirty="0" smtClean="0"/>
              <a:t>” uses both the Conjunction and the sighting of the 1</a:t>
            </a:r>
            <a:r>
              <a:rPr lang="en-US" sz="2400" baseline="30000" dirty="0" smtClean="0"/>
              <a:t>st</a:t>
            </a:r>
            <a:r>
              <a:rPr lang="en-US" sz="2400" dirty="0" smtClean="0"/>
              <a:t> Crescent to determine the correct 1</a:t>
            </a:r>
            <a:r>
              <a:rPr lang="en-US" sz="2400" baseline="30000" dirty="0" smtClean="0"/>
              <a:t>st</a:t>
            </a:r>
            <a:r>
              <a:rPr lang="en-US" sz="2400" dirty="0" smtClean="0"/>
              <a:t> day of the month. Please do not considered this to be a new calendar. </a:t>
            </a:r>
          </a:p>
        </p:txBody>
      </p:sp>
      <p:sp>
        <p:nvSpPr>
          <p:cNvPr id="11" name="Rectangle 10"/>
          <p:cNvSpPr/>
          <p:nvPr/>
        </p:nvSpPr>
        <p:spPr>
          <a:xfrm>
            <a:off x="4419600" y="914400"/>
            <a:ext cx="4114800" cy="95408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We shall see that this attempt to make a middle ground is impossible with the post 359 AD Hillel II Calendar.  Only the  sighted new moon has historical support in biblical times.</a:t>
            </a:r>
          </a:p>
        </p:txBody>
      </p:sp>
      <p:cxnSp>
        <p:nvCxnSpPr>
          <p:cNvPr id="12" name="Straight Arrow Connector 11"/>
          <p:cNvCxnSpPr>
            <a:stCxn id="11" idx="2"/>
          </p:cNvCxnSpPr>
          <p:nvPr/>
        </p:nvCxnSpPr>
        <p:spPr>
          <a:xfrm flipH="1">
            <a:off x="533400" y="1868488"/>
            <a:ext cx="5943600" cy="3581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62400" y="3541712"/>
            <a:ext cx="4114800" cy="1815882"/>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This is a new calendar, and I will prove later on that it is eclectic.  Most often it makes the first day of the month one of the days between the conjunction day and the first sighted new moon day.  Sometimes it agrees with the sighted moon day.  Not once in the 14 month example given by the author does his day one of the month fall on the conjunction day, and only 3 times does his day 1 fall on the sighted  moon day.</a:t>
            </a:r>
            <a:endParaRPr lang="en-US" sz="1400" dirty="0">
              <a:solidFill>
                <a:schemeClr val="tx1"/>
              </a:solidFill>
              <a:latin typeface="Goudy Old Style" pitchFamily="18" charset="0"/>
            </a:endParaRPr>
          </a:p>
        </p:txBody>
      </p:sp>
      <p:cxnSp>
        <p:nvCxnSpPr>
          <p:cNvPr id="14" name="Straight Arrow Connector 13"/>
          <p:cNvCxnSpPr>
            <a:stCxn id="13" idx="2"/>
          </p:cNvCxnSpPr>
          <p:nvPr/>
        </p:nvCxnSpPr>
        <p:spPr>
          <a:xfrm>
            <a:off x="6019800" y="5357594"/>
            <a:ext cx="1371600" cy="127180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Figures below are from the </a:t>
            </a:r>
            <a:r>
              <a:rPr lang="en-US" sz="2400" b="1" u="sng" dirty="0" smtClean="0"/>
              <a:t>Bookend</a:t>
            </a:r>
            <a:r>
              <a:rPr lang="en-US" sz="2400" dirty="0" smtClean="0"/>
              <a:t> </a:t>
            </a:r>
            <a:r>
              <a:rPr lang="en-US" sz="2400" b="1" u="sng" dirty="0" smtClean="0"/>
              <a:t>Model</a:t>
            </a:r>
            <a:r>
              <a:rPr lang="en-US" sz="2400" dirty="0" smtClean="0"/>
              <a:t> for the year </a:t>
            </a:r>
            <a:r>
              <a:rPr lang="en-US" sz="2400" b="1" u="sng" dirty="0" smtClean="0"/>
              <a:t>2010</a:t>
            </a:r>
            <a:r>
              <a:rPr lang="en-US" sz="2400" dirty="0" smtClean="0"/>
              <a:t>. If you </a:t>
            </a:r>
            <a:r>
              <a:rPr lang="en-US" sz="2400" b="1" u="sng" dirty="0" smtClean="0"/>
              <a:t>start</a:t>
            </a:r>
            <a:r>
              <a:rPr lang="en-US" sz="2400" dirty="0" smtClean="0"/>
              <a:t> your calendar off on the </a:t>
            </a:r>
            <a:r>
              <a:rPr lang="en-US" sz="2400" u="sng" dirty="0" smtClean="0"/>
              <a:t>right</a:t>
            </a:r>
            <a:r>
              <a:rPr lang="en-US" sz="2400" dirty="0" smtClean="0"/>
              <a:t> solar day, then it should have and equal number of 29 and 30 day months (6 each), and the </a:t>
            </a:r>
            <a:r>
              <a:rPr lang="en-US" sz="2400" b="1" u="sng" dirty="0" smtClean="0"/>
              <a:t>Full Moon</a:t>
            </a:r>
            <a:r>
              <a:rPr lang="en-US" sz="2400" b="1" dirty="0" smtClean="0"/>
              <a:t> </a:t>
            </a:r>
            <a:r>
              <a:rPr lang="en-US" sz="2400" dirty="0" smtClean="0"/>
              <a:t>should fall on the </a:t>
            </a:r>
            <a:r>
              <a:rPr lang="en-US" sz="2400" b="1" dirty="0" smtClean="0"/>
              <a:t>14</a:t>
            </a:r>
            <a:r>
              <a:rPr lang="en-US" sz="2400" b="1" baseline="30000" dirty="0" smtClean="0"/>
              <a:t>th</a:t>
            </a:r>
            <a:r>
              <a:rPr lang="en-US" sz="2400" dirty="0" smtClean="0"/>
              <a:t> or </a:t>
            </a:r>
            <a:r>
              <a:rPr lang="en-US" sz="2400" b="1" dirty="0" smtClean="0"/>
              <a:t>15</a:t>
            </a:r>
            <a:r>
              <a:rPr lang="en-US" sz="2400" b="1" baseline="30000" dirty="0" smtClean="0"/>
              <a:t>th</a:t>
            </a:r>
            <a:r>
              <a:rPr lang="en-US" sz="2400" dirty="0" smtClean="0"/>
              <a:t> with 354 annual days.</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dirty="0" smtClean="0"/>
              <a:t>Jan 30</a:t>
            </a:r>
            <a:r>
              <a:rPr lang="en-US" sz="2400" baseline="30000" dirty="0" smtClean="0"/>
              <a:t>th</a:t>
            </a:r>
            <a:r>
              <a:rPr lang="en-US" sz="2400" dirty="0" smtClean="0"/>
              <a:t> </a:t>
            </a:r>
            <a:r>
              <a:rPr lang="en-US" sz="2400" b="1" dirty="0" smtClean="0"/>
              <a:t>2010</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Shevat </a:t>
            </a:r>
            <a:r>
              <a:rPr lang="en-US" sz="2400" b="1" dirty="0" smtClean="0"/>
              <a:t>Full Moon F.M</a:t>
            </a:r>
            <a:r>
              <a:rPr lang="en-US" sz="2400" dirty="0" smtClean="0"/>
              <a:t>.) a </a:t>
            </a:r>
            <a:r>
              <a:rPr lang="en-US" sz="2400" b="1" dirty="0" smtClean="0">
                <a:solidFill>
                  <a:srgbClr val="FFFF00"/>
                </a:solidFill>
              </a:rPr>
              <a:t>30</a:t>
            </a:r>
            <a:r>
              <a:rPr lang="en-US" sz="2400" dirty="0" smtClean="0"/>
              <a:t> Day Month</a:t>
            </a:r>
          </a:p>
          <a:p>
            <a:pPr>
              <a:defRPr/>
            </a:pPr>
            <a:r>
              <a:rPr lang="en-US" sz="2400" dirty="0" smtClean="0"/>
              <a:t>Feb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September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Tishrei F.M. Sukkot)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 </a:t>
            </a:r>
            <a:endParaRPr lang="en-US" sz="2400" dirty="0"/>
          </a:p>
        </p:txBody>
      </p:sp>
      <p:sp>
        <p:nvSpPr>
          <p:cNvPr id="4" name="Rectangle 3"/>
          <p:cNvSpPr/>
          <p:nvPr/>
        </p:nvSpPr>
        <p:spPr>
          <a:xfrm>
            <a:off x="2276475" y="2557939"/>
            <a:ext cx="5657850" cy="138499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Here, in order to land the 15</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on the  Full moon requires BE DAY 1 to be the same day as the sighted moon, placing a whole day between the conjunction and BE DAY 1.  We can conclude that the calendar is set up to sanctify the full moon and not the new moon, because the full moon keeps determining the way things will go.  Here the conjunction was Nov 6, 04:52 UT, and the Full moon was Nov 21, 17:27 UT (after sunset in Jerusalem).</a:t>
            </a:r>
            <a:endParaRPr lang="en-US" sz="1400" dirty="0">
              <a:solidFill>
                <a:schemeClr val="tx1"/>
              </a:solidFill>
              <a:latin typeface="Goudy Old Style" pitchFamily="18" charset="0"/>
            </a:endParaRPr>
          </a:p>
        </p:txBody>
      </p:sp>
      <p:sp>
        <p:nvSpPr>
          <p:cNvPr id="11" name="Rectangle 10"/>
          <p:cNvSpPr/>
          <p:nvPr/>
        </p:nvSpPr>
        <p:spPr>
          <a:xfrm>
            <a:off x="1447800" y="5486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 DAY 29</a:t>
            </a:r>
            <a:endParaRPr lang="en-US" sz="1200" b="1" dirty="0"/>
          </a:p>
        </p:txBody>
      </p:sp>
      <p:sp>
        <p:nvSpPr>
          <p:cNvPr id="12" name="Rectangle 11"/>
          <p:cNvSpPr/>
          <p:nvPr/>
        </p:nvSpPr>
        <p:spPr>
          <a:xfrm>
            <a:off x="2667000" y="54864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Nov 6, 2010</a:t>
            </a:r>
            <a:endParaRPr lang="en-US" sz="1200" dirty="0">
              <a:solidFill>
                <a:schemeClr val="bg2"/>
              </a:solidFill>
            </a:endParaRPr>
          </a:p>
        </p:txBody>
      </p:sp>
      <p:sp>
        <p:nvSpPr>
          <p:cNvPr id="7" name="Flowchart: Connector 6"/>
          <p:cNvSpPr/>
          <p:nvPr/>
        </p:nvSpPr>
        <p:spPr>
          <a:xfrm>
            <a:off x="2476500" y="51836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29</a:t>
            </a:r>
            <a:endParaRPr lang="en-US" sz="1200" b="1" dirty="0"/>
          </a:p>
        </p:txBody>
      </p:sp>
      <p:sp>
        <p:nvSpPr>
          <p:cNvPr id="18" name="Rectangle 17"/>
          <p:cNvSpPr/>
          <p:nvPr/>
        </p:nvSpPr>
        <p:spPr>
          <a:xfrm>
            <a:off x="3886200" y="5486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30</a:t>
            </a:r>
            <a:endParaRPr lang="en-US" sz="1200" b="1" dirty="0">
              <a:solidFill>
                <a:schemeClr val="tx1"/>
              </a:solidFill>
            </a:endParaRPr>
          </a:p>
        </p:txBody>
      </p:sp>
      <p:cxnSp>
        <p:nvCxnSpPr>
          <p:cNvPr id="5" name="Straight Arrow Connector 4"/>
          <p:cNvCxnSpPr>
            <a:stCxn id="4" idx="2"/>
            <a:endCxn id="22" idx="1"/>
          </p:cNvCxnSpPr>
          <p:nvPr/>
        </p:nvCxnSpPr>
        <p:spPr>
          <a:xfrm>
            <a:off x="5105400" y="3942934"/>
            <a:ext cx="1438555" cy="130441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105400" y="54864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Nov 7, 2010</a:t>
            </a:r>
            <a:endParaRPr lang="en-US" sz="1200" dirty="0">
              <a:solidFill>
                <a:schemeClr val="bg2"/>
              </a:solidFill>
            </a:endParaRPr>
          </a:p>
        </p:txBody>
      </p:sp>
      <p:sp>
        <p:nvSpPr>
          <p:cNvPr id="20" name="Rectangle 19"/>
          <p:cNvSpPr/>
          <p:nvPr/>
        </p:nvSpPr>
        <p:spPr>
          <a:xfrm>
            <a:off x="6324600" y="5486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1</a:t>
            </a:r>
            <a:endParaRPr lang="en-US" sz="1200" b="1" dirty="0">
              <a:solidFill>
                <a:schemeClr val="tx1"/>
              </a:solidFill>
            </a:endParaRPr>
          </a:p>
        </p:txBody>
      </p:sp>
      <p:grpSp>
        <p:nvGrpSpPr>
          <p:cNvPr id="17" name="Group 16"/>
          <p:cNvGrpSpPr/>
          <p:nvPr/>
        </p:nvGrpSpPr>
        <p:grpSpPr>
          <a:xfrm rot="4208443">
            <a:off x="6176803" y="4862179"/>
            <a:ext cx="403303" cy="387955"/>
            <a:chOff x="5905500" y="390525"/>
            <a:chExt cx="342900" cy="285750"/>
          </a:xfrm>
        </p:grpSpPr>
        <p:sp>
          <p:nvSpPr>
            <p:cNvPr id="15" name="Flowchart: Connector 14"/>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Connector 21"/>
          <p:cNvSpPr/>
          <p:nvPr/>
        </p:nvSpPr>
        <p:spPr>
          <a:xfrm>
            <a:off x="6477000" y="5185828"/>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15</a:t>
            </a:r>
            <a:endParaRPr lang="en-US" sz="1200" b="1" dirty="0">
              <a:solidFill>
                <a:schemeClr val="bg1">
                  <a:lumMod val="50000"/>
                </a:schemeClr>
              </a:solidFill>
            </a:endParaRPr>
          </a:p>
        </p:txBody>
      </p:sp>
    </p:spTree>
    <p:extLst>
      <p:ext uri="{BB962C8B-B14F-4D97-AF65-F5344CB8AC3E}">
        <p14:creationId xmlns:p14="http://schemas.microsoft.com/office/powerpoint/2010/main" val="226327662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par>
                                <p:cTn id="37" presetID="2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7" grpId="0" animBg="1"/>
      <p:bldP spid="18" grpId="0" animBg="1"/>
      <p:bldP spid="19" grpId="0" animBg="1"/>
      <p:bldP spid="20" grpId="0" animBg="1"/>
      <p:bldP spid="2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Figures below are from the </a:t>
            </a:r>
            <a:r>
              <a:rPr lang="en-US" sz="2400" b="1" u="sng" dirty="0" smtClean="0"/>
              <a:t>Bookend</a:t>
            </a:r>
            <a:r>
              <a:rPr lang="en-US" sz="2400" dirty="0" smtClean="0"/>
              <a:t> </a:t>
            </a:r>
            <a:r>
              <a:rPr lang="en-US" sz="2400" b="1" u="sng" dirty="0" smtClean="0"/>
              <a:t>Model</a:t>
            </a:r>
            <a:r>
              <a:rPr lang="en-US" sz="2400" dirty="0" smtClean="0"/>
              <a:t> for the year </a:t>
            </a:r>
            <a:r>
              <a:rPr lang="en-US" sz="2400" b="1" u="sng" dirty="0" smtClean="0"/>
              <a:t>2010</a:t>
            </a:r>
            <a:r>
              <a:rPr lang="en-US" sz="2400" dirty="0" smtClean="0"/>
              <a:t>. If you </a:t>
            </a:r>
            <a:r>
              <a:rPr lang="en-US" sz="2400" b="1" u="sng" dirty="0" smtClean="0"/>
              <a:t>start</a:t>
            </a:r>
            <a:r>
              <a:rPr lang="en-US" sz="2400" dirty="0" smtClean="0"/>
              <a:t> your calendar off on the </a:t>
            </a:r>
            <a:r>
              <a:rPr lang="en-US" sz="2400" u="sng" dirty="0" smtClean="0"/>
              <a:t>right</a:t>
            </a:r>
            <a:r>
              <a:rPr lang="en-US" sz="2400" dirty="0" smtClean="0"/>
              <a:t> solar day, then it should have and equal number of 29 and 30 day months (6 each), and the </a:t>
            </a:r>
            <a:r>
              <a:rPr lang="en-US" sz="2400" b="1" u="sng" dirty="0" smtClean="0"/>
              <a:t>Full Moon</a:t>
            </a:r>
            <a:r>
              <a:rPr lang="en-US" sz="2400" b="1" dirty="0" smtClean="0"/>
              <a:t> </a:t>
            </a:r>
            <a:r>
              <a:rPr lang="en-US" sz="2400" dirty="0" smtClean="0"/>
              <a:t>should fall on the </a:t>
            </a:r>
            <a:r>
              <a:rPr lang="en-US" sz="2400" b="1" dirty="0" smtClean="0"/>
              <a:t>14</a:t>
            </a:r>
            <a:r>
              <a:rPr lang="en-US" sz="2400" b="1" baseline="30000" dirty="0" smtClean="0"/>
              <a:t>th</a:t>
            </a:r>
            <a:r>
              <a:rPr lang="en-US" sz="2400" dirty="0" smtClean="0"/>
              <a:t> or </a:t>
            </a:r>
            <a:r>
              <a:rPr lang="en-US" sz="2400" b="1" dirty="0" smtClean="0"/>
              <a:t>15</a:t>
            </a:r>
            <a:r>
              <a:rPr lang="en-US" sz="2400" b="1" baseline="30000" dirty="0" smtClean="0"/>
              <a:t>th</a:t>
            </a:r>
            <a:r>
              <a:rPr lang="en-US" sz="2400" dirty="0" smtClean="0"/>
              <a:t> with 354 annual days.</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dirty="0" smtClean="0"/>
              <a:t>Jan 30</a:t>
            </a:r>
            <a:r>
              <a:rPr lang="en-US" sz="2400" baseline="30000" dirty="0" smtClean="0"/>
              <a:t>th</a:t>
            </a:r>
            <a:r>
              <a:rPr lang="en-US" sz="2400" dirty="0" smtClean="0"/>
              <a:t> </a:t>
            </a:r>
            <a:r>
              <a:rPr lang="en-US" sz="2400" b="1" dirty="0" smtClean="0"/>
              <a:t>2010</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Shevat </a:t>
            </a:r>
            <a:r>
              <a:rPr lang="en-US" sz="2400" b="1" dirty="0" smtClean="0"/>
              <a:t>Full Moon F.M</a:t>
            </a:r>
            <a:r>
              <a:rPr lang="en-US" sz="2400" dirty="0" smtClean="0"/>
              <a:t>.) a </a:t>
            </a:r>
            <a:r>
              <a:rPr lang="en-US" sz="2400" b="1" dirty="0" smtClean="0">
                <a:solidFill>
                  <a:srgbClr val="FFFF00"/>
                </a:solidFill>
              </a:rPr>
              <a:t>30</a:t>
            </a:r>
            <a:r>
              <a:rPr lang="en-US" sz="2400" dirty="0" smtClean="0"/>
              <a:t> Day Month</a:t>
            </a:r>
          </a:p>
          <a:p>
            <a:pPr>
              <a:defRPr/>
            </a:pPr>
            <a:r>
              <a:rPr lang="en-US" sz="2400" dirty="0" smtClean="0"/>
              <a:t>Feb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p>
          <a:p>
            <a:pPr>
              <a:defRPr/>
            </a:pPr>
            <a:r>
              <a:rPr lang="en-US" sz="2400" dirty="0" smtClean="0"/>
              <a:t>March 30</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September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Tishrei F.M. Sukkot)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 </a:t>
            </a:r>
            <a:endParaRPr lang="en-US" sz="2400" dirty="0"/>
          </a:p>
        </p:txBody>
      </p:sp>
      <p:sp>
        <p:nvSpPr>
          <p:cNvPr id="4" name="Rectangle 3"/>
          <p:cNvSpPr/>
          <p:nvPr/>
        </p:nvSpPr>
        <p:spPr>
          <a:xfrm>
            <a:off x="2276475" y="2557939"/>
            <a:ext cx="565785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In this case BE DAY 1 has to be on the day between the conjunction and the first sighting. (note that in the sighted moon method, the full moon would come on the 14</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a:t>
            </a:r>
            <a:endParaRPr lang="en-US" sz="1400" dirty="0">
              <a:solidFill>
                <a:schemeClr val="tx1"/>
              </a:solidFill>
              <a:latin typeface="Goudy Old Style" pitchFamily="18" charset="0"/>
            </a:endParaRPr>
          </a:p>
        </p:txBody>
      </p:sp>
      <p:sp>
        <p:nvSpPr>
          <p:cNvPr id="11" name="Rectangle 10"/>
          <p:cNvSpPr/>
          <p:nvPr/>
        </p:nvSpPr>
        <p:spPr>
          <a:xfrm>
            <a:off x="1447800" y="5867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 DAY 30</a:t>
            </a:r>
            <a:endParaRPr lang="en-US" sz="1200" b="1" dirty="0"/>
          </a:p>
        </p:txBody>
      </p:sp>
      <p:sp>
        <p:nvSpPr>
          <p:cNvPr id="12" name="Rectangle 11"/>
          <p:cNvSpPr/>
          <p:nvPr/>
        </p:nvSpPr>
        <p:spPr>
          <a:xfrm>
            <a:off x="2667000" y="58674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Dec 6, 2010</a:t>
            </a:r>
            <a:endParaRPr lang="en-US" sz="1200" dirty="0">
              <a:solidFill>
                <a:schemeClr val="bg2"/>
              </a:solidFill>
            </a:endParaRPr>
          </a:p>
        </p:txBody>
      </p:sp>
      <p:sp>
        <p:nvSpPr>
          <p:cNvPr id="7" name="Flowchart: Connector 6"/>
          <p:cNvSpPr/>
          <p:nvPr/>
        </p:nvSpPr>
        <p:spPr>
          <a:xfrm>
            <a:off x="1524000" y="5534025"/>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30</a:t>
            </a:r>
            <a:endParaRPr lang="en-US" sz="1200" b="1" dirty="0"/>
          </a:p>
        </p:txBody>
      </p:sp>
      <p:sp>
        <p:nvSpPr>
          <p:cNvPr id="18" name="Rectangle 17"/>
          <p:cNvSpPr/>
          <p:nvPr/>
        </p:nvSpPr>
        <p:spPr>
          <a:xfrm>
            <a:off x="3886200" y="5867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1</a:t>
            </a:r>
            <a:endParaRPr lang="en-US" sz="1200" b="1" dirty="0">
              <a:solidFill>
                <a:schemeClr val="tx1"/>
              </a:solidFill>
            </a:endParaRPr>
          </a:p>
        </p:txBody>
      </p:sp>
      <p:cxnSp>
        <p:nvCxnSpPr>
          <p:cNvPr id="5" name="Straight Arrow Connector 4"/>
          <p:cNvCxnSpPr>
            <a:stCxn id="4" idx="2"/>
            <a:endCxn id="22" idx="0"/>
          </p:cNvCxnSpPr>
          <p:nvPr/>
        </p:nvCxnSpPr>
        <p:spPr>
          <a:xfrm>
            <a:off x="5105400" y="3296603"/>
            <a:ext cx="533400" cy="218979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105400" y="58674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Dec 7, 2010</a:t>
            </a:r>
            <a:endParaRPr lang="en-US" sz="1200" dirty="0">
              <a:solidFill>
                <a:schemeClr val="bg2"/>
              </a:solidFill>
            </a:endParaRPr>
          </a:p>
        </p:txBody>
      </p:sp>
      <p:sp>
        <p:nvSpPr>
          <p:cNvPr id="20" name="Rectangle 19"/>
          <p:cNvSpPr/>
          <p:nvPr/>
        </p:nvSpPr>
        <p:spPr>
          <a:xfrm>
            <a:off x="6324600" y="5867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2</a:t>
            </a:r>
            <a:endParaRPr lang="en-US" sz="1200" b="1" dirty="0">
              <a:solidFill>
                <a:schemeClr val="tx1"/>
              </a:solidFill>
            </a:endParaRPr>
          </a:p>
        </p:txBody>
      </p:sp>
      <p:grpSp>
        <p:nvGrpSpPr>
          <p:cNvPr id="17" name="Group 16"/>
          <p:cNvGrpSpPr/>
          <p:nvPr/>
        </p:nvGrpSpPr>
        <p:grpSpPr>
          <a:xfrm rot="4208443">
            <a:off x="6253003" y="5471779"/>
            <a:ext cx="403303" cy="387955"/>
            <a:chOff x="5905500" y="390525"/>
            <a:chExt cx="342900" cy="285750"/>
          </a:xfrm>
        </p:grpSpPr>
        <p:sp>
          <p:nvSpPr>
            <p:cNvPr id="15" name="Flowchart: Connector 14"/>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Connector 21"/>
          <p:cNvSpPr/>
          <p:nvPr/>
        </p:nvSpPr>
        <p:spPr>
          <a:xfrm>
            <a:off x="5410200" y="5486400"/>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15</a:t>
            </a:r>
            <a:endParaRPr lang="en-US" sz="1200" b="1" dirty="0">
              <a:solidFill>
                <a:schemeClr val="bg1">
                  <a:lumMod val="50000"/>
                </a:schemeClr>
              </a:solidFill>
            </a:endParaRPr>
          </a:p>
        </p:txBody>
      </p:sp>
    </p:spTree>
    <p:extLst>
      <p:ext uri="{BB962C8B-B14F-4D97-AF65-F5344CB8AC3E}">
        <p14:creationId xmlns:p14="http://schemas.microsoft.com/office/powerpoint/2010/main" val="182501114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par>
                                <p:cTn id="37" presetID="2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7" grpId="0" animBg="1"/>
      <p:bldP spid="18" grpId="0" animBg="1"/>
      <p:bldP spid="19" grpId="0" animBg="1"/>
      <p:bldP spid="20" grpId="0" animBg="1"/>
      <p:bldP spid="2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Figures below are from the </a:t>
            </a:r>
            <a:r>
              <a:rPr lang="en-US" sz="2400" b="1" u="sng" dirty="0" smtClean="0"/>
              <a:t>Bookend</a:t>
            </a:r>
            <a:r>
              <a:rPr lang="en-US" sz="2400" dirty="0" smtClean="0"/>
              <a:t> </a:t>
            </a:r>
            <a:r>
              <a:rPr lang="en-US" sz="2400" b="1" u="sng" dirty="0" smtClean="0"/>
              <a:t>Model</a:t>
            </a:r>
            <a:r>
              <a:rPr lang="en-US" sz="2400" dirty="0" smtClean="0"/>
              <a:t> for the </a:t>
            </a:r>
            <a:r>
              <a:rPr lang="en-US" sz="2400" u="sng" dirty="0" smtClean="0"/>
              <a:t>Hebrew Calenda</a:t>
            </a:r>
            <a:r>
              <a:rPr lang="en-US" sz="2400" dirty="0" smtClean="0"/>
              <a:t>r </a:t>
            </a:r>
            <a:r>
              <a:rPr lang="en-US" sz="2400" u="sng" dirty="0" smtClean="0"/>
              <a:t>Abib</a:t>
            </a:r>
            <a:r>
              <a:rPr lang="en-US" sz="2400" b="1" dirty="0" smtClean="0"/>
              <a:t>/</a:t>
            </a:r>
            <a:r>
              <a:rPr lang="en-US" sz="2400" u="sng" dirty="0" smtClean="0"/>
              <a:t>Adar</a:t>
            </a:r>
            <a:r>
              <a:rPr lang="en-US" sz="2400" dirty="0" smtClean="0"/>
              <a:t> year </a:t>
            </a:r>
            <a:r>
              <a:rPr lang="en-US" sz="2400" b="1" u="sng" dirty="0" smtClean="0"/>
              <a:t>2010</a:t>
            </a:r>
            <a:r>
              <a:rPr lang="en-US" sz="2400" dirty="0" smtClean="0"/>
              <a:t>. It still has an equal number of 29 and 30 day months (6 each), and the </a:t>
            </a:r>
            <a:r>
              <a:rPr lang="en-US" sz="2400" b="1" u="sng" dirty="0" smtClean="0"/>
              <a:t>Full Moon</a:t>
            </a:r>
            <a:r>
              <a:rPr lang="en-US" sz="2400" b="1" dirty="0" smtClean="0"/>
              <a:t> </a:t>
            </a:r>
            <a:r>
              <a:rPr lang="en-US" sz="2400" dirty="0" smtClean="0"/>
              <a:t>should fall on average between the </a:t>
            </a:r>
            <a:r>
              <a:rPr lang="en-US" sz="2400" b="1" dirty="0" smtClean="0"/>
              <a:t>14</a:t>
            </a:r>
            <a:r>
              <a:rPr lang="en-US" sz="2400" b="1" baseline="30000" dirty="0" smtClean="0"/>
              <a:t>th</a:t>
            </a:r>
            <a:r>
              <a:rPr lang="en-US" sz="2400" dirty="0" smtClean="0"/>
              <a:t> or </a:t>
            </a:r>
            <a:r>
              <a:rPr lang="en-US" sz="2400" b="1" dirty="0" smtClean="0"/>
              <a:t>15</a:t>
            </a:r>
            <a:r>
              <a:rPr lang="en-US" sz="2400" b="1" baseline="30000" dirty="0" smtClean="0"/>
              <a:t>th</a:t>
            </a:r>
            <a:r>
              <a:rPr lang="en-US" sz="2400" dirty="0" smtClean="0"/>
              <a:t> with 354 annual days. </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b="1" dirty="0" smtClean="0">
                <a:solidFill>
                  <a:srgbClr val="FF0000"/>
                </a:solidFill>
              </a:rPr>
              <a:t>2010</a:t>
            </a:r>
            <a:r>
              <a:rPr lang="en-US" sz="2400" dirty="0" smtClean="0"/>
              <a:t> March 30</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September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Tishrei F.M. Sukkot)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a:t>
            </a:r>
          </a:p>
          <a:p>
            <a:pPr>
              <a:defRPr/>
            </a:pPr>
            <a:r>
              <a:rPr lang="en-US" sz="2400" b="1" dirty="0" smtClean="0">
                <a:solidFill>
                  <a:srgbClr val="FF0000"/>
                </a:solidFill>
              </a:rPr>
              <a:t>2011</a:t>
            </a:r>
            <a:r>
              <a:rPr lang="en-US" sz="2400" dirty="0" smtClean="0"/>
              <a:t> Jan 20</a:t>
            </a:r>
            <a:r>
              <a:rPr lang="en-US" sz="2400" baseline="30000" dirty="0" smtClean="0"/>
              <a:t>th</a:t>
            </a:r>
            <a:r>
              <a:rPr lang="en-US" sz="2400" dirty="0" smtClean="0"/>
              <a:t> (</a:t>
            </a:r>
            <a:r>
              <a:rPr lang="en-US" sz="2400" b="1" dirty="0" smtClean="0">
                <a:solidFill>
                  <a:srgbClr val="FF0000"/>
                </a:solidFill>
              </a:rPr>
              <a:t>16</a:t>
            </a:r>
            <a:r>
              <a:rPr lang="en-US" sz="2400" b="1" baseline="30000" dirty="0" smtClean="0">
                <a:solidFill>
                  <a:srgbClr val="FF0000"/>
                </a:solidFill>
              </a:rPr>
              <a:t>t</a:t>
            </a:r>
            <a:r>
              <a:rPr lang="en-US" sz="2400" baseline="30000" dirty="0" smtClean="0">
                <a:solidFill>
                  <a:srgbClr val="FF0000"/>
                </a:solidFill>
              </a:rPr>
              <a:t>h</a:t>
            </a:r>
            <a:r>
              <a:rPr lang="en-US" sz="2400" dirty="0" smtClean="0"/>
              <a:t> of Shevat F.M.) a </a:t>
            </a:r>
            <a:r>
              <a:rPr lang="en-US" sz="2400" b="1" dirty="0" smtClean="0">
                <a:solidFill>
                  <a:srgbClr val="FFFF00"/>
                </a:solidFill>
              </a:rPr>
              <a:t>30</a:t>
            </a:r>
            <a:r>
              <a:rPr lang="en-US" sz="2400" dirty="0" smtClean="0"/>
              <a:t> Day Month</a:t>
            </a:r>
          </a:p>
          <a:p>
            <a:pPr>
              <a:defRPr/>
            </a:pPr>
            <a:r>
              <a:rPr lang="en-US" sz="2400" dirty="0" smtClean="0"/>
              <a:t>February 15</a:t>
            </a:r>
            <a:r>
              <a:rPr lang="en-US" sz="2400" baseline="30000" dirty="0" smtClean="0"/>
              <a:t>th</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endParaRPr lang="en-US" sz="2400" dirty="0"/>
          </a:p>
        </p:txBody>
      </p:sp>
      <p:sp>
        <p:nvSpPr>
          <p:cNvPr id="10" name="Rectangle 9"/>
          <p:cNvSpPr/>
          <p:nvPr/>
        </p:nvSpPr>
        <p:spPr>
          <a:xfrm>
            <a:off x="2276475" y="2176939"/>
            <a:ext cx="565785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Sanford has added two months on his next slide here.  So let us examine these. I am really curious why he did not put BE DAY 1 here on the same day as the sighted moon.  If he had, then the full moon would have landed on the 15</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instead of the 16</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a:t>
            </a:r>
            <a:endParaRPr lang="en-US" sz="1400" dirty="0">
              <a:solidFill>
                <a:schemeClr val="tx1"/>
              </a:solidFill>
              <a:latin typeface="Goudy Old Style" pitchFamily="18" charset="0"/>
            </a:endParaRPr>
          </a:p>
        </p:txBody>
      </p:sp>
      <p:sp>
        <p:nvSpPr>
          <p:cNvPr id="11" name="Rectangle 10"/>
          <p:cNvSpPr/>
          <p:nvPr/>
        </p:nvSpPr>
        <p:spPr>
          <a:xfrm>
            <a:off x="1447800" y="5486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 DAY 30</a:t>
            </a:r>
            <a:endParaRPr lang="en-US" sz="1200" b="1" dirty="0"/>
          </a:p>
        </p:txBody>
      </p:sp>
      <p:sp>
        <p:nvSpPr>
          <p:cNvPr id="12" name="Rectangle 11"/>
          <p:cNvSpPr/>
          <p:nvPr/>
        </p:nvSpPr>
        <p:spPr>
          <a:xfrm>
            <a:off x="2667000" y="54864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Jan 4, 2010</a:t>
            </a:r>
            <a:endParaRPr lang="en-US" sz="1200" dirty="0">
              <a:solidFill>
                <a:schemeClr val="bg2"/>
              </a:solidFill>
            </a:endParaRPr>
          </a:p>
        </p:txBody>
      </p:sp>
      <p:sp>
        <p:nvSpPr>
          <p:cNvPr id="13" name="Flowchart: Connector 12"/>
          <p:cNvSpPr/>
          <p:nvPr/>
        </p:nvSpPr>
        <p:spPr>
          <a:xfrm>
            <a:off x="3048000" y="5153025"/>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30</a:t>
            </a:r>
            <a:endParaRPr lang="en-US" sz="1200" b="1" dirty="0"/>
          </a:p>
        </p:txBody>
      </p:sp>
      <p:sp>
        <p:nvSpPr>
          <p:cNvPr id="14" name="Rectangle 13"/>
          <p:cNvSpPr/>
          <p:nvPr/>
        </p:nvSpPr>
        <p:spPr>
          <a:xfrm>
            <a:off x="3886200" y="5486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1</a:t>
            </a:r>
            <a:endParaRPr lang="en-US" sz="1200" b="1" dirty="0">
              <a:solidFill>
                <a:schemeClr val="tx1"/>
              </a:solidFill>
            </a:endParaRPr>
          </a:p>
        </p:txBody>
      </p:sp>
      <p:cxnSp>
        <p:nvCxnSpPr>
          <p:cNvPr id="15" name="Straight Arrow Connector 14"/>
          <p:cNvCxnSpPr>
            <a:stCxn id="10" idx="2"/>
            <a:endCxn id="21" idx="0"/>
          </p:cNvCxnSpPr>
          <p:nvPr/>
        </p:nvCxnSpPr>
        <p:spPr>
          <a:xfrm>
            <a:off x="5105400" y="3131046"/>
            <a:ext cx="1828800" cy="193524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105400" y="54864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Jan 5, 2010</a:t>
            </a:r>
            <a:endParaRPr lang="en-US" sz="1200" dirty="0">
              <a:solidFill>
                <a:schemeClr val="bg2"/>
              </a:solidFill>
            </a:endParaRPr>
          </a:p>
        </p:txBody>
      </p:sp>
      <p:sp>
        <p:nvSpPr>
          <p:cNvPr id="17" name="Rectangle 16"/>
          <p:cNvSpPr/>
          <p:nvPr/>
        </p:nvSpPr>
        <p:spPr>
          <a:xfrm>
            <a:off x="6324600" y="5486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2</a:t>
            </a:r>
            <a:endParaRPr lang="en-US" sz="1200" b="1" dirty="0">
              <a:solidFill>
                <a:schemeClr val="tx1"/>
              </a:solidFill>
            </a:endParaRPr>
          </a:p>
        </p:txBody>
      </p:sp>
      <p:grpSp>
        <p:nvGrpSpPr>
          <p:cNvPr id="18" name="Group 17"/>
          <p:cNvGrpSpPr/>
          <p:nvPr/>
        </p:nvGrpSpPr>
        <p:grpSpPr>
          <a:xfrm rot="4208443">
            <a:off x="6221494" y="5090779"/>
            <a:ext cx="403303" cy="387955"/>
            <a:chOff x="5905500" y="390525"/>
            <a:chExt cx="342900" cy="285750"/>
          </a:xfrm>
        </p:grpSpPr>
        <p:sp>
          <p:nvSpPr>
            <p:cNvPr id="19" name="Flowchart: Connector 18"/>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lowchart: Connector 20"/>
          <p:cNvSpPr/>
          <p:nvPr/>
        </p:nvSpPr>
        <p:spPr>
          <a:xfrm>
            <a:off x="6705600" y="5066289"/>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16</a:t>
            </a:r>
            <a:endParaRPr lang="en-US" sz="1200" b="1" dirty="0">
              <a:solidFill>
                <a:schemeClr val="bg1">
                  <a:lumMod val="50000"/>
                </a:schemeClr>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2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24000"/>
          </a:xfrm>
          <a:prstGeom prst="rect">
            <a:avLst/>
          </a:prstGeom>
        </p:spPr>
        <p:txBody>
          <a:bodyPr/>
          <a:lstStyle/>
          <a:p>
            <a:pPr>
              <a:defRPr/>
            </a:pPr>
            <a:r>
              <a:rPr lang="en-US" sz="2400" dirty="0" smtClean="0"/>
              <a:t>Figures below are from the </a:t>
            </a:r>
            <a:r>
              <a:rPr lang="en-US" sz="2400" b="1" u="sng" dirty="0" smtClean="0"/>
              <a:t>Bookend</a:t>
            </a:r>
            <a:r>
              <a:rPr lang="en-US" sz="2400" dirty="0" smtClean="0"/>
              <a:t> </a:t>
            </a:r>
            <a:r>
              <a:rPr lang="en-US" sz="2400" b="1" u="sng" dirty="0" smtClean="0"/>
              <a:t>Model</a:t>
            </a:r>
            <a:r>
              <a:rPr lang="en-US" sz="2400" dirty="0" smtClean="0"/>
              <a:t> for the </a:t>
            </a:r>
            <a:r>
              <a:rPr lang="en-US" sz="2400" u="sng" dirty="0" smtClean="0"/>
              <a:t>Hebrew Calenda</a:t>
            </a:r>
            <a:r>
              <a:rPr lang="en-US" sz="2400" dirty="0" smtClean="0"/>
              <a:t>r </a:t>
            </a:r>
            <a:r>
              <a:rPr lang="en-US" sz="2400" u="sng" dirty="0" smtClean="0"/>
              <a:t>Abib</a:t>
            </a:r>
            <a:r>
              <a:rPr lang="en-US" sz="2400" b="1" dirty="0" smtClean="0"/>
              <a:t>/</a:t>
            </a:r>
            <a:r>
              <a:rPr lang="en-US" sz="2400" u="sng" dirty="0" smtClean="0"/>
              <a:t>Adar</a:t>
            </a:r>
            <a:r>
              <a:rPr lang="en-US" sz="2400" dirty="0" smtClean="0"/>
              <a:t> year </a:t>
            </a:r>
            <a:r>
              <a:rPr lang="en-US" sz="2400" b="1" u="sng" dirty="0" smtClean="0"/>
              <a:t>2010</a:t>
            </a:r>
            <a:r>
              <a:rPr lang="en-US" sz="2400" dirty="0" smtClean="0"/>
              <a:t>. It still has an equal number of 29 and 30 day months (6 each), and the </a:t>
            </a:r>
            <a:r>
              <a:rPr lang="en-US" sz="2400" b="1" u="sng" dirty="0" smtClean="0"/>
              <a:t>Full Moon</a:t>
            </a:r>
            <a:r>
              <a:rPr lang="en-US" sz="2400" b="1" dirty="0" smtClean="0"/>
              <a:t> </a:t>
            </a:r>
            <a:r>
              <a:rPr lang="en-US" sz="2400" dirty="0" smtClean="0"/>
              <a:t>should fall on average between the </a:t>
            </a:r>
            <a:r>
              <a:rPr lang="en-US" sz="2400" b="1" dirty="0" smtClean="0"/>
              <a:t>14</a:t>
            </a:r>
            <a:r>
              <a:rPr lang="en-US" sz="2400" b="1" baseline="30000" dirty="0" smtClean="0"/>
              <a:t>th</a:t>
            </a:r>
            <a:r>
              <a:rPr lang="en-US" sz="2400" dirty="0" smtClean="0"/>
              <a:t> or </a:t>
            </a:r>
            <a:r>
              <a:rPr lang="en-US" sz="2400" b="1" dirty="0" smtClean="0"/>
              <a:t>15</a:t>
            </a:r>
            <a:r>
              <a:rPr lang="en-US" sz="2400" b="1" baseline="30000" dirty="0" smtClean="0"/>
              <a:t>th</a:t>
            </a:r>
            <a:r>
              <a:rPr lang="en-US" sz="2400" dirty="0" smtClean="0"/>
              <a:t> with 354 annual days. </a:t>
            </a:r>
            <a:endParaRPr lang="en-US" sz="2400" dirty="0"/>
          </a:p>
        </p:txBody>
      </p:sp>
      <p:sp>
        <p:nvSpPr>
          <p:cNvPr id="3" name="Content Placeholder 2"/>
          <p:cNvSpPr>
            <a:spLocks noGrp="1"/>
          </p:cNvSpPr>
          <p:nvPr>
            <p:ph idx="4294967295"/>
          </p:nvPr>
        </p:nvSpPr>
        <p:spPr>
          <a:xfrm>
            <a:off x="0" y="1524000"/>
            <a:ext cx="9144000" cy="5334000"/>
          </a:xfrm>
          <a:prstGeom prst="rect">
            <a:avLst/>
          </a:prstGeom>
        </p:spPr>
        <p:txBody>
          <a:bodyPr/>
          <a:lstStyle/>
          <a:p>
            <a:pPr>
              <a:defRPr/>
            </a:pPr>
            <a:r>
              <a:rPr lang="en-US" sz="2400" b="1" dirty="0" smtClean="0">
                <a:solidFill>
                  <a:srgbClr val="FF0000"/>
                </a:solidFill>
              </a:rPr>
              <a:t>2010</a:t>
            </a:r>
            <a:r>
              <a:rPr lang="en-US" sz="2400" dirty="0" smtClean="0"/>
              <a:t> March 30</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of Abib Passover F.M.) a </a:t>
            </a:r>
            <a:r>
              <a:rPr lang="en-US" sz="2400" b="1" dirty="0" smtClean="0">
                <a:solidFill>
                  <a:srgbClr val="FFFF00"/>
                </a:solidFill>
              </a:rPr>
              <a:t>29</a:t>
            </a:r>
            <a:r>
              <a:rPr lang="en-US" sz="2400" dirty="0" smtClean="0"/>
              <a:t> Day Month</a:t>
            </a:r>
          </a:p>
          <a:p>
            <a:pPr>
              <a:defRPr/>
            </a:pPr>
            <a:r>
              <a:rPr lang="en-US" sz="2400" dirty="0" smtClean="0"/>
              <a:t>April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Iyar F.M.) a </a:t>
            </a:r>
            <a:r>
              <a:rPr lang="en-US" sz="2400" b="1" dirty="0" smtClean="0">
                <a:solidFill>
                  <a:srgbClr val="FFFF00"/>
                </a:solidFill>
              </a:rPr>
              <a:t>30</a:t>
            </a:r>
            <a:r>
              <a:rPr lang="en-US" sz="2400" dirty="0" smtClean="0"/>
              <a:t> Day Month</a:t>
            </a:r>
          </a:p>
          <a:p>
            <a:pPr>
              <a:defRPr/>
            </a:pPr>
            <a:r>
              <a:rPr lang="en-US" sz="2400" dirty="0" smtClean="0"/>
              <a:t>May 28</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Sivan F.M.) a </a:t>
            </a:r>
            <a:r>
              <a:rPr lang="en-US" sz="2400" b="1" dirty="0" smtClean="0">
                <a:solidFill>
                  <a:srgbClr val="FFFF00"/>
                </a:solidFill>
              </a:rPr>
              <a:t>29</a:t>
            </a:r>
            <a:r>
              <a:rPr lang="en-US" sz="2400" dirty="0" smtClean="0"/>
              <a:t> Day Month</a:t>
            </a:r>
          </a:p>
          <a:p>
            <a:pPr>
              <a:defRPr/>
            </a:pPr>
            <a:r>
              <a:rPr lang="en-US" sz="2400" dirty="0" smtClean="0"/>
              <a:t>June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Tamuz F.M.) a </a:t>
            </a:r>
            <a:r>
              <a:rPr lang="en-US" sz="2400" b="1" dirty="0" smtClean="0">
                <a:solidFill>
                  <a:srgbClr val="FFFF00"/>
                </a:solidFill>
              </a:rPr>
              <a:t>30</a:t>
            </a:r>
            <a:r>
              <a:rPr lang="en-US" sz="2400" dirty="0" smtClean="0"/>
              <a:t> Day Month</a:t>
            </a:r>
          </a:p>
          <a:p>
            <a:pPr>
              <a:defRPr/>
            </a:pPr>
            <a:r>
              <a:rPr lang="en-US" sz="2400" dirty="0" smtClean="0"/>
              <a:t>July 26</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Av F.M.) a </a:t>
            </a:r>
            <a:r>
              <a:rPr lang="en-US" sz="2400" b="1" dirty="0" smtClean="0">
                <a:solidFill>
                  <a:srgbClr val="FFFF00"/>
                </a:solidFill>
              </a:rPr>
              <a:t>29</a:t>
            </a:r>
            <a:r>
              <a:rPr lang="en-US" sz="2400" dirty="0" smtClean="0"/>
              <a:t> Day Month</a:t>
            </a:r>
          </a:p>
          <a:p>
            <a:pPr>
              <a:defRPr/>
            </a:pPr>
            <a:r>
              <a:rPr lang="en-US" sz="2400" dirty="0" smtClean="0"/>
              <a:t>August 24</a:t>
            </a:r>
            <a:r>
              <a:rPr lang="en-US" sz="2400" baseline="30000" dirty="0" smtClean="0"/>
              <a:t>th</a:t>
            </a:r>
            <a:r>
              <a:rPr lang="en-US" sz="2400" dirty="0" smtClean="0"/>
              <a:t> (</a:t>
            </a:r>
            <a:r>
              <a:rPr lang="en-US" sz="2400" b="1" dirty="0" smtClean="0">
                <a:solidFill>
                  <a:srgbClr val="FFFF00"/>
                </a:solidFill>
              </a:rPr>
              <a:t>14</a:t>
            </a:r>
            <a:r>
              <a:rPr lang="en-US" sz="2400" b="1" baseline="30000" dirty="0" smtClean="0">
                <a:solidFill>
                  <a:srgbClr val="FFFF00"/>
                </a:solidFill>
              </a:rPr>
              <a:t>th</a:t>
            </a:r>
            <a:r>
              <a:rPr lang="en-US" sz="2400" dirty="0" smtClean="0"/>
              <a:t> Elul F.M.) a </a:t>
            </a:r>
            <a:r>
              <a:rPr lang="en-US" sz="2400" b="1" dirty="0" smtClean="0">
                <a:solidFill>
                  <a:srgbClr val="FFFF00"/>
                </a:solidFill>
              </a:rPr>
              <a:t>29</a:t>
            </a:r>
            <a:r>
              <a:rPr lang="en-US" sz="2400" dirty="0" smtClean="0"/>
              <a:t> Day Month</a:t>
            </a:r>
          </a:p>
          <a:p>
            <a:pPr>
              <a:defRPr/>
            </a:pPr>
            <a:r>
              <a:rPr lang="en-US" sz="2400" dirty="0" smtClean="0"/>
              <a:t>September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Tishrei F.M. Sukkot) a </a:t>
            </a:r>
            <a:r>
              <a:rPr lang="en-US" sz="2400" b="1" dirty="0" smtClean="0">
                <a:solidFill>
                  <a:srgbClr val="FFFF00"/>
                </a:solidFill>
              </a:rPr>
              <a:t>30</a:t>
            </a:r>
            <a:r>
              <a:rPr lang="en-US" sz="2400" dirty="0" smtClean="0"/>
              <a:t> Day Month</a:t>
            </a:r>
          </a:p>
          <a:p>
            <a:pPr>
              <a:defRPr/>
            </a:pPr>
            <a:r>
              <a:rPr lang="en-US" sz="2400" dirty="0" smtClean="0"/>
              <a:t>October 23</a:t>
            </a:r>
            <a:r>
              <a:rPr lang="en-US" sz="2400" baseline="30000" dirty="0" smtClean="0"/>
              <a:t>rd</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Cheshvan F.M.) a </a:t>
            </a:r>
            <a:r>
              <a:rPr lang="en-US" sz="2400" b="1" dirty="0" smtClean="0">
                <a:solidFill>
                  <a:srgbClr val="FFFF00"/>
                </a:solidFill>
              </a:rPr>
              <a:t>29</a:t>
            </a:r>
            <a:r>
              <a:rPr lang="en-US" sz="2400" dirty="0" smtClean="0"/>
              <a:t> Day Month </a:t>
            </a:r>
          </a:p>
          <a:p>
            <a:pPr>
              <a:defRPr/>
            </a:pPr>
            <a:r>
              <a:rPr lang="en-US" sz="2400" dirty="0" smtClean="0"/>
              <a:t>November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Kislev F.M.) a </a:t>
            </a:r>
            <a:r>
              <a:rPr lang="en-US" sz="2400" b="1" dirty="0" smtClean="0">
                <a:solidFill>
                  <a:srgbClr val="FFFF00"/>
                </a:solidFill>
              </a:rPr>
              <a:t>30</a:t>
            </a:r>
            <a:r>
              <a:rPr lang="en-US" sz="2400" dirty="0" smtClean="0"/>
              <a:t> Day Month</a:t>
            </a:r>
          </a:p>
          <a:p>
            <a:pPr>
              <a:defRPr/>
            </a:pPr>
            <a:r>
              <a:rPr lang="en-US" sz="2400" dirty="0" smtClean="0"/>
              <a:t>December 21</a:t>
            </a:r>
            <a:r>
              <a:rPr lang="en-US" sz="2400" baseline="30000" dirty="0" smtClean="0"/>
              <a:t>st</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Tevet F.M.) a </a:t>
            </a:r>
            <a:r>
              <a:rPr lang="en-US" sz="2400" b="1" dirty="0" smtClean="0">
                <a:solidFill>
                  <a:srgbClr val="FFFF00"/>
                </a:solidFill>
              </a:rPr>
              <a:t>29</a:t>
            </a:r>
            <a:r>
              <a:rPr lang="en-US" sz="2400" dirty="0" smtClean="0"/>
              <a:t> Day Month</a:t>
            </a:r>
          </a:p>
          <a:p>
            <a:pPr>
              <a:defRPr/>
            </a:pPr>
            <a:r>
              <a:rPr lang="en-US" sz="2400" b="1" dirty="0" smtClean="0">
                <a:solidFill>
                  <a:srgbClr val="FF0000"/>
                </a:solidFill>
              </a:rPr>
              <a:t>2011</a:t>
            </a:r>
            <a:r>
              <a:rPr lang="en-US" sz="2400" dirty="0" smtClean="0"/>
              <a:t> Jan 20</a:t>
            </a:r>
            <a:r>
              <a:rPr lang="en-US" sz="2400" baseline="30000" dirty="0" smtClean="0"/>
              <a:t>th</a:t>
            </a:r>
            <a:r>
              <a:rPr lang="en-US" sz="2400" dirty="0" smtClean="0"/>
              <a:t> (</a:t>
            </a:r>
            <a:r>
              <a:rPr lang="en-US" sz="2400" b="1" dirty="0" smtClean="0">
                <a:solidFill>
                  <a:srgbClr val="FF0000"/>
                </a:solidFill>
              </a:rPr>
              <a:t>16</a:t>
            </a:r>
            <a:r>
              <a:rPr lang="en-US" sz="2400" b="1" baseline="30000" dirty="0" smtClean="0">
                <a:solidFill>
                  <a:srgbClr val="FF0000"/>
                </a:solidFill>
              </a:rPr>
              <a:t>t</a:t>
            </a:r>
            <a:r>
              <a:rPr lang="en-US" sz="2400" baseline="30000" dirty="0" smtClean="0">
                <a:solidFill>
                  <a:srgbClr val="FF0000"/>
                </a:solidFill>
              </a:rPr>
              <a:t>h</a:t>
            </a:r>
            <a:r>
              <a:rPr lang="en-US" sz="2400" dirty="0" smtClean="0"/>
              <a:t> of Shevat F.M.) a </a:t>
            </a:r>
            <a:r>
              <a:rPr lang="en-US" sz="2400" b="1" dirty="0" smtClean="0">
                <a:solidFill>
                  <a:srgbClr val="FFFF00"/>
                </a:solidFill>
              </a:rPr>
              <a:t>30</a:t>
            </a:r>
            <a:r>
              <a:rPr lang="en-US" sz="2400" dirty="0" smtClean="0"/>
              <a:t> Day Month</a:t>
            </a:r>
          </a:p>
          <a:p>
            <a:pPr>
              <a:defRPr/>
            </a:pPr>
            <a:r>
              <a:rPr lang="en-US" sz="2400" dirty="0" smtClean="0"/>
              <a:t>February 15</a:t>
            </a:r>
            <a:r>
              <a:rPr lang="en-US" sz="2400" baseline="30000" dirty="0" smtClean="0"/>
              <a:t>th</a:t>
            </a:r>
            <a:r>
              <a:rPr lang="en-US" sz="2400" dirty="0" smtClean="0"/>
              <a:t> (</a:t>
            </a:r>
            <a:r>
              <a:rPr lang="en-US" sz="2400" b="1" dirty="0" smtClean="0">
                <a:solidFill>
                  <a:srgbClr val="FFFF00"/>
                </a:solidFill>
              </a:rPr>
              <a:t>15</a:t>
            </a:r>
            <a:r>
              <a:rPr lang="en-US" sz="2400" b="1" baseline="30000" dirty="0" smtClean="0">
                <a:solidFill>
                  <a:srgbClr val="FFFF00"/>
                </a:solidFill>
              </a:rPr>
              <a:t>th</a:t>
            </a:r>
            <a:r>
              <a:rPr lang="en-US" sz="2400" dirty="0" smtClean="0"/>
              <a:t> of Adar F.M.) a </a:t>
            </a:r>
            <a:r>
              <a:rPr lang="en-US" sz="2400" b="1" dirty="0" smtClean="0">
                <a:solidFill>
                  <a:srgbClr val="FFFF00"/>
                </a:solidFill>
              </a:rPr>
              <a:t>30</a:t>
            </a:r>
            <a:r>
              <a:rPr lang="en-US" sz="2400" dirty="0" smtClean="0"/>
              <a:t> Day Month</a:t>
            </a:r>
            <a:endParaRPr lang="en-US" sz="2400" dirty="0"/>
          </a:p>
        </p:txBody>
      </p:sp>
      <p:sp>
        <p:nvSpPr>
          <p:cNvPr id="10" name="Rectangle 9"/>
          <p:cNvSpPr/>
          <p:nvPr/>
        </p:nvSpPr>
        <p:spPr>
          <a:xfrm>
            <a:off x="1828800" y="4002613"/>
            <a:ext cx="565785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We see again that we have the day between conjunction and sighting as BE DAY 1. We can now answer the question in the preceding slide.  Why did Sanford target the 16</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a:t>
            </a:r>
            <a:endParaRPr lang="en-US" sz="1400" dirty="0">
              <a:solidFill>
                <a:schemeClr val="tx1"/>
              </a:solidFill>
              <a:latin typeface="Goudy Old Style" pitchFamily="18" charset="0"/>
            </a:endParaRPr>
          </a:p>
        </p:txBody>
      </p:sp>
      <p:sp>
        <p:nvSpPr>
          <p:cNvPr id="11" name="Rectangle 10"/>
          <p:cNvSpPr/>
          <p:nvPr/>
        </p:nvSpPr>
        <p:spPr>
          <a:xfrm>
            <a:off x="1447800" y="5867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 DAY 29</a:t>
            </a:r>
            <a:endParaRPr lang="en-US" sz="1200" b="1" dirty="0"/>
          </a:p>
        </p:txBody>
      </p:sp>
      <p:sp>
        <p:nvSpPr>
          <p:cNvPr id="12" name="Rectangle 11"/>
          <p:cNvSpPr/>
          <p:nvPr/>
        </p:nvSpPr>
        <p:spPr>
          <a:xfrm>
            <a:off x="2667000" y="58674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3, 2010</a:t>
            </a:r>
            <a:endParaRPr lang="en-US" sz="1200" dirty="0">
              <a:solidFill>
                <a:schemeClr val="bg2"/>
              </a:solidFill>
            </a:endParaRPr>
          </a:p>
        </p:txBody>
      </p:sp>
      <p:sp>
        <p:nvSpPr>
          <p:cNvPr id="13" name="Flowchart: Connector 12"/>
          <p:cNvSpPr/>
          <p:nvPr/>
        </p:nvSpPr>
        <p:spPr>
          <a:xfrm>
            <a:off x="2171700" y="5534025"/>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29</a:t>
            </a:r>
            <a:endParaRPr lang="en-US" sz="1200" b="1" dirty="0"/>
          </a:p>
        </p:txBody>
      </p:sp>
      <p:sp>
        <p:nvSpPr>
          <p:cNvPr id="14" name="Rectangle 13"/>
          <p:cNvSpPr/>
          <p:nvPr/>
        </p:nvSpPr>
        <p:spPr>
          <a:xfrm>
            <a:off x="3886200" y="5867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1</a:t>
            </a:r>
            <a:endParaRPr lang="en-US" sz="1200" b="1" dirty="0">
              <a:solidFill>
                <a:schemeClr val="tx1"/>
              </a:solidFill>
            </a:endParaRPr>
          </a:p>
        </p:txBody>
      </p:sp>
      <p:cxnSp>
        <p:nvCxnSpPr>
          <p:cNvPr id="15" name="Straight Arrow Connector 14"/>
          <p:cNvCxnSpPr>
            <a:stCxn id="10" idx="2"/>
            <a:endCxn id="21" idx="0"/>
          </p:cNvCxnSpPr>
          <p:nvPr/>
        </p:nvCxnSpPr>
        <p:spPr>
          <a:xfrm>
            <a:off x="4657725" y="4741277"/>
            <a:ext cx="1057275" cy="70601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105400" y="5867400"/>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4, 2010</a:t>
            </a:r>
            <a:endParaRPr lang="en-US" sz="1200" dirty="0">
              <a:solidFill>
                <a:schemeClr val="bg2"/>
              </a:solidFill>
            </a:endParaRPr>
          </a:p>
        </p:txBody>
      </p:sp>
      <p:sp>
        <p:nvSpPr>
          <p:cNvPr id="17" name="Rectangle 16"/>
          <p:cNvSpPr/>
          <p:nvPr/>
        </p:nvSpPr>
        <p:spPr>
          <a:xfrm>
            <a:off x="6324600" y="5867400"/>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2</a:t>
            </a:r>
            <a:endParaRPr lang="en-US" sz="1200" b="1" dirty="0">
              <a:solidFill>
                <a:schemeClr val="tx1"/>
              </a:solidFill>
            </a:endParaRPr>
          </a:p>
        </p:txBody>
      </p:sp>
      <p:grpSp>
        <p:nvGrpSpPr>
          <p:cNvPr id="18" name="Group 17"/>
          <p:cNvGrpSpPr/>
          <p:nvPr/>
        </p:nvGrpSpPr>
        <p:grpSpPr>
          <a:xfrm rot="4208443">
            <a:off x="6221494" y="5471779"/>
            <a:ext cx="403303" cy="387955"/>
            <a:chOff x="5905500" y="390525"/>
            <a:chExt cx="342900" cy="285750"/>
          </a:xfrm>
        </p:grpSpPr>
        <p:sp>
          <p:nvSpPr>
            <p:cNvPr id="19" name="Flowchart: Connector 18"/>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lowchart: Connector 20"/>
          <p:cNvSpPr/>
          <p:nvPr/>
        </p:nvSpPr>
        <p:spPr>
          <a:xfrm>
            <a:off x="5486400" y="5447289"/>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15</a:t>
            </a:r>
            <a:endParaRPr lang="en-US" sz="1200" b="1" dirty="0">
              <a:solidFill>
                <a:schemeClr val="bg1">
                  <a:lumMod val="50000"/>
                </a:schemeClr>
              </a:solidFill>
            </a:endParaRPr>
          </a:p>
        </p:txBody>
      </p:sp>
      <p:sp>
        <p:nvSpPr>
          <p:cNvPr id="22" name="Rectangle 21"/>
          <p:cNvSpPr/>
          <p:nvPr/>
        </p:nvSpPr>
        <p:spPr>
          <a:xfrm>
            <a:off x="1724025" y="228600"/>
            <a:ext cx="5657850" cy="160043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If he had targeted the 15</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instead of the 16</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in the month before, then the result for Adar would be different. Notice the conjunction on day 28. Targeting the 16</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in the previous month is clearly based on knowledge of  problematic consequence of targeting the 15</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That consequence is seen below.  This shows that this calendar REQUIRES advanced calculation knowledge at least a month ahead to avoid a decision in the month before resulting in a problem in the month after.</a:t>
            </a:r>
            <a:endParaRPr lang="en-US" sz="1400" dirty="0">
              <a:solidFill>
                <a:schemeClr val="tx1"/>
              </a:solidFill>
              <a:latin typeface="Goudy Old Style" pitchFamily="18" charset="0"/>
            </a:endParaRPr>
          </a:p>
        </p:txBody>
      </p:sp>
      <p:sp>
        <p:nvSpPr>
          <p:cNvPr id="23" name="Rectangle 22"/>
          <p:cNvSpPr/>
          <p:nvPr/>
        </p:nvSpPr>
        <p:spPr>
          <a:xfrm>
            <a:off x="1285875" y="2474387"/>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 DAY 28</a:t>
            </a:r>
            <a:endParaRPr lang="en-US" sz="1200" b="1" dirty="0"/>
          </a:p>
        </p:txBody>
      </p:sp>
      <p:sp>
        <p:nvSpPr>
          <p:cNvPr id="24" name="Rectangle 23"/>
          <p:cNvSpPr/>
          <p:nvPr/>
        </p:nvSpPr>
        <p:spPr>
          <a:xfrm>
            <a:off x="2505075" y="2474387"/>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3, 2010</a:t>
            </a:r>
            <a:endParaRPr lang="en-US" sz="1200" dirty="0">
              <a:solidFill>
                <a:schemeClr val="bg2"/>
              </a:solidFill>
            </a:endParaRPr>
          </a:p>
        </p:txBody>
      </p:sp>
      <p:sp>
        <p:nvSpPr>
          <p:cNvPr id="25" name="Flowchart: Connector 24"/>
          <p:cNvSpPr/>
          <p:nvPr/>
        </p:nvSpPr>
        <p:spPr>
          <a:xfrm>
            <a:off x="2009775" y="214101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28</a:t>
            </a:r>
            <a:endParaRPr lang="en-US" sz="1200" b="1" dirty="0"/>
          </a:p>
        </p:txBody>
      </p:sp>
      <p:sp>
        <p:nvSpPr>
          <p:cNvPr id="26" name="Rectangle 25"/>
          <p:cNvSpPr/>
          <p:nvPr/>
        </p:nvSpPr>
        <p:spPr>
          <a:xfrm>
            <a:off x="3724275" y="2474387"/>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29</a:t>
            </a:r>
            <a:endParaRPr lang="en-US" sz="1200" b="1" dirty="0">
              <a:solidFill>
                <a:schemeClr val="tx1"/>
              </a:solidFill>
            </a:endParaRPr>
          </a:p>
        </p:txBody>
      </p:sp>
      <p:cxnSp>
        <p:nvCxnSpPr>
          <p:cNvPr id="27" name="Straight Arrow Connector 26"/>
          <p:cNvCxnSpPr>
            <a:stCxn id="22" idx="2"/>
            <a:endCxn id="33" idx="1"/>
          </p:cNvCxnSpPr>
          <p:nvPr/>
        </p:nvCxnSpPr>
        <p:spPr>
          <a:xfrm>
            <a:off x="4552950" y="1829038"/>
            <a:ext cx="838480" cy="28676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943475" y="2474387"/>
            <a:ext cx="12192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4, 2010</a:t>
            </a:r>
            <a:endParaRPr lang="en-US" sz="1200" dirty="0">
              <a:solidFill>
                <a:schemeClr val="bg2"/>
              </a:solidFill>
            </a:endParaRPr>
          </a:p>
        </p:txBody>
      </p:sp>
      <p:sp>
        <p:nvSpPr>
          <p:cNvPr id="29" name="Rectangle 28"/>
          <p:cNvSpPr/>
          <p:nvPr/>
        </p:nvSpPr>
        <p:spPr>
          <a:xfrm>
            <a:off x="6162675" y="2474387"/>
            <a:ext cx="1219200" cy="381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 DAY 1</a:t>
            </a:r>
            <a:endParaRPr lang="en-US" sz="1200" b="1" dirty="0">
              <a:solidFill>
                <a:schemeClr val="tx1"/>
              </a:solidFill>
            </a:endParaRPr>
          </a:p>
        </p:txBody>
      </p:sp>
      <p:grpSp>
        <p:nvGrpSpPr>
          <p:cNvPr id="30" name="Group 29"/>
          <p:cNvGrpSpPr/>
          <p:nvPr/>
        </p:nvGrpSpPr>
        <p:grpSpPr>
          <a:xfrm rot="4208443">
            <a:off x="6059569" y="2078766"/>
            <a:ext cx="403303" cy="387955"/>
            <a:chOff x="5905500" y="390525"/>
            <a:chExt cx="342900" cy="285750"/>
          </a:xfrm>
        </p:grpSpPr>
        <p:sp>
          <p:nvSpPr>
            <p:cNvPr id="31" name="Flowchart: Connector 30"/>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lowchart: Connector 32"/>
          <p:cNvSpPr/>
          <p:nvPr/>
        </p:nvSpPr>
        <p:spPr>
          <a:xfrm>
            <a:off x="5324475" y="2054276"/>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
        <p:nvSpPr>
          <p:cNvPr id="36" name="Rectangle 35"/>
          <p:cNvSpPr/>
          <p:nvPr/>
        </p:nvSpPr>
        <p:spPr>
          <a:xfrm>
            <a:off x="247650" y="4929126"/>
            <a:ext cx="2133600" cy="52322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just">
              <a:defRPr/>
            </a:pPr>
            <a:r>
              <a:rPr lang="en-US" sz="1400" dirty="0" smtClean="0">
                <a:solidFill>
                  <a:schemeClr val="tx1"/>
                </a:solidFill>
                <a:latin typeface="Goudy Old Style" pitchFamily="18" charset="0"/>
              </a:rPr>
              <a:t>Should say Feb 18</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for the full moon. Just a typo.</a:t>
            </a:r>
            <a:endParaRPr lang="en-US" sz="1400" dirty="0">
              <a:solidFill>
                <a:schemeClr val="tx1"/>
              </a:solidFill>
              <a:latin typeface="Goudy Old Style" pitchFamily="18" charset="0"/>
            </a:endParaRPr>
          </a:p>
        </p:txBody>
      </p:sp>
      <p:cxnSp>
        <p:nvCxnSpPr>
          <p:cNvPr id="37" name="Straight Arrow Connector 36"/>
          <p:cNvCxnSpPr>
            <a:stCxn id="36" idx="2"/>
          </p:cNvCxnSpPr>
          <p:nvPr/>
        </p:nvCxnSpPr>
        <p:spPr>
          <a:xfrm>
            <a:off x="1314450" y="5452346"/>
            <a:ext cx="438150" cy="102465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82874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0-#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0-#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0-#ppt_w/2"/>
                                          </p:val>
                                        </p:tav>
                                        <p:tav tm="100000">
                                          <p:val>
                                            <p:strVal val="#ppt_x"/>
                                          </p:val>
                                        </p:tav>
                                      </p:tavLst>
                                    </p:anim>
                                    <p:anim calcmode="lin" valueType="num">
                                      <p:cBhvr additive="base">
                                        <p:cTn id="61" dur="500" fill="hold"/>
                                        <p:tgtEl>
                                          <p:spTgt spid="28"/>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0-#ppt_w/2"/>
                                          </p:val>
                                        </p:tav>
                                        <p:tav tm="100000">
                                          <p:val>
                                            <p:strVal val="#ppt_x"/>
                                          </p:val>
                                        </p:tav>
                                      </p:tavLst>
                                    </p:anim>
                                    <p:anim calcmode="lin" valueType="num">
                                      <p:cBhvr additive="base">
                                        <p:cTn id="65" dur="500" fill="hold"/>
                                        <p:tgtEl>
                                          <p:spTgt spid="29"/>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0-#ppt_w/2"/>
                                          </p:val>
                                        </p:tav>
                                        <p:tav tm="100000">
                                          <p:val>
                                            <p:strVal val="#ppt_x"/>
                                          </p:val>
                                        </p:tav>
                                      </p:tavLst>
                                    </p:anim>
                                    <p:anim calcmode="lin" valueType="num">
                                      <p:cBhvr additive="base">
                                        <p:cTn id="69" dur="500" fill="hold"/>
                                        <p:tgtEl>
                                          <p:spTgt spid="25"/>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0-#ppt_w/2"/>
                                          </p:val>
                                        </p:tav>
                                        <p:tav tm="100000">
                                          <p:val>
                                            <p:strVal val="#ppt_x"/>
                                          </p:val>
                                        </p:tav>
                                      </p:tavLst>
                                    </p:anim>
                                    <p:anim calcmode="lin" valueType="num">
                                      <p:cBhvr additive="base">
                                        <p:cTn id="73" dur="500" fill="hold"/>
                                        <p:tgtEl>
                                          <p:spTgt spid="30"/>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2" presetClass="entr" presetSubtype="4"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00"/>
                                        <p:tgtEl>
                                          <p:spTgt spid="22"/>
                                        </p:tgtEl>
                                      </p:cBhvr>
                                    </p:animEffect>
                                  </p:childTnLst>
                                </p:cTn>
                              </p:par>
                            </p:childTnLst>
                          </p:cTn>
                        </p:par>
                        <p:par>
                          <p:cTn id="81" fill="hold">
                            <p:stCondLst>
                              <p:cond delay="500"/>
                            </p:stCondLst>
                            <p:childTnLst>
                              <p:par>
                                <p:cTn id="82" presetID="22" presetClass="entr" presetSubtype="1" fill="hold"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up)">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21" grpId="0" animBg="1"/>
      <p:bldP spid="22" grpId="0" animBg="1"/>
      <p:bldP spid="23" grpId="0" animBg="1"/>
      <p:bldP spid="24" grpId="0" animBg="1"/>
      <p:bldP spid="25" grpId="0" animBg="1"/>
      <p:bldP spid="26" grpId="0" animBg="1"/>
      <p:bldP spid="28" grpId="0" animBg="1"/>
      <p:bldP spid="29" grpId="0" animBg="1"/>
      <p:bldP spid="33" grpId="0" animBg="1"/>
      <p:bldP spid="3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lstStyle/>
          <a:p>
            <a:pPr eaLnBrk="1" hangingPunct="1">
              <a:lnSpc>
                <a:spcPct val="80000"/>
              </a:lnSpc>
              <a:defRPr/>
            </a:pPr>
            <a:r>
              <a:rPr lang="en-US" sz="2400" dirty="0" smtClean="0"/>
              <a:t>Ps 81:3 </a:t>
            </a:r>
            <a:r>
              <a:rPr lang="en-US" sz="2400" i="1" dirty="0" smtClean="0"/>
              <a:t>Blow up the trumpet in the </a:t>
            </a:r>
            <a:r>
              <a:rPr lang="en-US" sz="2400" b="1" i="1" u="sng" dirty="0" smtClean="0"/>
              <a:t>New Moon</a:t>
            </a:r>
            <a:r>
              <a:rPr lang="en-US" sz="2400" i="1" dirty="0" smtClean="0"/>
              <a:t>, in the</a:t>
            </a:r>
            <a:r>
              <a:rPr lang="en-US" sz="2400" b="1" i="1" dirty="0" smtClean="0"/>
              <a:t> </a:t>
            </a:r>
            <a:r>
              <a:rPr lang="en-US" sz="2400" b="1" i="1" u="sng" dirty="0" smtClean="0"/>
              <a:t>Time Appointed</a:t>
            </a:r>
            <a:r>
              <a:rPr lang="en-US" sz="2400" i="1" dirty="0" smtClean="0"/>
              <a:t>, on our solemn feast day</a:t>
            </a:r>
            <a:r>
              <a:rPr lang="en-US" sz="2400" dirty="0" smtClean="0"/>
              <a:t>. </a:t>
            </a:r>
            <a:r>
              <a:rPr lang="en-US" sz="2000" dirty="0" smtClean="0"/>
              <a:t>KJV</a:t>
            </a:r>
          </a:p>
          <a:p>
            <a:pPr eaLnBrk="1" hangingPunct="1">
              <a:lnSpc>
                <a:spcPct val="80000"/>
              </a:lnSpc>
              <a:defRPr/>
            </a:pPr>
            <a:r>
              <a:rPr lang="en-US" sz="2400" dirty="0" smtClean="0"/>
              <a:t>This text can speak volumes to us in regard to the importance of </a:t>
            </a:r>
            <a:r>
              <a:rPr lang="en-US" sz="2400" u="sng" dirty="0" smtClean="0"/>
              <a:t>when</a:t>
            </a:r>
            <a:r>
              <a:rPr lang="en-US" sz="2400" dirty="0" smtClean="0"/>
              <a:t> the </a:t>
            </a:r>
            <a:r>
              <a:rPr lang="en-US" sz="2400" b="1" dirty="0" smtClean="0"/>
              <a:t>NEW MOON </a:t>
            </a:r>
            <a:r>
              <a:rPr lang="en-US" sz="2400" dirty="0" smtClean="0"/>
              <a:t>actually</a:t>
            </a:r>
            <a:r>
              <a:rPr lang="en-US" sz="2400" b="1" dirty="0" smtClean="0"/>
              <a:t> </a:t>
            </a:r>
            <a:r>
              <a:rPr lang="en-US" sz="2400" dirty="0" smtClean="0"/>
              <a:t>occurs. We know the word for </a:t>
            </a:r>
            <a:r>
              <a:rPr lang="en-US" sz="2400" b="1" dirty="0" smtClean="0"/>
              <a:t>New Moon </a:t>
            </a:r>
            <a:r>
              <a:rPr lang="en-US" sz="2400" dirty="0" smtClean="0"/>
              <a:t>here is </a:t>
            </a:r>
            <a:r>
              <a:rPr lang="en-US" sz="2400" b="1" dirty="0" smtClean="0"/>
              <a:t>Chodesh</a:t>
            </a:r>
            <a:r>
              <a:rPr lang="en-US" sz="2400" dirty="0" smtClean="0"/>
              <a:t>, which comes from the root word </a:t>
            </a:r>
            <a:r>
              <a:rPr lang="en-US" sz="2400" b="1" dirty="0" smtClean="0"/>
              <a:t>Chadash</a:t>
            </a:r>
            <a:r>
              <a:rPr lang="en-US" sz="2400" dirty="0" smtClean="0"/>
              <a:t> which means to </a:t>
            </a:r>
            <a:r>
              <a:rPr lang="en-US" sz="2400" b="1" u="sng" dirty="0" smtClean="0"/>
              <a:t>rebuild</a:t>
            </a:r>
            <a:r>
              <a:rPr lang="en-US" sz="2400" dirty="0" smtClean="0"/>
              <a:t>, </a:t>
            </a:r>
            <a:r>
              <a:rPr lang="en-US" sz="2400" b="1" u="sng" dirty="0" smtClean="0"/>
              <a:t>repair</a:t>
            </a:r>
            <a:r>
              <a:rPr lang="en-US" sz="2400" dirty="0" smtClean="0"/>
              <a:t>, or </a:t>
            </a:r>
            <a:r>
              <a:rPr lang="en-US" sz="2400" b="1" u="sng" dirty="0" smtClean="0"/>
              <a:t>renew</a:t>
            </a:r>
            <a:r>
              <a:rPr lang="en-US" sz="2400" dirty="0" smtClean="0"/>
              <a:t>.</a:t>
            </a:r>
          </a:p>
          <a:p>
            <a:pPr eaLnBrk="1" hangingPunct="1">
              <a:lnSpc>
                <a:spcPct val="80000"/>
              </a:lnSpc>
              <a:defRPr/>
            </a:pPr>
            <a:r>
              <a:rPr lang="en-US" sz="2400" dirty="0" smtClean="0"/>
              <a:t>The </a:t>
            </a:r>
            <a:r>
              <a:rPr lang="en-US" sz="2400" b="1" dirty="0" smtClean="0"/>
              <a:t>key</a:t>
            </a:r>
            <a:r>
              <a:rPr lang="en-US" sz="2400" dirty="0" smtClean="0"/>
              <a:t> is to know </a:t>
            </a:r>
            <a:r>
              <a:rPr lang="en-US" sz="2400" u="sng" dirty="0" smtClean="0"/>
              <a:t>when</a:t>
            </a:r>
            <a:r>
              <a:rPr lang="en-US" sz="2400" dirty="0" smtClean="0"/>
              <a:t> to blow the trumpets at the </a:t>
            </a:r>
            <a:r>
              <a:rPr lang="en-US" sz="2400" b="1" dirty="0" smtClean="0"/>
              <a:t>New Moon</a:t>
            </a:r>
            <a:r>
              <a:rPr lang="en-US" sz="2400" dirty="0" smtClean="0"/>
              <a:t>, Chodesh/Chadash and the Hebrew word used for </a:t>
            </a:r>
            <a:r>
              <a:rPr lang="en-US" sz="2400" b="1" u="sng" dirty="0" smtClean="0"/>
              <a:t>Appointed</a:t>
            </a:r>
            <a:r>
              <a:rPr lang="en-US" sz="2400" u="sng" dirty="0" smtClean="0"/>
              <a:t> </a:t>
            </a:r>
            <a:r>
              <a:rPr lang="en-US" sz="2400" b="1" u="sng" dirty="0" smtClean="0"/>
              <a:t>Time</a:t>
            </a:r>
            <a:r>
              <a:rPr lang="en-US" sz="2400" dirty="0" smtClean="0"/>
              <a:t>, is Kece or Keceh whose root word is </a:t>
            </a:r>
            <a:r>
              <a:rPr lang="en-US" sz="2400" b="1" dirty="0" smtClean="0"/>
              <a:t>Kacah</a:t>
            </a:r>
            <a:r>
              <a:rPr lang="en-US" sz="2400" dirty="0" smtClean="0"/>
              <a:t> which means to </a:t>
            </a:r>
            <a:r>
              <a:rPr lang="en-US" sz="2400" b="1" u="sng" dirty="0" smtClean="0"/>
              <a:t>cover</a:t>
            </a:r>
            <a:r>
              <a:rPr lang="en-US" sz="2400" dirty="0" smtClean="0"/>
              <a:t>, </a:t>
            </a:r>
            <a:r>
              <a:rPr lang="en-US" sz="2400" b="1" u="sng" dirty="0" smtClean="0"/>
              <a:t>conceal</a:t>
            </a:r>
            <a:r>
              <a:rPr lang="en-US" sz="2400" dirty="0" smtClean="0"/>
              <a:t>, </a:t>
            </a:r>
            <a:r>
              <a:rPr lang="en-US" sz="2400" b="1" u="sng" dirty="0" smtClean="0"/>
              <a:t>hide</a:t>
            </a:r>
            <a:r>
              <a:rPr lang="en-US" sz="2400" dirty="0" smtClean="0"/>
              <a:t>, </a:t>
            </a:r>
            <a:r>
              <a:rPr lang="en-US" sz="2400" b="1" u="sng" dirty="0" smtClean="0"/>
              <a:t>cloth</a:t>
            </a:r>
            <a:r>
              <a:rPr lang="en-US" sz="2400" dirty="0" smtClean="0"/>
              <a:t>, </a:t>
            </a:r>
            <a:r>
              <a:rPr lang="en-US" sz="2400" b="1" u="sng" dirty="0" smtClean="0"/>
              <a:t>secrecy</a:t>
            </a:r>
            <a:r>
              <a:rPr lang="en-US" sz="2400" dirty="0" smtClean="0"/>
              <a:t>, or </a:t>
            </a:r>
            <a:r>
              <a:rPr lang="en-US" sz="2400" b="1" u="sng" dirty="0" smtClean="0"/>
              <a:t>overwhelm</a:t>
            </a:r>
            <a:r>
              <a:rPr lang="en-US" sz="2400" dirty="0" smtClean="0"/>
              <a:t>. Job 26:9 </a:t>
            </a:r>
            <a:r>
              <a:rPr lang="en-US" sz="2400" i="1" dirty="0" smtClean="0"/>
              <a:t>He covers the face of the moon </a:t>
            </a:r>
            <a:r>
              <a:rPr lang="en-US" sz="2400" dirty="0" smtClean="0"/>
              <a:t>(kacah). </a:t>
            </a:r>
          </a:p>
          <a:p>
            <a:pPr eaLnBrk="1" hangingPunct="1">
              <a:lnSpc>
                <a:spcPct val="80000"/>
              </a:lnSpc>
              <a:defRPr/>
            </a:pPr>
            <a:r>
              <a:rPr lang="en-US" sz="2400" dirty="0" smtClean="0"/>
              <a:t>He is not speaking of a </a:t>
            </a:r>
            <a:r>
              <a:rPr lang="en-US" sz="2400" b="1" dirty="0" smtClean="0"/>
              <a:t>Full Moon </a:t>
            </a:r>
            <a:r>
              <a:rPr lang="en-US" sz="2400" dirty="0" smtClean="0"/>
              <a:t>as some interpretations allude to. He is speaking only of single event, the new moon and his witness gives us insight as to </a:t>
            </a:r>
            <a:r>
              <a:rPr lang="en-US" sz="2400" u="sng" dirty="0" smtClean="0"/>
              <a:t>when</a:t>
            </a:r>
            <a:r>
              <a:rPr lang="en-US" sz="2400" dirty="0" smtClean="0"/>
              <a:t> the month starts. </a:t>
            </a:r>
          </a:p>
          <a:p>
            <a:pPr eaLnBrk="1" hangingPunct="1">
              <a:lnSpc>
                <a:spcPct val="80000"/>
              </a:lnSpc>
              <a:defRPr/>
            </a:pPr>
            <a:r>
              <a:rPr lang="en-US" sz="2400" dirty="0" smtClean="0"/>
              <a:t>The Hebrew says: </a:t>
            </a:r>
            <a:r>
              <a:rPr lang="en-US" sz="2400" i="1" dirty="0" smtClean="0"/>
              <a:t>Blow the trumpet at the </a:t>
            </a:r>
            <a:r>
              <a:rPr lang="en-US" sz="2400" b="1" i="1" dirty="0" smtClean="0"/>
              <a:t>New Moon</a:t>
            </a:r>
            <a:r>
              <a:rPr lang="en-US" sz="2400" i="1" dirty="0" smtClean="0"/>
              <a:t>, </a:t>
            </a:r>
            <a:r>
              <a:rPr lang="en-US" sz="2400" i="1" u="sng" dirty="0" smtClean="0"/>
              <a:t>when</a:t>
            </a:r>
            <a:r>
              <a:rPr lang="en-US" sz="2400" i="1" dirty="0" smtClean="0"/>
              <a:t> the moon is </a:t>
            </a:r>
            <a:r>
              <a:rPr lang="en-US" sz="2400" b="1" i="1" u="sng" dirty="0" smtClean="0"/>
              <a:t>CONCEALED</a:t>
            </a:r>
            <a:r>
              <a:rPr lang="en-US" sz="2400" b="1" i="1" dirty="0" smtClean="0"/>
              <a:t> </a:t>
            </a:r>
            <a:r>
              <a:rPr lang="en-US" sz="2400" dirty="0" smtClean="0"/>
              <a:t>(</a:t>
            </a:r>
            <a:r>
              <a:rPr lang="en-US" sz="2400" b="1" dirty="0" smtClean="0"/>
              <a:t>kacah</a:t>
            </a:r>
            <a:r>
              <a:rPr lang="en-US" sz="2400" dirty="0" smtClean="0"/>
              <a:t>), </a:t>
            </a:r>
            <a:r>
              <a:rPr lang="en-US" sz="2400" i="1" dirty="0" smtClean="0"/>
              <a:t>on our solemn feast day</a:t>
            </a:r>
            <a:r>
              <a:rPr lang="en-US" sz="2400" dirty="0" smtClean="0"/>
              <a:t>.</a:t>
            </a:r>
            <a:endParaRPr lang="en-US" sz="800" dirty="0" smtClean="0"/>
          </a:p>
          <a:p>
            <a:pPr eaLnBrk="1" hangingPunct="1">
              <a:lnSpc>
                <a:spcPct val="80000"/>
              </a:lnSpc>
              <a:defRPr/>
            </a:pPr>
            <a:r>
              <a:rPr lang="en-US" sz="2400" dirty="0" smtClean="0"/>
              <a:t>The evidence David has supplied to us is monumental to </a:t>
            </a:r>
            <a:r>
              <a:rPr lang="en-US" sz="2400" u="sng" dirty="0" smtClean="0"/>
              <a:t>when</a:t>
            </a:r>
            <a:r>
              <a:rPr lang="en-US" sz="2400" dirty="0" smtClean="0"/>
              <a:t> the New Moon actually occurs. Clearly, it is when the moon is </a:t>
            </a:r>
            <a:r>
              <a:rPr lang="en-US" sz="2400" b="1" u="sng" dirty="0" smtClean="0"/>
              <a:t>covered</a:t>
            </a:r>
            <a:r>
              <a:rPr lang="en-US" sz="2400" dirty="0" smtClean="0"/>
              <a:t>, </a:t>
            </a:r>
            <a:r>
              <a:rPr lang="en-US" sz="2400" b="1" u="sng" dirty="0" smtClean="0"/>
              <a:t>concealed</a:t>
            </a:r>
            <a:r>
              <a:rPr lang="en-US" sz="2400" dirty="0" smtClean="0"/>
              <a:t>, </a:t>
            </a:r>
            <a:r>
              <a:rPr lang="en-US" sz="2400" b="1" u="sng" dirty="0" smtClean="0"/>
              <a:t>hidden</a:t>
            </a:r>
            <a:r>
              <a:rPr lang="en-US" sz="2400" dirty="0" smtClean="0"/>
              <a:t>, </a:t>
            </a:r>
            <a:r>
              <a:rPr lang="en-US" sz="2400" b="1" u="sng" dirty="0" smtClean="0"/>
              <a:t>clothed</a:t>
            </a:r>
            <a:r>
              <a:rPr lang="en-US" sz="2400" dirty="0" smtClean="0"/>
              <a:t>, in </a:t>
            </a:r>
            <a:r>
              <a:rPr lang="en-US" sz="2400" b="1" u="sng" dirty="0" smtClean="0"/>
              <a:t>secrecy</a:t>
            </a:r>
            <a:r>
              <a:rPr lang="en-US" sz="2400" dirty="0" smtClean="0"/>
              <a:t>, or </a:t>
            </a:r>
            <a:r>
              <a:rPr lang="en-US" sz="2400" b="1" u="sng" dirty="0" smtClean="0"/>
              <a:t>overwhelm</a:t>
            </a:r>
            <a:r>
              <a:rPr lang="en-US" sz="2400" dirty="0" smtClean="0"/>
              <a:t>, at the </a:t>
            </a:r>
            <a:r>
              <a:rPr lang="en-US" sz="2800" b="1" dirty="0" smtClean="0"/>
              <a:t>CONJUNCTION</a:t>
            </a:r>
            <a:r>
              <a:rPr lang="en-US" sz="3600" dirty="0" smtClean="0"/>
              <a:t>!!</a:t>
            </a:r>
          </a:p>
          <a:p>
            <a:pPr eaLnBrk="1" hangingPunct="1">
              <a:lnSpc>
                <a:spcPct val="80000"/>
              </a:lnSpc>
              <a:defRPr/>
            </a:pPr>
            <a:r>
              <a:rPr lang="en-US" sz="2400" dirty="0" smtClean="0"/>
              <a:t>Pro 12:23  </a:t>
            </a:r>
            <a:r>
              <a:rPr lang="en-US" sz="2400" i="1" dirty="0" smtClean="0"/>
              <a:t>A wise man conceals (</a:t>
            </a:r>
            <a:r>
              <a:rPr lang="en-US" sz="2400" b="1" i="1" dirty="0" smtClean="0"/>
              <a:t>kacah</a:t>
            </a:r>
            <a:r>
              <a:rPr lang="en-US" sz="2400" i="1" dirty="0" smtClean="0"/>
              <a:t>) knowledge</a:t>
            </a:r>
            <a:r>
              <a:rPr lang="en-US" sz="2400" dirty="0" smtClean="0"/>
              <a:t>…..</a:t>
            </a:r>
            <a:endParaRPr lang="en-US" sz="2400" i="1" dirty="0"/>
          </a:p>
        </p:txBody>
      </p:sp>
      <p:sp>
        <p:nvSpPr>
          <p:cNvPr id="4" name="Rectangle 3"/>
          <p:cNvSpPr/>
          <p:nvPr/>
        </p:nvSpPr>
        <p:spPr>
          <a:xfrm>
            <a:off x="876300" y="685800"/>
            <a:ext cx="7124700" cy="138499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He </a:t>
            </a:r>
            <a:r>
              <a:rPr lang="en-US" sz="1400" i="1" dirty="0" smtClean="0">
                <a:solidFill>
                  <a:schemeClr val="tx1"/>
                </a:solidFill>
                <a:latin typeface="Goudy Old Style" pitchFamily="18" charset="0"/>
              </a:rPr>
              <a:t>covers</a:t>
            </a:r>
            <a:r>
              <a:rPr lang="en-US" sz="1400" dirty="0" smtClean="0">
                <a:solidFill>
                  <a:schemeClr val="tx1"/>
                </a:solidFill>
                <a:latin typeface="Goudy Old Style" pitchFamily="18" charset="0"/>
              </a:rPr>
              <a:t> the face of the new moon with new light.  That’s all there is to it folks.  Do a word study in Hebrew on this and you will see that “cover” in this sense is a lot better than “conceal</a:t>
            </a:r>
            <a:r>
              <a:rPr lang="en-US" sz="1400" dirty="0">
                <a:solidFill>
                  <a:schemeClr val="tx1"/>
                </a:solidFill>
                <a:latin typeface="Goudy Old Style" pitchFamily="18" charset="0"/>
              </a:rPr>
              <a:t>.” The idea of light being a covering is illustrated in Numbers 9:15, where the pillar of fire covered the tabernacle.  See also Habakkuk 3:3, "His splendor covers the heavens", evidently lighted objects showing the glory of the Almighty.  Also texts, use this verb of covering nakedness.  A dark moon is a naked moon.  See Ezekiel 18:16.</a:t>
            </a:r>
          </a:p>
        </p:txBody>
      </p:sp>
      <p:cxnSp>
        <p:nvCxnSpPr>
          <p:cNvPr id="5" name="Straight Arrow Connector 4"/>
          <p:cNvCxnSpPr>
            <a:stCxn id="4" idx="2"/>
          </p:cNvCxnSpPr>
          <p:nvPr/>
        </p:nvCxnSpPr>
        <p:spPr>
          <a:xfrm flipH="1">
            <a:off x="3095626" y="2070795"/>
            <a:ext cx="1343024" cy="82480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86201" y="3200400"/>
            <a:ext cx="2743200"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Nonsense.  It is </a:t>
            </a:r>
            <a:r>
              <a:rPr lang="en-US" sz="1400" i="1" dirty="0" smtClean="0">
                <a:solidFill>
                  <a:schemeClr val="tx1"/>
                </a:solidFill>
                <a:latin typeface="Goudy Old Style" pitchFamily="18" charset="0"/>
              </a:rPr>
              <a:t>covered</a:t>
            </a:r>
            <a:r>
              <a:rPr lang="en-US" sz="1400" dirty="0" smtClean="0">
                <a:solidFill>
                  <a:schemeClr val="tx1"/>
                </a:solidFill>
                <a:latin typeface="Goudy Old Style" pitchFamily="18" charset="0"/>
              </a:rPr>
              <a:t> [with light].</a:t>
            </a:r>
            <a:endParaRPr lang="en-US" sz="1400" dirty="0">
              <a:solidFill>
                <a:schemeClr val="tx1"/>
              </a:solidFill>
              <a:latin typeface="Goudy Old Style" pitchFamily="18" charset="0"/>
            </a:endParaRPr>
          </a:p>
        </p:txBody>
      </p:sp>
      <p:cxnSp>
        <p:nvCxnSpPr>
          <p:cNvPr id="7" name="Straight Arrow Connector 6"/>
          <p:cNvCxnSpPr>
            <a:stCxn id="6" idx="2"/>
          </p:cNvCxnSpPr>
          <p:nvPr/>
        </p:nvCxnSpPr>
        <p:spPr>
          <a:xfrm flipH="1">
            <a:off x="3429003" y="3508177"/>
            <a:ext cx="1828798" cy="114014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2788"/>
          </a:xfrm>
          <a:prstGeom prst="rect">
            <a:avLst/>
          </a:prstGeom>
        </p:spPr>
        <p:txBody>
          <a:bodyPr/>
          <a:lstStyle/>
          <a:p>
            <a:pPr>
              <a:defRPr/>
            </a:pPr>
            <a:r>
              <a:rPr lang="en-US" sz="3200" dirty="0" smtClean="0"/>
              <a:t>Conversation between David and Jonathan</a:t>
            </a:r>
            <a:endParaRPr lang="en-US" sz="3200" dirty="0"/>
          </a:p>
        </p:txBody>
      </p:sp>
      <p:sp>
        <p:nvSpPr>
          <p:cNvPr id="3" name="Content Placeholder 2"/>
          <p:cNvSpPr>
            <a:spLocks noGrp="1"/>
          </p:cNvSpPr>
          <p:nvPr>
            <p:ph idx="4294967295"/>
          </p:nvPr>
        </p:nvSpPr>
        <p:spPr>
          <a:xfrm>
            <a:off x="0" y="609600"/>
            <a:ext cx="9144000" cy="6248400"/>
          </a:xfrm>
          <a:prstGeom prst="rect">
            <a:avLst/>
          </a:prstGeom>
        </p:spPr>
        <p:txBody>
          <a:bodyPr/>
          <a:lstStyle/>
          <a:p>
            <a:pPr>
              <a:defRPr/>
            </a:pPr>
            <a:r>
              <a:rPr lang="en-US" sz="2400" dirty="0" smtClean="0"/>
              <a:t>It was during the time of King Saul that we know for certain they celebrated two days for the New Moon Period of time. This is a strong witness because we know today that there are 2 to 3 days from Conjunction to the 1</a:t>
            </a:r>
            <a:r>
              <a:rPr lang="en-US" sz="2400" baseline="30000" dirty="0" smtClean="0"/>
              <a:t>st</a:t>
            </a:r>
            <a:r>
              <a:rPr lang="en-US" sz="2400" dirty="0" smtClean="0"/>
              <a:t> sighting of the Crescent moon. Both Conjunctionist and Crescentist ignore this because both want to ignore the importance of the other, consequently the two day celebration in 1 Samuel means very little.</a:t>
            </a:r>
          </a:p>
          <a:p>
            <a:pPr>
              <a:defRPr/>
            </a:pPr>
            <a:r>
              <a:rPr lang="en-US" sz="2400" dirty="0" smtClean="0"/>
              <a:t>Their conversation only supports the </a:t>
            </a:r>
            <a:r>
              <a:rPr lang="en-US" sz="2400" b="1" dirty="0" smtClean="0"/>
              <a:t>Bookend Model’s </a:t>
            </a:r>
            <a:r>
              <a:rPr lang="en-US" sz="2400" dirty="0" smtClean="0"/>
              <a:t>Math.</a:t>
            </a:r>
          </a:p>
          <a:p>
            <a:pPr>
              <a:defRPr/>
            </a:pPr>
            <a:r>
              <a:rPr lang="en-US" sz="2400" b="1" dirty="0" smtClean="0"/>
              <a:t>DAY 28</a:t>
            </a:r>
            <a:r>
              <a:rPr lang="en-US" sz="2400" dirty="0" smtClean="0"/>
              <a:t>. In 1 Sam </a:t>
            </a:r>
            <a:r>
              <a:rPr lang="en-US" sz="2400" i="1" dirty="0" smtClean="0"/>
              <a:t>20:5 David said to Jonathan, </a:t>
            </a:r>
            <a:r>
              <a:rPr lang="en-US" sz="2400" b="1" i="1" u="sng" dirty="0" smtClean="0"/>
              <a:t>Look</a:t>
            </a:r>
            <a:r>
              <a:rPr lang="en-US" sz="2400" i="1" dirty="0" smtClean="0"/>
              <a:t>, tomorrow is the New Moon</a:t>
            </a:r>
            <a:r>
              <a:rPr lang="en-US" sz="2400" dirty="0" smtClean="0"/>
              <a:t>. What were they </a:t>
            </a:r>
            <a:r>
              <a:rPr lang="en-US" sz="2400" b="1" u="sng" dirty="0" smtClean="0"/>
              <a:t>Looking</a:t>
            </a:r>
            <a:r>
              <a:rPr lang="en-US" sz="2400" dirty="0" smtClean="0"/>
              <a:t> at</a:t>
            </a:r>
            <a:r>
              <a:rPr lang="en-US" sz="2400" b="1" dirty="0" smtClean="0"/>
              <a:t>???</a:t>
            </a:r>
            <a:r>
              <a:rPr lang="en-US" sz="2400" dirty="0" smtClean="0"/>
              <a:t> It could only have been the last waning crescent on the 28</a:t>
            </a:r>
            <a:r>
              <a:rPr lang="en-US" sz="2400" baseline="30000" dirty="0" smtClean="0"/>
              <a:t>th</a:t>
            </a:r>
            <a:r>
              <a:rPr lang="en-US" sz="2400" dirty="0" smtClean="0"/>
              <a:t> day.</a:t>
            </a:r>
          </a:p>
          <a:p>
            <a:pPr>
              <a:defRPr/>
            </a:pPr>
            <a:r>
              <a:rPr lang="en-US" sz="2400" b="1" dirty="0" smtClean="0"/>
              <a:t>Day 29</a:t>
            </a:r>
            <a:r>
              <a:rPr lang="en-US" sz="2400" dirty="0" smtClean="0"/>
              <a:t>. First evening feast, on the DARK MOON DAY.</a:t>
            </a:r>
          </a:p>
          <a:p>
            <a:pPr>
              <a:defRPr/>
            </a:pPr>
            <a:r>
              <a:rPr lang="en-US" sz="2400" b="1" dirty="0" smtClean="0"/>
              <a:t>Day 1</a:t>
            </a:r>
            <a:r>
              <a:rPr lang="en-US" sz="2400" dirty="0" smtClean="0"/>
              <a:t>. The 2</a:t>
            </a:r>
            <a:r>
              <a:rPr lang="en-US" sz="2400" baseline="30000" dirty="0" smtClean="0"/>
              <a:t>nd</a:t>
            </a:r>
            <a:r>
              <a:rPr lang="en-US" sz="2400" dirty="0" smtClean="0"/>
              <a:t> evening feast was after sighting of the First Waxing Crescent. If they had not spotted the crescent that day they may have known to add a 30</a:t>
            </a:r>
            <a:r>
              <a:rPr lang="en-US" sz="2400" baseline="30000" dirty="0" smtClean="0"/>
              <a:t>th</a:t>
            </a:r>
            <a:r>
              <a:rPr lang="en-US" sz="2400" dirty="0" smtClean="0"/>
              <a:t> day to the calendar depending on their Full Moon calculations.           </a:t>
            </a:r>
            <a:r>
              <a:rPr lang="en-US" sz="2400" i="1" dirty="0" smtClean="0"/>
              <a:t>continued</a:t>
            </a:r>
            <a:r>
              <a:rPr lang="en-US" sz="2400" dirty="0" smtClean="0"/>
              <a:t>…</a:t>
            </a:r>
            <a:endParaRPr lang="en-US" sz="2400" dirty="0"/>
          </a:p>
        </p:txBody>
      </p:sp>
      <p:sp>
        <p:nvSpPr>
          <p:cNvPr id="4" name="Rectangle 3"/>
          <p:cNvSpPr/>
          <p:nvPr/>
        </p:nvSpPr>
        <p:spPr>
          <a:xfrm>
            <a:off x="2362200" y="3857625"/>
            <a:ext cx="45720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Herb </a:t>
            </a:r>
            <a:r>
              <a:rPr lang="en-US" sz="1400" dirty="0" err="1" smtClean="0">
                <a:solidFill>
                  <a:schemeClr val="tx1"/>
                </a:solidFill>
                <a:latin typeface="Goudy Old Style" pitchFamily="18" charset="0"/>
              </a:rPr>
              <a:t>Solinsky</a:t>
            </a:r>
            <a:r>
              <a:rPr lang="en-US" sz="1400" dirty="0" smtClean="0">
                <a:solidFill>
                  <a:schemeClr val="tx1"/>
                </a:solidFill>
                <a:latin typeface="Goudy Old Style" pitchFamily="18" charset="0"/>
              </a:rPr>
              <a:t> took up the Samuel text long before the book end model came also.  I also considered it long before as no problem at all.</a:t>
            </a:r>
            <a:endParaRPr lang="en-US" sz="1400" dirty="0">
              <a:solidFill>
                <a:schemeClr val="tx1"/>
              </a:solidFill>
              <a:latin typeface="Goudy Old Style" pitchFamily="18" charset="0"/>
            </a:endParaRPr>
          </a:p>
        </p:txBody>
      </p:sp>
      <p:cxnSp>
        <p:nvCxnSpPr>
          <p:cNvPr id="5" name="Straight Arrow Connector 4"/>
          <p:cNvCxnSpPr>
            <a:stCxn id="4" idx="0"/>
          </p:cNvCxnSpPr>
          <p:nvPr/>
        </p:nvCxnSpPr>
        <p:spPr>
          <a:xfrm flipV="1">
            <a:off x="4648200" y="2333625"/>
            <a:ext cx="1795462" cy="15240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95400" y="1524000"/>
            <a:ext cx="5334000" cy="1815882"/>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If it was the 30</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day of the month in the morning, they would also say “tomorrow is the new moon since they knew the month could not have 31 days…..or if David speaks like his wife Michael then “tomorrow” means in the morning and “new moon” refers to the feast.  David actually saw or got a report that the new moon had been seen at sunset on the 29</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day, then that night he speaks with Jonathan and says “tomorrow” meaning the morning, just like his wife used the word the same way (cf. 1Sam. 19:11).</a:t>
            </a:r>
            <a:endParaRPr lang="en-US" sz="1400" dirty="0">
              <a:solidFill>
                <a:schemeClr val="tx1"/>
              </a:solidFill>
              <a:latin typeface="Goudy Old Style" pitchFamily="18" charset="0"/>
            </a:endParaRPr>
          </a:p>
        </p:txBody>
      </p:sp>
      <p:cxnSp>
        <p:nvCxnSpPr>
          <p:cNvPr id="10" name="Straight Arrow Connector 9"/>
          <p:cNvCxnSpPr>
            <a:stCxn id="9" idx="2"/>
          </p:cNvCxnSpPr>
          <p:nvPr/>
        </p:nvCxnSpPr>
        <p:spPr>
          <a:xfrm>
            <a:off x="3962400" y="3339882"/>
            <a:ext cx="3657600" cy="125640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animBg="1"/>
      <p:bldP spid="9"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685800"/>
          </a:xfrm>
          <a:prstGeom prst="rect">
            <a:avLst/>
          </a:prstGeom>
        </p:spPr>
        <p:txBody>
          <a:bodyPr/>
          <a:lstStyle/>
          <a:p>
            <a:pPr>
              <a:defRPr/>
            </a:pPr>
            <a:r>
              <a:rPr lang="en-US" sz="3200" dirty="0" smtClean="0"/>
              <a:t>Conversation between David and Jonathan</a:t>
            </a:r>
            <a:endParaRPr lang="en-US" sz="3200" dirty="0"/>
          </a:p>
        </p:txBody>
      </p:sp>
      <p:sp>
        <p:nvSpPr>
          <p:cNvPr id="3" name="Content Placeholder 2"/>
          <p:cNvSpPr>
            <a:spLocks noGrp="1"/>
          </p:cNvSpPr>
          <p:nvPr>
            <p:ph idx="4294967295"/>
          </p:nvPr>
        </p:nvSpPr>
        <p:spPr>
          <a:xfrm>
            <a:off x="0" y="533400"/>
            <a:ext cx="9144000" cy="6324600"/>
          </a:xfrm>
          <a:prstGeom prst="rect">
            <a:avLst/>
          </a:prstGeom>
        </p:spPr>
        <p:txBody>
          <a:bodyPr/>
          <a:lstStyle/>
          <a:p>
            <a:pPr>
              <a:defRPr/>
            </a:pPr>
            <a:r>
              <a:rPr lang="en-US" sz="2400" dirty="0" smtClean="0"/>
              <a:t>24 </a:t>
            </a:r>
            <a:r>
              <a:rPr lang="en-US" sz="2400" i="1" dirty="0" smtClean="0"/>
              <a:t>It came about the next day, </a:t>
            </a:r>
            <a:r>
              <a:rPr lang="en-US" sz="2400" b="1" i="1" u="sng" dirty="0" smtClean="0"/>
              <a:t>the second day of the new moon</a:t>
            </a:r>
            <a:r>
              <a:rPr lang="en-US" sz="2400" i="1" dirty="0" smtClean="0"/>
              <a:t>, that David's place was empty; so Saul said to Jonathan his son, "Why has the son of Jesse not come to the meal, either yesterday or today?”</a:t>
            </a:r>
          </a:p>
          <a:p>
            <a:pPr>
              <a:defRPr/>
            </a:pPr>
            <a:r>
              <a:rPr lang="en-US" sz="2400" dirty="0" smtClean="0"/>
              <a:t>34 </a:t>
            </a:r>
            <a:r>
              <a:rPr lang="en-US" sz="2400" i="1" dirty="0" smtClean="0"/>
              <a:t>Then Jonathan arose from the table in fierce anger, and did not eat food on </a:t>
            </a:r>
            <a:r>
              <a:rPr lang="en-US" sz="2400" b="1" i="1" u="sng" dirty="0" smtClean="0"/>
              <a:t>the second day of the new moon</a:t>
            </a:r>
            <a:r>
              <a:rPr lang="en-US" sz="2400" i="1" dirty="0" smtClean="0"/>
              <a:t>, for he was grieved over David because his father had dishonored him</a:t>
            </a:r>
            <a:r>
              <a:rPr lang="en-US" sz="2400" dirty="0" smtClean="0"/>
              <a:t>. </a:t>
            </a:r>
          </a:p>
          <a:p>
            <a:pPr>
              <a:defRPr/>
            </a:pPr>
            <a:r>
              <a:rPr lang="en-US" sz="2400" dirty="0" smtClean="0"/>
              <a:t>So, you have to ask the question, if the crescent is the first marker, forward, on the Karaite Calendar--why then would they have a feast on the SECOND day of the month? </a:t>
            </a:r>
          </a:p>
          <a:p>
            <a:pPr>
              <a:defRPr/>
            </a:pPr>
            <a:r>
              <a:rPr lang="en-US" sz="2400" dirty="0" smtClean="0"/>
              <a:t>The fact is, the only way you reason two feast days is by starting at the conjunction on the 1</a:t>
            </a:r>
            <a:r>
              <a:rPr lang="en-US" sz="2400" baseline="30000" dirty="0" smtClean="0"/>
              <a:t>st</a:t>
            </a:r>
            <a:r>
              <a:rPr lang="en-US" sz="2400" dirty="0" smtClean="0"/>
              <a:t> Dark Moon Day.</a:t>
            </a:r>
          </a:p>
          <a:p>
            <a:pPr>
              <a:defRPr/>
            </a:pPr>
            <a:r>
              <a:rPr lang="en-US" sz="2400" dirty="0" smtClean="0"/>
              <a:t>The new moon is proclaimed over 2 days. That must bring the conjunction in as marker </a:t>
            </a:r>
            <a:r>
              <a:rPr lang="en-US" sz="2400" b="1" u="sng" dirty="0" smtClean="0"/>
              <a:t>one</a:t>
            </a:r>
            <a:r>
              <a:rPr lang="en-US" sz="2400" dirty="0" smtClean="0"/>
              <a:t> and the sighting of the 1</a:t>
            </a:r>
            <a:r>
              <a:rPr lang="en-US" sz="2400" baseline="30000" dirty="0" smtClean="0"/>
              <a:t>st</a:t>
            </a:r>
            <a:r>
              <a:rPr lang="en-US" sz="2400" dirty="0" smtClean="0"/>
              <a:t> crescent as marker </a:t>
            </a:r>
            <a:r>
              <a:rPr lang="en-US" sz="2400" b="1" u="sng" dirty="0" smtClean="0"/>
              <a:t>two</a:t>
            </a:r>
            <a:r>
              <a:rPr lang="en-US" sz="2400" dirty="0" smtClean="0"/>
              <a:t> looking backward on the day it is seen.</a:t>
            </a:r>
          </a:p>
          <a:p>
            <a:pPr>
              <a:defRPr/>
            </a:pPr>
            <a:r>
              <a:rPr lang="en-US" sz="2400" u="sng" dirty="0" smtClean="0"/>
              <a:t>The Crescent confirms the timing of the conjunction</a:t>
            </a:r>
            <a:r>
              <a:rPr lang="en-US" sz="2400" dirty="0" smtClean="0"/>
              <a:t>. </a:t>
            </a:r>
            <a:r>
              <a:rPr lang="en-US" dirty="0" smtClean="0"/>
              <a:t/>
            </a:r>
            <a:br>
              <a:rPr lang="en-US" dirty="0" smtClean="0"/>
            </a:br>
            <a:endParaRPr lang="en-US" dirty="0" smtClean="0"/>
          </a:p>
          <a:p>
            <a:pPr>
              <a:defRPr/>
            </a:pPr>
            <a:endParaRPr lang="en-US" dirty="0"/>
          </a:p>
        </p:txBody>
      </p:sp>
      <p:sp>
        <p:nvSpPr>
          <p:cNvPr id="7" name="Rectangle 6"/>
          <p:cNvSpPr/>
          <p:nvPr/>
        </p:nvSpPr>
        <p:spPr>
          <a:xfrm>
            <a:off x="1447800" y="609600"/>
            <a:ext cx="3962400" cy="2246769"/>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42900" indent="-342900" algn="just">
              <a:buAutoNum type="arabicPeriod"/>
              <a:defRPr/>
            </a:pPr>
            <a:r>
              <a:rPr lang="en-US" sz="1400" dirty="0" smtClean="0">
                <a:solidFill>
                  <a:schemeClr val="tx1"/>
                </a:solidFill>
                <a:latin typeface="Goudy Old Style" pitchFamily="18" charset="0"/>
              </a:rPr>
              <a:t>Because Saul wanted to.  It is the only time recorded in Scripture, and there is no commandment for a second day.</a:t>
            </a:r>
          </a:p>
          <a:p>
            <a:pPr marL="342900" indent="-342900" algn="just">
              <a:buAutoNum type="arabicPeriod"/>
              <a:defRPr/>
            </a:pPr>
            <a:r>
              <a:rPr lang="en-US" sz="1400" dirty="0" smtClean="0">
                <a:solidFill>
                  <a:schemeClr val="tx1"/>
                </a:solidFill>
                <a:latin typeface="Goudy Old Style" pitchFamily="18" charset="0"/>
              </a:rPr>
              <a:t>Because they customarily had two days, one after the 29</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day, and one the next day, regardless of which day was the official new moon. Still the first day of the month was numbered after the moon was sighted, so the feast days were on the 1</a:t>
            </a:r>
            <a:r>
              <a:rPr lang="en-US" sz="1400" baseline="30000" dirty="0" smtClean="0">
                <a:solidFill>
                  <a:schemeClr val="tx1"/>
                </a:solidFill>
                <a:latin typeface="Goudy Old Style" pitchFamily="18" charset="0"/>
              </a:rPr>
              <a:t>st</a:t>
            </a:r>
            <a:r>
              <a:rPr lang="en-US" sz="1400" dirty="0" smtClean="0">
                <a:solidFill>
                  <a:schemeClr val="tx1"/>
                </a:solidFill>
                <a:latin typeface="Goudy Old Style" pitchFamily="18" charset="0"/>
              </a:rPr>
              <a:t> and 2</a:t>
            </a:r>
            <a:r>
              <a:rPr lang="en-US" sz="1400" baseline="30000" dirty="0" smtClean="0">
                <a:solidFill>
                  <a:schemeClr val="tx1"/>
                </a:solidFill>
                <a:latin typeface="Goudy Old Style" pitchFamily="18" charset="0"/>
              </a:rPr>
              <a:t>nd</a:t>
            </a:r>
            <a:r>
              <a:rPr lang="en-US" sz="1400" dirty="0" smtClean="0">
                <a:solidFill>
                  <a:schemeClr val="tx1"/>
                </a:solidFill>
                <a:latin typeface="Goudy Old Style" pitchFamily="18" charset="0"/>
              </a:rPr>
              <a:t> days of the month, or on the 30</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and 1</a:t>
            </a:r>
            <a:r>
              <a:rPr lang="en-US" sz="1400" baseline="30000" dirty="0" smtClean="0">
                <a:solidFill>
                  <a:schemeClr val="tx1"/>
                </a:solidFill>
                <a:latin typeface="Goudy Old Style" pitchFamily="18" charset="0"/>
              </a:rPr>
              <a:t>st</a:t>
            </a:r>
            <a:r>
              <a:rPr lang="en-US" sz="1400" dirty="0" smtClean="0">
                <a:solidFill>
                  <a:schemeClr val="tx1"/>
                </a:solidFill>
                <a:latin typeface="Goudy Old Style" pitchFamily="18" charset="0"/>
              </a:rPr>
              <a:t> days of the month.</a:t>
            </a:r>
            <a:endParaRPr lang="en-US" sz="1400" dirty="0">
              <a:solidFill>
                <a:schemeClr val="tx1"/>
              </a:solidFill>
              <a:latin typeface="Goudy Old Style" pitchFamily="18" charset="0"/>
            </a:endParaRPr>
          </a:p>
        </p:txBody>
      </p:sp>
      <p:cxnSp>
        <p:nvCxnSpPr>
          <p:cNvPr id="8" name="Straight Arrow Connector 7"/>
          <p:cNvCxnSpPr>
            <a:stCxn id="7" idx="2"/>
          </p:cNvCxnSpPr>
          <p:nvPr/>
        </p:nvCxnSpPr>
        <p:spPr>
          <a:xfrm>
            <a:off x="3429000" y="2856369"/>
            <a:ext cx="228600" cy="125843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81200" y="1805596"/>
            <a:ext cx="3962400" cy="203132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The only way?  Did it ever occur to Mr. Sanford that only one of the new moon feasts is considered the official day of sanctification, and that the two days are merely to make sure the sighted moon day is a feast day, and that even after knowing the first one is official, then went ahead with the second feast day because they wanted to. And what IF someone was unclean on the first day…ever hear of the second Passover…same analogy.</a:t>
            </a:r>
            <a:endParaRPr lang="en-US" sz="1400" dirty="0">
              <a:solidFill>
                <a:schemeClr val="tx1"/>
              </a:solidFill>
              <a:latin typeface="Goudy Old Style" pitchFamily="18" charset="0"/>
            </a:endParaRPr>
          </a:p>
        </p:txBody>
      </p:sp>
      <p:cxnSp>
        <p:nvCxnSpPr>
          <p:cNvPr id="11" name="Straight Arrow Connector 10"/>
          <p:cNvCxnSpPr>
            <a:stCxn id="10" idx="2"/>
          </p:cNvCxnSpPr>
          <p:nvPr/>
        </p:nvCxnSpPr>
        <p:spPr>
          <a:xfrm flipH="1">
            <a:off x="2971800" y="3836921"/>
            <a:ext cx="990600" cy="65552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24400" y="3416496"/>
            <a:ext cx="4114800" cy="30777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We could translate this “second day of the month.”</a:t>
            </a:r>
            <a:endParaRPr lang="en-US" sz="1400" dirty="0">
              <a:solidFill>
                <a:schemeClr val="tx1"/>
              </a:solidFill>
              <a:latin typeface="Goudy Old Style" pitchFamily="18" charset="0"/>
            </a:endParaRPr>
          </a:p>
        </p:txBody>
      </p:sp>
      <p:cxnSp>
        <p:nvCxnSpPr>
          <p:cNvPr id="13" name="Straight Arrow Connector 12"/>
          <p:cNvCxnSpPr>
            <a:stCxn id="12" idx="0"/>
          </p:cNvCxnSpPr>
          <p:nvPr/>
        </p:nvCxnSpPr>
        <p:spPr>
          <a:xfrm flipV="1">
            <a:off x="6781800" y="1066800"/>
            <a:ext cx="1219200" cy="234969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2" grpId="0" animBg="1"/>
      <p:bldP spid="12"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990600"/>
          </a:xfrm>
          <a:prstGeom prst="rect">
            <a:avLst/>
          </a:prstGeom>
        </p:spPr>
        <p:txBody>
          <a:bodyPr/>
          <a:lstStyle/>
          <a:p>
            <a:pPr>
              <a:defRPr/>
            </a:pPr>
            <a:r>
              <a:rPr lang="en-US" sz="2800" dirty="0" smtClean="0"/>
              <a:t>Lets make it even clearer…because the importance of this cannot be underestimated</a:t>
            </a:r>
            <a:endParaRPr lang="en-US" sz="2800" dirty="0"/>
          </a:p>
        </p:txBody>
      </p:sp>
      <p:sp>
        <p:nvSpPr>
          <p:cNvPr id="3" name="Text Placeholder 2"/>
          <p:cNvSpPr>
            <a:spLocks noGrp="1"/>
          </p:cNvSpPr>
          <p:nvPr>
            <p:ph type="body" idx="4294967295"/>
          </p:nvPr>
        </p:nvSpPr>
        <p:spPr>
          <a:xfrm>
            <a:off x="0" y="914400"/>
            <a:ext cx="9144000" cy="1143000"/>
          </a:xfrm>
          <a:prstGeom prst="rect">
            <a:avLst/>
          </a:prstGeom>
        </p:spPr>
        <p:txBody>
          <a:bodyPr/>
          <a:lstStyle/>
          <a:p>
            <a:pPr>
              <a:defRPr/>
            </a:pPr>
            <a:r>
              <a:rPr lang="en-US" dirty="0" smtClean="0"/>
              <a:t>How could David and Jonathan know for certain that the next day was the New Moon unless they had observed the last waning crescent and knew of the feast that was planned on the next day? </a:t>
            </a:r>
            <a:endParaRPr lang="en-US" dirty="0"/>
          </a:p>
        </p:txBody>
      </p:sp>
      <p:graphicFrame>
        <p:nvGraphicFramePr>
          <p:cNvPr id="7" name="Content Placeholder 6"/>
          <p:cNvGraphicFramePr>
            <a:graphicFrameLocks noGrp="1"/>
          </p:cNvGraphicFramePr>
          <p:nvPr>
            <p:ph sz="half" idx="4294967295"/>
          </p:nvPr>
        </p:nvGraphicFramePr>
        <p:xfrm>
          <a:off x="0" y="2057400"/>
          <a:ext cx="9144000" cy="3246438"/>
        </p:xfrm>
        <a:graphic>
          <a:graphicData uri="http://schemas.openxmlformats.org/drawingml/2006/table">
            <a:tbl>
              <a:tblPr firstRow="1" bandRow="1">
                <a:tableStyleId>{5C22544A-7EE6-4342-B048-85BDC9FD1C3A}</a:tableStyleId>
              </a:tblPr>
              <a:tblGrid>
                <a:gridCol w="2286000"/>
                <a:gridCol w="2286000"/>
                <a:gridCol w="2286000"/>
                <a:gridCol w="2286000"/>
              </a:tblGrid>
              <a:tr h="3246438">
                <a:tc>
                  <a:txBody>
                    <a:bodyPr/>
                    <a:lstStyle/>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Sept 7</a:t>
                      </a:r>
                      <a:r>
                        <a:rPr lang="en-US" sz="1800" b="1" baseline="30000" dirty="0" smtClean="0">
                          <a:solidFill>
                            <a:schemeClr val="accent5">
                              <a:lumMod val="10000"/>
                            </a:schemeClr>
                          </a:solidFill>
                          <a:latin typeface="Tahoma" pitchFamily="34" charset="0"/>
                          <a:ea typeface="Tahoma" pitchFamily="34" charset="0"/>
                          <a:cs typeface="Tahoma" pitchFamily="34" charset="0"/>
                        </a:rPr>
                        <a:t>th</a:t>
                      </a:r>
                      <a:endParaRPr lang="en-US" sz="1800" b="1" dirty="0" smtClean="0">
                        <a:solidFill>
                          <a:schemeClr val="accent5">
                            <a:lumMod val="10000"/>
                          </a:schemeClr>
                        </a:solidFill>
                        <a:latin typeface="Tahoma" pitchFamily="34" charset="0"/>
                        <a:ea typeface="Tahoma" pitchFamily="34" charset="0"/>
                        <a:cs typeface="Tahoma" pitchFamily="34" charset="0"/>
                      </a:endParaRPr>
                    </a:p>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28</a:t>
                      </a:r>
                      <a:r>
                        <a:rPr lang="en-US" sz="1800" b="1" baseline="30000" dirty="0" smtClean="0">
                          <a:solidFill>
                            <a:schemeClr val="accent5">
                              <a:lumMod val="10000"/>
                            </a:schemeClr>
                          </a:solidFill>
                          <a:latin typeface="Tahoma" pitchFamily="34" charset="0"/>
                          <a:ea typeface="Tahoma" pitchFamily="34" charset="0"/>
                          <a:cs typeface="Tahoma" pitchFamily="34" charset="0"/>
                        </a:rPr>
                        <a:t>th</a:t>
                      </a:r>
                      <a:r>
                        <a:rPr lang="en-US" sz="1800" b="1" dirty="0" smtClean="0">
                          <a:solidFill>
                            <a:schemeClr val="accent5">
                              <a:lumMod val="10000"/>
                            </a:schemeClr>
                          </a:solidFill>
                          <a:latin typeface="Tahoma" pitchFamily="34" charset="0"/>
                          <a:ea typeface="Tahoma" pitchFamily="34" charset="0"/>
                          <a:cs typeface="Tahoma" pitchFamily="34" charset="0"/>
                        </a:rPr>
                        <a:t> Elul</a:t>
                      </a:r>
                    </a:p>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Last sighting of waning crescent</a:t>
                      </a:r>
                    </a:p>
                    <a:p>
                      <a:pPr marL="0" marR="0" algn="l">
                        <a:lnSpc>
                          <a:spcPct val="115000"/>
                        </a:lnSpc>
                        <a:spcBef>
                          <a:spcPts val="0"/>
                        </a:spcBef>
                        <a:spcAft>
                          <a:spcPts val="0"/>
                        </a:spcAft>
                      </a:pPr>
                      <a:endParaRPr lang="en-US" sz="1800" b="1" dirty="0" smtClean="0">
                        <a:solidFill>
                          <a:schemeClr val="accent5">
                            <a:lumMod val="10000"/>
                          </a:schemeClr>
                        </a:solidFill>
                        <a:latin typeface="Tahoma" pitchFamily="34" charset="0"/>
                        <a:ea typeface="Tahoma" pitchFamily="34" charset="0"/>
                        <a:cs typeface="Tahoma"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800" b="1" dirty="0" smtClean="0">
                          <a:solidFill>
                            <a:schemeClr val="accent5">
                              <a:lumMod val="10000"/>
                            </a:schemeClr>
                          </a:solidFill>
                          <a:latin typeface="Tahoma" pitchFamily="34" charset="0"/>
                          <a:ea typeface="Tahoma" pitchFamily="34" charset="0"/>
                          <a:cs typeface="Tahoma" pitchFamily="34" charset="0"/>
                        </a:rPr>
                        <a:t>1 Sam 20:5</a:t>
                      </a:r>
                    </a:p>
                    <a:p>
                      <a:pPr marL="0" marR="0" algn="l">
                        <a:lnSpc>
                          <a:spcPct val="115000"/>
                        </a:lnSpc>
                        <a:spcBef>
                          <a:spcPts val="0"/>
                        </a:spcBef>
                        <a:spcAft>
                          <a:spcPts val="0"/>
                        </a:spcAft>
                      </a:pPr>
                      <a:r>
                        <a:rPr lang="en-US" sz="1800" b="1" i="1" dirty="0" smtClean="0">
                          <a:solidFill>
                            <a:schemeClr val="accent5">
                              <a:lumMod val="10000"/>
                            </a:schemeClr>
                          </a:solidFill>
                          <a:latin typeface="Tahoma" pitchFamily="34" charset="0"/>
                          <a:ea typeface="Tahoma" pitchFamily="34" charset="0"/>
                          <a:cs typeface="Tahoma" pitchFamily="34" charset="0"/>
                        </a:rPr>
                        <a:t>David says to Jonathan, “</a:t>
                      </a:r>
                      <a:r>
                        <a:rPr lang="en-US" sz="1800" b="1" i="1" u="sng" dirty="0" smtClean="0">
                          <a:solidFill>
                            <a:schemeClr val="accent5">
                              <a:lumMod val="10000"/>
                            </a:schemeClr>
                          </a:solidFill>
                          <a:latin typeface="Tahoma" pitchFamily="34" charset="0"/>
                          <a:ea typeface="Tahoma" pitchFamily="34" charset="0"/>
                          <a:cs typeface="Tahoma" pitchFamily="34" charset="0"/>
                        </a:rPr>
                        <a:t>tomorrow is the new moon</a:t>
                      </a:r>
                      <a:r>
                        <a:rPr lang="en-US" sz="1800" b="1" dirty="0" smtClean="0">
                          <a:solidFill>
                            <a:schemeClr val="accent5">
                              <a:lumMod val="10000"/>
                            </a:schemeClr>
                          </a:solidFill>
                          <a:latin typeface="Tahoma" pitchFamily="34" charset="0"/>
                          <a:ea typeface="Tahoma" pitchFamily="34" charset="0"/>
                          <a:cs typeface="Tahoma" pitchFamily="34" charset="0"/>
                        </a:rPr>
                        <a:t>.”</a:t>
                      </a:r>
                      <a:endParaRPr lang="en-US" sz="1800" dirty="0"/>
                    </a:p>
                  </a:txBody>
                  <a:tcPr marT="45724" marB="45724"/>
                </a:tc>
                <a:tc>
                  <a:txBody>
                    <a:bodyPr/>
                    <a:lstStyle/>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Sept 8</a:t>
                      </a:r>
                      <a:r>
                        <a:rPr lang="en-US" sz="1800" b="1" baseline="30000" dirty="0" smtClean="0">
                          <a:solidFill>
                            <a:schemeClr val="accent5">
                              <a:lumMod val="10000"/>
                            </a:schemeClr>
                          </a:solidFill>
                          <a:latin typeface="Tahoma" pitchFamily="34" charset="0"/>
                          <a:ea typeface="Tahoma" pitchFamily="34" charset="0"/>
                          <a:cs typeface="Tahoma" pitchFamily="34" charset="0"/>
                        </a:rPr>
                        <a:t>th</a:t>
                      </a:r>
                      <a:endParaRPr lang="en-US" sz="1800" b="1" dirty="0" smtClean="0">
                        <a:solidFill>
                          <a:schemeClr val="accent5">
                            <a:lumMod val="10000"/>
                          </a:schemeClr>
                        </a:solidFill>
                        <a:latin typeface="Tahoma" pitchFamily="34" charset="0"/>
                        <a:ea typeface="Tahoma" pitchFamily="34" charset="0"/>
                        <a:cs typeface="Tahoma" pitchFamily="34" charset="0"/>
                      </a:endParaRPr>
                    </a:p>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29</a:t>
                      </a:r>
                      <a:r>
                        <a:rPr lang="en-US" sz="1800" b="1" baseline="30000" dirty="0" smtClean="0">
                          <a:solidFill>
                            <a:schemeClr val="accent5">
                              <a:lumMod val="10000"/>
                            </a:schemeClr>
                          </a:solidFill>
                          <a:latin typeface="Tahoma" pitchFamily="34" charset="0"/>
                          <a:ea typeface="Tahoma" pitchFamily="34" charset="0"/>
                          <a:cs typeface="Tahoma" pitchFamily="34" charset="0"/>
                        </a:rPr>
                        <a:t>th</a:t>
                      </a:r>
                      <a:r>
                        <a:rPr lang="en-US" sz="1800" b="1" dirty="0" smtClean="0">
                          <a:solidFill>
                            <a:schemeClr val="accent5">
                              <a:lumMod val="10000"/>
                            </a:schemeClr>
                          </a:solidFill>
                          <a:latin typeface="Tahoma" pitchFamily="34" charset="0"/>
                          <a:ea typeface="Tahoma" pitchFamily="34" charset="0"/>
                          <a:cs typeface="Tahoma" pitchFamily="34" charset="0"/>
                        </a:rPr>
                        <a:t> Elul</a:t>
                      </a:r>
                    </a:p>
                    <a:p>
                      <a:pPr marL="0" marR="0" algn="l">
                        <a:lnSpc>
                          <a:spcPct val="115000"/>
                        </a:lnSpc>
                        <a:spcBef>
                          <a:spcPts val="0"/>
                        </a:spcBef>
                        <a:spcAft>
                          <a:spcPts val="0"/>
                        </a:spcAft>
                      </a:pPr>
                      <a:r>
                        <a:rPr lang="en-US" sz="1800" b="1" dirty="0" smtClean="0">
                          <a:solidFill>
                            <a:srgbClr val="FF0000"/>
                          </a:solidFill>
                          <a:latin typeface="Tahoma" pitchFamily="34" charset="0"/>
                          <a:ea typeface="Tahoma" pitchFamily="34" charset="0"/>
                          <a:cs typeface="Tahoma" pitchFamily="34" charset="0"/>
                        </a:rPr>
                        <a:t>Conjunction</a:t>
                      </a:r>
                      <a:r>
                        <a:rPr lang="en-US" sz="1800" b="1" dirty="0" smtClean="0">
                          <a:latin typeface="Tahoma" pitchFamily="34" charset="0"/>
                          <a:ea typeface="Tahoma" pitchFamily="34" charset="0"/>
                          <a:cs typeface="Tahoma" pitchFamily="34" charset="0"/>
                        </a:rPr>
                        <a:t> </a:t>
                      </a:r>
                      <a:r>
                        <a:rPr lang="en-US" sz="1800" b="1" dirty="0" smtClean="0">
                          <a:solidFill>
                            <a:schemeClr val="accent5">
                              <a:lumMod val="10000"/>
                            </a:schemeClr>
                          </a:solidFill>
                          <a:latin typeface="Tahoma" pitchFamily="34" charset="0"/>
                          <a:ea typeface="Tahoma" pitchFamily="34" charset="0"/>
                          <a:cs typeface="Tahoma" pitchFamily="34" charset="0"/>
                        </a:rPr>
                        <a:t>at</a:t>
                      </a:r>
                    </a:p>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1:30 PM</a:t>
                      </a:r>
                    </a:p>
                    <a:p>
                      <a:pPr marL="0" marR="0" algn="l">
                        <a:lnSpc>
                          <a:spcPct val="115000"/>
                        </a:lnSpc>
                        <a:spcBef>
                          <a:spcPts val="0"/>
                        </a:spcBef>
                        <a:spcAft>
                          <a:spcPts val="0"/>
                        </a:spcAft>
                      </a:pPr>
                      <a:endParaRPr lang="en-US" sz="1800" b="1" dirty="0" smtClean="0">
                        <a:solidFill>
                          <a:schemeClr val="accent5">
                            <a:lumMod val="10000"/>
                          </a:schemeClr>
                        </a:solidFill>
                        <a:latin typeface="Tahoma" pitchFamily="34" charset="0"/>
                        <a:ea typeface="Tahoma" pitchFamily="34" charset="0"/>
                        <a:cs typeface="Tahoma" pitchFamily="34" charset="0"/>
                      </a:endParaRPr>
                    </a:p>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1 Sam 20:24</a:t>
                      </a:r>
                    </a:p>
                    <a:p>
                      <a:pPr marL="0" marR="0" algn="l">
                        <a:lnSpc>
                          <a:spcPct val="115000"/>
                        </a:lnSpc>
                        <a:spcBef>
                          <a:spcPts val="0"/>
                        </a:spcBef>
                        <a:spcAft>
                          <a:spcPts val="0"/>
                        </a:spcAft>
                      </a:pPr>
                      <a:r>
                        <a:rPr lang="en-US" sz="1800" b="1" u="sng" dirty="0" smtClean="0">
                          <a:solidFill>
                            <a:schemeClr val="accent5">
                              <a:lumMod val="10000"/>
                            </a:schemeClr>
                          </a:solidFill>
                          <a:latin typeface="Tahoma" pitchFamily="34" charset="0"/>
                          <a:ea typeface="Tahoma" pitchFamily="34" charset="0"/>
                          <a:cs typeface="Tahoma" pitchFamily="34" charset="0"/>
                        </a:rPr>
                        <a:t>FIRST</a:t>
                      </a:r>
                      <a:r>
                        <a:rPr lang="en-US" sz="1800" b="1" dirty="0" smtClean="0">
                          <a:solidFill>
                            <a:schemeClr val="accent5">
                              <a:lumMod val="10000"/>
                            </a:schemeClr>
                          </a:solidFill>
                          <a:latin typeface="Tahoma" pitchFamily="34" charset="0"/>
                          <a:ea typeface="Tahoma" pitchFamily="34" charset="0"/>
                          <a:cs typeface="Tahoma" pitchFamily="34" charset="0"/>
                        </a:rPr>
                        <a:t> evening Feast.</a:t>
                      </a:r>
                    </a:p>
                    <a:p>
                      <a:pPr marL="0" marR="0" algn="l">
                        <a:lnSpc>
                          <a:spcPct val="115000"/>
                        </a:lnSpc>
                        <a:spcBef>
                          <a:spcPts val="0"/>
                        </a:spcBef>
                        <a:spcAft>
                          <a:spcPts val="0"/>
                        </a:spcAft>
                      </a:pPr>
                      <a:endParaRPr lang="en-US" sz="1800" b="1" dirty="0" smtClean="0">
                        <a:solidFill>
                          <a:schemeClr val="accent5">
                            <a:lumMod val="10000"/>
                          </a:schemeClr>
                        </a:solidFill>
                        <a:latin typeface="Tahoma" pitchFamily="34" charset="0"/>
                        <a:ea typeface="Tahoma" pitchFamily="34" charset="0"/>
                        <a:cs typeface="Tahoma" pitchFamily="34" charset="0"/>
                      </a:endParaRPr>
                    </a:p>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DARK MOON</a:t>
                      </a:r>
                      <a:endParaRPr lang="en-US" sz="1800" dirty="0"/>
                    </a:p>
                  </a:txBody>
                  <a:tcPr marT="45724" marB="45724"/>
                </a:tc>
                <a:tc>
                  <a:txBody>
                    <a:bodyPr/>
                    <a:lstStyle/>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Sept 9</a:t>
                      </a:r>
                      <a:r>
                        <a:rPr lang="en-US" sz="1800" baseline="30000" dirty="0" smtClean="0">
                          <a:solidFill>
                            <a:schemeClr val="accent5">
                              <a:lumMod val="10000"/>
                            </a:schemeClr>
                          </a:solidFill>
                        </a:rPr>
                        <a:t>th  </a:t>
                      </a:r>
                      <a:r>
                        <a:rPr lang="en-US" sz="1800" b="1" dirty="0" smtClean="0">
                          <a:solidFill>
                            <a:schemeClr val="accent5">
                              <a:lumMod val="10000"/>
                            </a:schemeClr>
                          </a:solidFill>
                          <a:latin typeface="Tahoma" pitchFamily="34" charset="0"/>
                          <a:ea typeface="Tahoma" pitchFamily="34" charset="0"/>
                          <a:cs typeface="Tahoma" pitchFamily="34" charset="0"/>
                        </a:rPr>
                        <a:t>            </a:t>
                      </a:r>
                      <a:r>
                        <a:rPr lang="en-US" sz="2400" b="1" dirty="0" smtClean="0">
                          <a:solidFill>
                            <a:schemeClr val="accent5">
                              <a:lumMod val="10000"/>
                            </a:schemeClr>
                          </a:solidFill>
                          <a:latin typeface="Tahoma" pitchFamily="34" charset="0"/>
                          <a:ea typeface="Tahoma" pitchFamily="34" charset="0"/>
                          <a:cs typeface="Tahoma" pitchFamily="34" charset="0"/>
                        </a:rPr>
                        <a:t>@</a:t>
                      </a:r>
                      <a:r>
                        <a:rPr lang="en-US" sz="1800" b="1" baseline="30000" dirty="0" smtClean="0">
                          <a:solidFill>
                            <a:schemeClr val="accent5">
                              <a:lumMod val="10000"/>
                            </a:schemeClr>
                          </a:solidFill>
                          <a:latin typeface="Tahoma" pitchFamily="34" charset="0"/>
                          <a:ea typeface="Tahoma" pitchFamily="34" charset="0"/>
                          <a:cs typeface="Tahoma" pitchFamily="34" charset="0"/>
                        </a:rPr>
                        <a:t>               </a:t>
                      </a:r>
                      <a:r>
                        <a:rPr lang="en-US" sz="2800" b="1" dirty="0" smtClean="0">
                          <a:solidFill>
                            <a:schemeClr val="accent5">
                              <a:lumMod val="10000"/>
                            </a:schemeClr>
                          </a:solidFill>
                          <a:latin typeface="Tahoma" pitchFamily="34" charset="0"/>
                          <a:ea typeface="Tahoma" pitchFamily="34" charset="0"/>
                          <a:cs typeface="Tahoma" pitchFamily="34" charset="0"/>
                        </a:rPr>
                        <a:t>1</a:t>
                      </a:r>
                      <a:r>
                        <a:rPr lang="en-US" sz="2800" b="1" baseline="30000" dirty="0" smtClean="0">
                          <a:solidFill>
                            <a:schemeClr val="accent5">
                              <a:lumMod val="10000"/>
                            </a:schemeClr>
                          </a:solidFill>
                          <a:latin typeface="Tahoma" pitchFamily="34" charset="0"/>
                          <a:ea typeface="Tahoma" pitchFamily="34" charset="0"/>
                          <a:cs typeface="Tahoma" pitchFamily="34" charset="0"/>
                        </a:rPr>
                        <a:t>st</a:t>
                      </a:r>
                      <a:r>
                        <a:rPr lang="en-US" sz="2800" b="1" dirty="0" smtClean="0">
                          <a:solidFill>
                            <a:schemeClr val="accent5">
                              <a:lumMod val="10000"/>
                            </a:schemeClr>
                          </a:solidFill>
                          <a:latin typeface="Tahoma" pitchFamily="34" charset="0"/>
                          <a:ea typeface="Tahoma" pitchFamily="34" charset="0"/>
                          <a:cs typeface="Tahoma" pitchFamily="34" charset="0"/>
                        </a:rPr>
                        <a:t> Tishrei</a:t>
                      </a:r>
                    </a:p>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1</a:t>
                      </a:r>
                      <a:r>
                        <a:rPr lang="en-US" sz="1800" b="1" baseline="30000" dirty="0" smtClean="0">
                          <a:solidFill>
                            <a:schemeClr val="accent5">
                              <a:lumMod val="10000"/>
                            </a:schemeClr>
                          </a:solidFill>
                          <a:latin typeface="Tahoma" pitchFamily="34" charset="0"/>
                          <a:ea typeface="Tahoma" pitchFamily="34" charset="0"/>
                          <a:cs typeface="Tahoma" pitchFamily="34" charset="0"/>
                        </a:rPr>
                        <a:t>st</a:t>
                      </a:r>
                      <a:r>
                        <a:rPr lang="en-US" sz="1800" b="1" dirty="0" smtClean="0">
                          <a:solidFill>
                            <a:schemeClr val="accent5">
                              <a:lumMod val="10000"/>
                            </a:schemeClr>
                          </a:solidFill>
                          <a:latin typeface="Tahoma" pitchFamily="34" charset="0"/>
                          <a:ea typeface="Tahoma" pitchFamily="34" charset="0"/>
                          <a:cs typeface="Tahoma" pitchFamily="34" charset="0"/>
                        </a:rPr>
                        <a:t> Waxing</a:t>
                      </a:r>
                    </a:p>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Crescent sighted at evening</a:t>
                      </a:r>
                      <a:r>
                        <a:rPr lang="en-US" sz="1600" b="1" dirty="0" smtClean="0">
                          <a:solidFill>
                            <a:schemeClr val="accent5">
                              <a:lumMod val="10000"/>
                            </a:schemeClr>
                          </a:solidFill>
                          <a:latin typeface="Tahoma" pitchFamily="34" charset="0"/>
                          <a:ea typeface="Tahoma" pitchFamily="34" charset="0"/>
                          <a:cs typeface="Tahoma" pitchFamily="34" charset="0"/>
                        </a:rPr>
                        <a:t>.</a:t>
                      </a:r>
                    </a:p>
                    <a:p>
                      <a:pPr marL="0" marR="0" algn="l">
                        <a:lnSpc>
                          <a:spcPct val="115000"/>
                        </a:lnSpc>
                        <a:spcBef>
                          <a:spcPts val="0"/>
                        </a:spcBef>
                        <a:spcAft>
                          <a:spcPts val="0"/>
                        </a:spcAft>
                      </a:pPr>
                      <a:endParaRPr lang="en-US" sz="1600" b="1" dirty="0" smtClean="0">
                        <a:solidFill>
                          <a:schemeClr val="accent5">
                            <a:lumMod val="10000"/>
                          </a:schemeClr>
                        </a:solidFill>
                        <a:latin typeface="Tahoma" pitchFamily="34" charset="0"/>
                        <a:ea typeface="Tahoma" pitchFamily="34" charset="0"/>
                        <a:cs typeface="Tahoma" pitchFamily="34" charset="0"/>
                      </a:endParaRPr>
                    </a:p>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1 Sam 20:27</a:t>
                      </a:r>
                    </a:p>
                    <a:p>
                      <a:pPr marL="0" marR="0" algn="l">
                        <a:lnSpc>
                          <a:spcPct val="115000"/>
                        </a:lnSpc>
                        <a:spcBef>
                          <a:spcPts val="0"/>
                        </a:spcBef>
                        <a:spcAft>
                          <a:spcPts val="0"/>
                        </a:spcAft>
                      </a:pPr>
                      <a:r>
                        <a:rPr lang="en-US" sz="1800" b="1" u="sng" dirty="0" smtClean="0">
                          <a:solidFill>
                            <a:schemeClr val="accent5">
                              <a:lumMod val="10000"/>
                            </a:schemeClr>
                          </a:solidFill>
                          <a:latin typeface="Tahoma" pitchFamily="34" charset="0"/>
                          <a:ea typeface="Tahoma" pitchFamily="34" charset="0"/>
                          <a:cs typeface="Tahoma" pitchFamily="34" charset="0"/>
                        </a:rPr>
                        <a:t>SECOND</a:t>
                      </a:r>
                      <a:r>
                        <a:rPr lang="en-US" sz="1800" b="1" dirty="0" smtClean="0">
                          <a:solidFill>
                            <a:schemeClr val="accent5">
                              <a:lumMod val="10000"/>
                            </a:schemeClr>
                          </a:solidFill>
                          <a:latin typeface="Tahoma" pitchFamily="34" charset="0"/>
                          <a:ea typeface="Tahoma" pitchFamily="34" charset="0"/>
                          <a:cs typeface="Tahoma" pitchFamily="34" charset="0"/>
                        </a:rPr>
                        <a:t> evening Feast.</a:t>
                      </a:r>
                      <a:endParaRPr lang="en-US" sz="1800" dirty="0"/>
                    </a:p>
                  </a:txBody>
                  <a:tcPr marT="45724" marB="45724">
                    <a:solidFill>
                      <a:srgbClr val="00B0F0"/>
                    </a:solidFill>
                  </a:tcPr>
                </a:tc>
                <a:tc>
                  <a:txBody>
                    <a:bodyPr/>
                    <a:lstStyle/>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Sept 10</a:t>
                      </a:r>
                      <a:r>
                        <a:rPr lang="en-US" sz="1800" b="1" baseline="30000" dirty="0" smtClean="0">
                          <a:solidFill>
                            <a:schemeClr val="accent5">
                              <a:lumMod val="10000"/>
                            </a:schemeClr>
                          </a:solidFill>
                          <a:latin typeface="Tahoma" pitchFamily="34" charset="0"/>
                          <a:ea typeface="Tahoma" pitchFamily="34" charset="0"/>
                          <a:cs typeface="Tahoma" pitchFamily="34" charset="0"/>
                        </a:rPr>
                        <a:t>th</a:t>
                      </a:r>
                      <a:endParaRPr lang="en-US" sz="1800" b="1" dirty="0" smtClean="0">
                        <a:solidFill>
                          <a:schemeClr val="accent5">
                            <a:lumMod val="10000"/>
                          </a:schemeClr>
                        </a:solidFill>
                        <a:latin typeface="Tahoma" pitchFamily="34" charset="0"/>
                        <a:ea typeface="Tahoma" pitchFamily="34" charset="0"/>
                        <a:cs typeface="Tahoma" pitchFamily="34" charset="0"/>
                      </a:endParaRPr>
                    </a:p>
                    <a:p>
                      <a:pPr marL="0" marR="0" algn="l">
                        <a:lnSpc>
                          <a:spcPct val="115000"/>
                        </a:lnSpc>
                        <a:spcBef>
                          <a:spcPts val="0"/>
                        </a:spcBef>
                        <a:spcAft>
                          <a:spcPts val="0"/>
                        </a:spcAft>
                      </a:pPr>
                      <a:r>
                        <a:rPr lang="en-US" sz="2400" b="1" dirty="0" smtClean="0">
                          <a:solidFill>
                            <a:schemeClr val="accent5">
                              <a:lumMod val="10000"/>
                            </a:schemeClr>
                          </a:solidFill>
                          <a:latin typeface="Tahoma" pitchFamily="34" charset="0"/>
                          <a:ea typeface="Tahoma" pitchFamily="34" charset="0"/>
                          <a:cs typeface="Tahoma" pitchFamily="34" charset="0"/>
                        </a:rPr>
                        <a:t>2</a:t>
                      </a:r>
                      <a:r>
                        <a:rPr lang="en-US" sz="2400" b="1" baseline="30000" dirty="0" smtClean="0">
                          <a:solidFill>
                            <a:schemeClr val="accent5">
                              <a:lumMod val="10000"/>
                            </a:schemeClr>
                          </a:solidFill>
                          <a:latin typeface="Tahoma" pitchFamily="34" charset="0"/>
                          <a:ea typeface="Tahoma" pitchFamily="34" charset="0"/>
                          <a:cs typeface="Tahoma" pitchFamily="34" charset="0"/>
                        </a:rPr>
                        <a:t>nd</a:t>
                      </a:r>
                      <a:r>
                        <a:rPr lang="en-US" sz="2400" b="1" dirty="0" smtClean="0">
                          <a:solidFill>
                            <a:schemeClr val="accent5">
                              <a:lumMod val="10000"/>
                            </a:schemeClr>
                          </a:solidFill>
                          <a:latin typeface="Tahoma" pitchFamily="34" charset="0"/>
                          <a:ea typeface="Tahoma" pitchFamily="34" charset="0"/>
                          <a:cs typeface="Tahoma" pitchFamily="34" charset="0"/>
                        </a:rPr>
                        <a:t> Tishrei</a:t>
                      </a:r>
                    </a:p>
                    <a:p>
                      <a:pPr marL="0" marR="0" algn="l">
                        <a:lnSpc>
                          <a:spcPct val="115000"/>
                        </a:lnSpc>
                        <a:spcBef>
                          <a:spcPts val="0"/>
                        </a:spcBef>
                        <a:spcAft>
                          <a:spcPts val="0"/>
                        </a:spcAft>
                      </a:pPr>
                      <a:endParaRPr lang="en-US" sz="1800" b="1" dirty="0" smtClean="0">
                        <a:solidFill>
                          <a:schemeClr val="accent5">
                            <a:lumMod val="10000"/>
                          </a:schemeClr>
                        </a:solidFill>
                        <a:latin typeface="Tahoma" pitchFamily="34" charset="0"/>
                        <a:ea typeface="Tahoma" pitchFamily="34" charset="0"/>
                        <a:cs typeface="Tahoma" pitchFamily="34" charset="0"/>
                      </a:endParaRPr>
                    </a:p>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1 Sam 20:12</a:t>
                      </a:r>
                    </a:p>
                    <a:p>
                      <a:pPr marL="0" marR="0" algn="l">
                        <a:lnSpc>
                          <a:spcPct val="115000"/>
                        </a:lnSpc>
                        <a:spcBef>
                          <a:spcPts val="0"/>
                        </a:spcBef>
                        <a:spcAft>
                          <a:spcPts val="0"/>
                        </a:spcAft>
                      </a:pPr>
                      <a:endParaRPr lang="en-US" sz="1800" b="1" dirty="0" smtClean="0">
                        <a:solidFill>
                          <a:schemeClr val="accent5">
                            <a:lumMod val="10000"/>
                          </a:schemeClr>
                        </a:solidFill>
                        <a:latin typeface="Tahoma" pitchFamily="34" charset="0"/>
                        <a:ea typeface="Tahoma" pitchFamily="34" charset="0"/>
                        <a:cs typeface="Tahoma" pitchFamily="34" charset="0"/>
                      </a:endParaRPr>
                    </a:p>
                    <a:p>
                      <a:pPr marL="0" marR="0" algn="l">
                        <a:lnSpc>
                          <a:spcPct val="115000"/>
                        </a:lnSpc>
                        <a:spcBef>
                          <a:spcPts val="0"/>
                        </a:spcBef>
                        <a:spcAft>
                          <a:spcPts val="0"/>
                        </a:spcAft>
                      </a:pPr>
                      <a:r>
                        <a:rPr lang="en-US" sz="1800" b="1" dirty="0" smtClean="0">
                          <a:solidFill>
                            <a:schemeClr val="accent5">
                              <a:lumMod val="10000"/>
                            </a:schemeClr>
                          </a:solidFill>
                          <a:latin typeface="Tahoma" pitchFamily="34" charset="0"/>
                          <a:ea typeface="Tahoma" pitchFamily="34" charset="0"/>
                          <a:cs typeface="Tahoma" pitchFamily="34" charset="0"/>
                        </a:rPr>
                        <a:t>The </a:t>
                      </a:r>
                      <a:r>
                        <a:rPr lang="en-US" sz="1800" b="1" u="sng" dirty="0" smtClean="0">
                          <a:solidFill>
                            <a:schemeClr val="accent5">
                              <a:lumMod val="10000"/>
                            </a:schemeClr>
                          </a:solidFill>
                          <a:latin typeface="Tahoma" pitchFamily="34" charset="0"/>
                          <a:ea typeface="Tahoma" pitchFamily="34" charset="0"/>
                          <a:cs typeface="Tahoma" pitchFamily="34" charset="0"/>
                        </a:rPr>
                        <a:t>THIRD</a:t>
                      </a:r>
                      <a:r>
                        <a:rPr lang="en-US" sz="1800" b="1" dirty="0" smtClean="0">
                          <a:solidFill>
                            <a:schemeClr val="accent5">
                              <a:lumMod val="10000"/>
                            </a:schemeClr>
                          </a:solidFill>
                          <a:latin typeface="Tahoma" pitchFamily="34" charset="0"/>
                          <a:ea typeface="Tahoma" pitchFamily="34" charset="0"/>
                          <a:cs typeface="Tahoma" pitchFamily="34" charset="0"/>
                        </a:rPr>
                        <a:t> day when David and Jonathan met.</a:t>
                      </a:r>
                      <a:endParaRPr lang="en-US" sz="1800" dirty="0"/>
                    </a:p>
                  </a:txBody>
                  <a:tcPr marT="45724" marB="45724"/>
                </a:tc>
              </a:tr>
            </a:tbl>
          </a:graphicData>
        </a:graphic>
      </p:graphicFrame>
      <p:sp>
        <p:nvSpPr>
          <p:cNvPr id="5" name="Text Placeholder 4"/>
          <p:cNvSpPr>
            <a:spLocks noGrp="1"/>
          </p:cNvSpPr>
          <p:nvPr>
            <p:ph type="body" sz="quarter" idx="4294967295"/>
          </p:nvPr>
        </p:nvSpPr>
        <p:spPr>
          <a:xfrm>
            <a:off x="0" y="5334000"/>
            <a:ext cx="9144000" cy="1524000"/>
          </a:xfrm>
          <a:prstGeom prst="rect">
            <a:avLst/>
          </a:prstGeom>
        </p:spPr>
        <p:txBody>
          <a:bodyPr/>
          <a:lstStyle/>
          <a:p>
            <a:pPr>
              <a:defRPr/>
            </a:pPr>
            <a:r>
              <a:rPr lang="en-US" sz="1800" dirty="0" smtClean="0"/>
              <a:t>Crescentist  want to believe that the 2</a:t>
            </a:r>
            <a:r>
              <a:rPr lang="en-US" sz="1800" baseline="30000" dirty="0" smtClean="0"/>
              <a:t>nd</a:t>
            </a:r>
            <a:r>
              <a:rPr lang="en-US" sz="1800" dirty="0" smtClean="0"/>
              <a:t> day of the feast fell on Tishrei 2. But what would be the significance of having a costly feast on the second day of any month? The day to celebrate is the dark moon and the first day of the month which follows.  </a:t>
            </a:r>
            <a:endParaRPr lang="en-US" sz="1800" dirty="0"/>
          </a:p>
        </p:txBody>
      </p:sp>
      <p:sp>
        <p:nvSpPr>
          <p:cNvPr id="6" name="Rectangle 5"/>
          <p:cNvSpPr/>
          <p:nvPr/>
        </p:nvSpPr>
        <p:spPr>
          <a:xfrm>
            <a:off x="685800" y="263470"/>
            <a:ext cx="7162800" cy="1600438"/>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More astronomical ignorance here. The conjunction day can be more than one day away from the last sighting of  the waning moon.  If the moon is seen at an elongation of 19 degrees on this day (the 28</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then 24 hours later it would be at an elongation of 7 degrees (still waning), but it was not seen at all due to </a:t>
            </a:r>
            <a:r>
              <a:rPr lang="en-US" sz="1400" dirty="0" err="1" smtClean="0">
                <a:solidFill>
                  <a:schemeClr val="tx1"/>
                </a:solidFill>
                <a:latin typeface="Goudy Old Style" pitchFamily="18" charset="0"/>
              </a:rPr>
              <a:t>Danjon’s</a:t>
            </a:r>
            <a:r>
              <a:rPr lang="en-US" sz="1400" dirty="0" smtClean="0">
                <a:solidFill>
                  <a:schemeClr val="tx1"/>
                </a:solidFill>
                <a:latin typeface="Goudy Old Style" pitchFamily="18" charset="0"/>
              </a:rPr>
              <a:t> limit  (the 29</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day), then the conjunction could occur just after sunset on the 30</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day, and then move to 12 degrees elongation and a steep arc of vision, and be seen after sunset on the 30</a:t>
            </a:r>
            <a:r>
              <a:rPr lang="en-US" sz="1400" baseline="30000" dirty="0" smtClean="0">
                <a:solidFill>
                  <a:schemeClr val="tx1"/>
                </a:solidFill>
                <a:latin typeface="Goudy Old Style" pitchFamily="18" charset="0"/>
              </a:rPr>
              <a:t>th</a:t>
            </a:r>
            <a:r>
              <a:rPr lang="en-US" sz="1400" dirty="0" smtClean="0">
                <a:solidFill>
                  <a:schemeClr val="tx1"/>
                </a:solidFill>
                <a:latin typeface="Goudy Old Style" pitchFamily="18" charset="0"/>
              </a:rPr>
              <a:t> day.  There is no guarantee of knowing the new moon day by last observance of the waning moon.</a:t>
            </a:r>
            <a:endParaRPr lang="en-US" sz="1400" dirty="0">
              <a:solidFill>
                <a:schemeClr val="tx1"/>
              </a:solidFill>
              <a:latin typeface="Goudy Old Style" pitchFamily="18" charset="0"/>
            </a:endParaRPr>
          </a:p>
        </p:txBody>
      </p:sp>
      <p:cxnSp>
        <p:nvCxnSpPr>
          <p:cNvPr id="8" name="Straight Arrow Connector 7"/>
          <p:cNvCxnSpPr>
            <a:stCxn id="6" idx="2"/>
          </p:cNvCxnSpPr>
          <p:nvPr/>
        </p:nvCxnSpPr>
        <p:spPr>
          <a:xfrm flipH="1">
            <a:off x="1447800" y="1863908"/>
            <a:ext cx="2819400" cy="232709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419600" y="4831063"/>
            <a:ext cx="4114800" cy="52322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David saw or got a report of the new moon at this point, during the night.</a:t>
            </a:r>
            <a:endParaRPr lang="en-US" sz="1400" dirty="0">
              <a:solidFill>
                <a:schemeClr val="tx1"/>
              </a:solidFill>
              <a:latin typeface="Goudy Old Style" pitchFamily="18" charset="0"/>
            </a:endParaRPr>
          </a:p>
        </p:txBody>
      </p:sp>
      <p:cxnSp>
        <p:nvCxnSpPr>
          <p:cNvPr id="14" name="Straight Arrow Connector 13"/>
          <p:cNvCxnSpPr>
            <a:stCxn id="13" idx="0"/>
          </p:cNvCxnSpPr>
          <p:nvPr/>
        </p:nvCxnSpPr>
        <p:spPr>
          <a:xfrm flipH="1" flipV="1">
            <a:off x="4800600" y="3328257"/>
            <a:ext cx="1676400" cy="150280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105400" y="1491793"/>
            <a:ext cx="3962400" cy="954107"/>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When he said “tomorrow is the new moon” he was referring to the celebration to begin with the next daylight period, just as his wife used the word “tomorrow” the same way in 1Sam 19:11.</a:t>
            </a:r>
            <a:endParaRPr lang="en-US" sz="1400" dirty="0">
              <a:solidFill>
                <a:schemeClr val="tx1"/>
              </a:solidFill>
              <a:latin typeface="Goudy Old Style" pitchFamily="18" charset="0"/>
            </a:endParaRPr>
          </a:p>
        </p:txBody>
      </p:sp>
      <p:cxnSp>
        <p:nvCxnSpPr>
          <p:cNvPr id="16" name="Straight Arrow Connector 15"/>
          <p:cNvCxnSpPr>
            <a:stCxn id="15" idx="2"/>
          </p:cNvCxnSpPr>
          <p:nvPr/>
        </p:nvCxnSpPr>
        <p:spPr>
          <a:xfrm flipH="1">
            <a:off x="6096000" y="2445900"/>
            <a:ext cx="990600" cy="17327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267200" y="1752600"/>
            <a:ext cx="3962400" cy="523220"/>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Second day, the third day began after sunset, or it is possible that Jonathan went out at sunrise.</a:t>
            </a:r>
            <a:endParaRPr lang="en-US" sz="1400" dirty="0">
              <a:solidFill>
                <a:schemeClr val="tx1"/>
              </a:solidFill>
              <a:latin typeface="Goudy Old Style" pitchFamily="18" charset="0"/>
            </a:endParaRPr>
          </a:p>
        </p:txBody>
      </p:sp>
      <p:cxnSp>
        <p:nvCxnSpPr>
          <p:cNvPr id="18" name="Straight Arrow Connector 17"/>
          <p:cNvCxnSpPr>
            <a:stCxn id="17" idx="2"/>
          </p:cNvCxnSpPr>
          <p:nvPr/>
        </p:nvCxnSpPr>
        <p:spPr>
          <a:xfrm>
            <a:off x="6248400" y="2275820"/>
            <a:ext cx="1295400" cy="207912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143000" y="3185398"/>
            <a:ext cx="27432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If you are a king, there is sense in it, especially one that is trying to please others by being ultra pious.</a:t>
            </a:r>
            <a:endParaRPr lang="en-US" sz="1400" dirty="0">
              <a:solidFill>
                <a:schemeClr val="tx1"/>
              </a:solidFill>
              <a:latin typeface="Goudy Old Style" pitchFamily="18" charset="0"/>
            </a:endParaRPr>
          </a:p>
        </p:txBody>
      </p:sp>
      <p:cxnSp>
        <p:nvCxnSpPr>
          <p:cNvPr id="21" name="Straight Arrow Connector 20"/>
          <p:cNvCxnSpPr>
            <a:stCxn id="20" idx="2"/>
          </p:cNvCxnSpPr>
          <p:nvPr/>
        </p:nvCxnSpPr>
        <p:spPr>
          <a:xfrm>
            <a:off x="2514600" y="3924062"/>
            <a:ext cx="1905000" cy="179093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up)">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3" grpId="1" animBg="1"/>
      <p:bldP spid="15" grpId="0" animBg="1"/>
      <p:bldP spid="15" grpId="1" animBg="1"/>
      <p:bldP spid="17" grpId="0" animBg="1"/>
      <p:bldP spid="17" grpId="1" animBg="1"/>
      <p:bldP spid="20" grpId="0" animBg="1"/>
      <p:bldP spid="20"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0"/>
            <a:ext cx="9144000" cy="457200"/>
          </a:xfrm>
          <a:prstGeom prst="rect">
            <a:avLst/>
          </a:prstGeom>
        </p:spPr>
        <p:txBody>
          <a:bodyPr/>
          <a:lstStyle/>
          <a:p>
            <a:pPr eaLnBrk="1" hangingPunct="1">
              <a:defRPr/>
            </a:pPr>
            <a:r>
              <a:rPr lang="en-US" sz="2800" b="1" dirty="0" smtClean="0"/>
              <a:t>The new moon is also compared to a new birth…</a:t>
            </a:r>
          </a:p>
        </p:txBody>
      </p:sp>
      <p:sp>
        <p:nvSpPr>
          <p:cNvPr id="17411" name="Rectangle 3"/>
          <p:cNvSpPr>
            <a:spLocks noGrp="1" noChangeArrowheads="1"/>
          </p:cNvSpPr>
          <p:nvPr>
            <p:ph type="body" idx="4294967295"/>
          </p:nvPr>
        </p:nvSpPr>
        <p:spPr>
          <a:xfrm>
            <a:off x="0" y="457200"/>
            <a:ext cx="9144000" cy="3276600"/>
          </a:xfrm>
          <a:prstGeom prst="rect">
            <a:avLst/>
          </a:prstGeom>
        </p:spPr>
        <p:txBody>
          <a:bodyPr/>
          <a:lstStyle/>
          <a:p>
            <a:pPr eaLnBrk="1" hangingPunct="1">
              <a:lnSpc>
                <a:spcPct val="80000"/>
              </a:lnSpc>
              <a:defRPr/>
            </a:pPr>
            <a:r>
              <a:rPr lang="en-US" sz="2400" dirty="0" smtClean="0"/>
              <a:t>Why would this be? The Hebrew word </a:t>
            </a:r>
            <a:r>
              <a:rPr lang="en-US" sz="2400" b="1" i="1" u="sng" dirty="0" smtClean="0"/>
              <a:t>molad</a:t>
            </a:r>
            <a:r>
              <a:rPr lang="en-US" sz="2400" dirty="0" smtClean="0"/>
              <a:t> means </a:t>
            </a:r>
            <a:r>
              <a:rPr lang="en-US" sz="2400" b="1" i="1" u="sng" dirty="0" smtClean="0"/>
              <a:t>birth</a:t>
            </a:r>
            <a:r>
              <a:rPr lang="en-US" sz="2400" dirty="0" smtClean="0"/>
              <a:t> and refers to the time during the </a:t>
            </a:r>
            <a:r>
              <a:rPr lang="en-US" sz="2400" b="1" dirty="0" smtClean="0"/>
              <a:t>Conjunction</a:t>
            </a:r>
            <a:r>
              <a:rPr lang="en-US" sz="2400" dirty="0" smtClean="0"/>
              <a:t> of the new moon.</a:t>
            </a:r>
          </a:p>
          <a:p>
            <a:pPr eaLnBrk="1" hangingPunct="1">
              <a:lnSpc>
                <a:spcPct val="80000"/>
              </a:lnSpc>
              <a:defRPr/>
            </a:pPr>
            <a:r>
              <a:rPr lang="en-US" sz="2400" dirty="0" smtClean="0"/>
              <a:t>With each new month comes a new moon that is birthed in darkness at the conjunction when the waning moon fugitively dies or disappears in seemingly darkness only to born again. </a:t>
            </a:r>
          </a:p>
          <a:p>
            <a:pPr eaLnBrk="1" hangingPunct="1">
              <a:lnSpc>
                <a:spcPct val="80000"/>
              </a:lnSpc>
              <a:defRPr/>
            </a:pPr>
            <a:r>
              <a:rPr lang="en-US" sz="2400" dirty="0" smtClean="0"/>
              <a:t>The answer can be clearer if you simply understand the process of “</a:t>
            </a:r>
            <a:r>
              <a:rPr lang="en-US" sz="2400" b="1" u="sng" dirty="0" smtClean="0"/>
              <a:t>when</a:t>
            </a:r>
            <a:r>
              <a:rPr lang="en-US" sz="2400" dirty="0" smtClean="0"/>
              <a:t>” the birth process </a:t>
            </a:r>
            <a:r>
              <a:rPr lang="en-US" sz="2400" b="1" u="sng" dirty="0" smtClean="0"/>
              <a:t>begins</a:t>
            </a:r>
            <a:r>
              <a:rPr lang="en-US" sz="2400" dirty="0" smtClean="0"/>
              <a:t> with a child.</a:t>
            </a:r>
          </a:p>
          <a:p>
            <a:pPr eaLnBrk="1" hangingPunct="1">
              <a:lnSpc>
                <a:spcPct val="80000"/>
              </a:lnSpc>
              <a:defRPr/>
            </a:pPr>
            <a:r>
              <a:rPr lang="en-US" sz="2400" dirty="0" smtClean="0"/>
              <a:t>The birth actually </a:t>
            </a:r>
            <a:r>
              <a:rPr lang="en-US" sz="2400" b="1" u="sng" dirty="0" smtClean="0"/>
              <a:t>begins</a:t>
            </a:r>
            <a:r>
              <a:rPr lang="en-US" sz="2400" dirty="0" smtClean="0"/>
              <a:t> when NO one can see the child, as with the birth of the new moon, both are in complete darkness.</a:t>
            </a:r>
          </a:p>
          <a:p>
            <a:pPr eaLnBrk="1" hangingPunct="1">
              <a:lnSpc>
                <a:spcPct val="80000"/>
              </a:lnSpc>
              <a:defRPr/>
            </a:pPr>
            <a:r>
              <a:rPr lang="en-US" sz="2400" dirty="0" smtClean="0"/>
              <a:t>Life starts in darkness, Father creates something from nothing.</a:t>
            </a:r>
          </a:p>
        </p:txBody>
      </p:sp>
      <p:pic>
        <p:nvPicPr>
          <p:cNvPr id="952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5257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733800"/>
            <a:ext cx="3886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114800" y="2590800"/>
            <a:ext cx="41148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Right, only in post biblical Rabbinic Hebrew.  But really, you can’t determine science by symbolism or metaphors.  Get the fact right first, and then do the ark work.</a:t>
            </a:r>
            <a:endParaRPr lang="en-US" sz="1400" dirty="0">
              <a:solidFill>
                <a:schemeClr val="tx1"/>
              </a:solidFill>
              <a:latin typeface="Goudy Old Style" pitchFamily="18" charset="0"/>
            </a:endParaRPr>
          </a:p>
        </p:txBody>
      </p:sp>
      <p:cxnSp>
        <p:nvCxnSpPr>
          <p:cNvPr id="9" name="Straight Arrow Connector 8"/>
          <p:cNvCxnSpPr>
            <a:stCxn id="8" idx="0"/>
          </p:cNvCxnSpPr>
          <p:nvPr/>
        </p:nvCxnSpPr>
        <p:spPr>
          <a:xfrm flipH="1" flipV="1">
            <a:off x="4495800" y="1087994"/>
            <a:ext cx="1676400" cy="150280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4294967295"/>
          </p:nvPr>
        </p:nvSpPr>
        <p:spPr>
          <a:xfrm>
            <a:off x="0" y="0"/>
            <a:ext cx="9144000" cy="6858000"/>
          </a:xfrm>
          <a:prstGeom prst="rect">
            <a:avLst/>
          </a:prstGeom>
        </p:spPr>
        <p:txBody>
          <a:bodyPr/>
          <a:lstStyle/>
          <a:p>
            <a:pPr eaLnBrk="1" hangingPunct="1">
              <a:defRPr/>
            </a:pPr>
            <a:r>
              <a:rPr lang="en-US" sz="2400" dirty="0" smtClean="0"/>
              <a:t>Without exception, every ancient pagan culture has used both the Sun and Crescent Moon as religious worship symbols of their faith. A book could be written on just this subject alone. </a:t>
            </a:r>
          </a:p>
          <a:p>
            <a:pPr eaLnBrk="1" hangingPunct="1">
              <a:defRPr/>
            </a:pPr>
            <a:r>
              <a:rPr lang="en-US" sz="2400" dirty="0" smtClean="0"/>
              <a:t>The biblical record indicates that the Israelites have </a:t>
            </a:r>
            <a:r>
              <a:rPr lang="en-US" sz="2400" b="1" dirty="0" smtClean="0">
                <a:solidFill>
                  <a:srgbClr val="FFFF00"/>
                </a:solidFill>
              </a:rPr>
              <a:t>NEVER</a:t>
            </a:r>
            <a:r>
              <a:rPr lang="en-US" sz="2400" dirty="0" smtClean="0"/>
              <a:t> used the Crescent Moon or the Sun as a symbol of their faith. </a:t>
            </a:r>
          </a:p>
          <a:p>
            <a:pPr eaLnBrk="1" hangingPunct="1">
              <a:defRPr/>
            </a:pPr>
            <a:r>
              <a:rPr lang="en-US" sz="2400" dirty="0" smtClean="0"/>
              <a:t>The only time the word Crescent is used in the Bible is to describe a round shaped object that was worn to symbolized the crescent moon. In Judges 8:21 </a:t>
            </a:r>
            <a:r>
              <a:rPr lang="en-US" sz="2400" i="1" dirty="0" smtClean="0"/>
              <a:t>So Gideon arose and killed Zebah and Zalmunna, and took the </a:t>
            </a:r>
            <a:r>
              <a:rPr lang="en-US" sz="2400" b="1" i="1" u="sng" dirty="0" smtClean="0"/>
              <a:t>crescent</a:t>
            </a:r>
            <a:r>
              <a:rPr lang="en-US" sz="2400" i="1" dirty="0" smtClean="0"/>
              <a:t> </a:t>
            </a:r>
            <a:r>
              <a:rPr lang="en-US" sz="2400" b="1" i="1" u="sng" dirty="0" smtClean="0"/>
              <a:t>ornaments</a:t>
            </a:r>
            <a:r>
              <a:rPr lang="en-US" sz="2400" dirty="0" smtClean="0"/>
              <a:t>… </a:t>
            </a:r>
            <a:r>
              <a:rPr lang="en-US" sz="2400" b="1" dirty="0" smtClean="0"/>
              <a:t>NKJV</a:t>
            </a:r>
            <a:r>
              <a:rPr lang="en-US" sz="2400" dirty="0" smtClean="0"/>
              <a:t> (</a:t>
            </a:r>
            <a:r>
              <a:rPr lang="en-US" sz="2000" i="1" dirty="0" smtClean="0"/>
              <a:t>Zebah and Zalmunna were pagan Midianites</a:t>
            </a:r>
            <a:r>
              <a:rPr lang="en-US" sz="2400" dirty="0" smtClean="0"/>
              <a:t>) </a:t>
            </a:r>
          </a:p>
          <a:p>
            <a:pPr eaLnBrk="1" hangingPunct="1">
              <a:defRPr/>
            </a:pPr>
            <a:r>
              <a:rPr lang="en-US" sz="2400" dirty="0" smtClean="0"/>
              <a:t>Gideon destroyed them and melted them down. The crescent ornaments probably looked similar to these ancient artifacts:</a:t>
            </a:r>
          </a:p>
        </p:txBody>
      </p:sp>
      <p:pic>
        <p:nvPicPr>
          <p:cNvPr id="98307" name="Picture 8" descr="celtic-ho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640263"/>
            <a:ext cx="320040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10" descr="romancresc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48200"/>
            <a:ext cx="21923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12" descr="scythian_crescent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657725"/>
            <a:ext cx="24384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133600" y="2448997"/>
            <a:ext cx="4114800" cy="1384995"/>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Now the pious putting everyone under the fear of God again.  The sun and moon are mentioned in Gen. 1:14.  The moon looks like a crescent.  The Almighty created it to look that way, but now we are going to be guilty by associating with something that Yahweh created to look like a crescent.</a:t>
            </a:r>
            <a:endParaRPr lang="en-US" sz="1400" dirty="0">
              <a:solidFill>
                <a:schemeClr val="tx1"/>
              </a:solidFill>
              <a:latin typeface="Goudy Old Style" pitchFamily="18" charset="0"/>
            </a:endParaRPr>
          </a:p>
        </p:txBody>
      </p:sp>
      <p:cxnSp>
        <p:nvCxnSpPr>
          <p:cNvPr id="9" name="Straight Arrow Connector 8"/>
          <p:cNvCxnSpPr>
            <a:stCxn id="8" idx="0"/>
          </p:cNvCxnSpPr>
          <p:nvPr/>
        </p:nvCxnSpPr>
        <p:spPr>
          <a:xfrm flipH="1" flipV="1">
            <a:off x="2514600" y="946191"/>
            <a:ext cx="1676400" cy="150280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2000" y="3569732"/>
            <a:ext cx="4114800" cy="1169551"/>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That’s why we say “sighted moon” or “first visible moon” so as not to offend sensitive people, but we do reserve the right to say crescent, just as we reserve the right to say “tree”  (even though trees are worshiped too).  I have deleted the rest of this part.</a:t>
            </a:r>
            <a:endParaRPr lang="en-US" sz="1400" dirty="0">
              <a:solidFill>
                <a:schemeClr val="tx1"/>
              </a:solidFill>
              <a:latin typeface="Goudy Old Style" pitchFamily="18" charset="0"/>
            </a:endParaRPr>
          </a:p>
        </p:txBody>
      </p:sp>
      <p:cxnSp>
        <p:nvCxnSpPr>
          <p:cNvPr id="11" name="Straight Arrow Connector 10"/>
          <p:cNvCxnSpPr>
            <a:stCxn id="10" idx="0"/>
          </p:cNvCxnSpPr>
          <p:nvPr/>
        </p:nvCxnSpPr>
        <p:spPr>
          <a:xfrm flipV="1">
            <a:off x="2819400" y="1524000"/>
            <a:ext cx="4572000" cy="204573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0" y="0"/>
            <a:ext cx="9144000" cy="6858000"/>
          </a:xfrm>
          <a:prstGeom prst="rect">
            <a:avLst/>
          </a:prstGeom>
        </p:spPr>
        <p:txBody>
          <a:bodyPr/>
          <a:lstStyle/>
          <a:p>
            <a:pPr eaLnBrk="1" hangingPunct="1">
              <a:lnSpc>
                <a:spcPct val="80000"/>
              </a:lnSpc>
              <a:defRPr/>
            </a:pPr>
            <a:r>
              <a:rPr lang="en-US" sz="2400" dirty="0" smtClean="0"/>
              <a:t>This issue has separated believers solely because of the importance of timing when to celebrate Yahuwah’s feast days.</a:t>
            </a:r>
          </a:p>
          <a:p>
            <a:pPr eaLnBrk="1" hangingPunct="1">
              <a:lnSpc>
                <a:spcPct val="80000"/>
              </a:lnSpc>
              <a:defRPr/>
            </a:pPr>
            <a:r>
              <a:rPr lang="en-US" sz="2400" dirty="0" smtClean="0"/>
              <a:t>We all agree the timing to celebrate the moed is very important and must be resolved if believers are to dwell together in unity. </a:t>
            </a:r>
          </a:p>
          <a:p>
            <a:pPr eaLnBrk="1" hangingPunct="1">
              <a:lnSpc>
                <a:spcPct val="80000"/>
              </a:lnSpc>
              <a:defRPr/>
            </a:pPr>
            <a:r>
              <a:rPr lang="en-GB" sz="2400" dirty="0" smtClean="0"/>
              <a:t>The Bible itself does not give any instruction as to what exactly, should constitute the "new moon”</a:t>
            </a:r>
            <a:r>
              <a:rPr lang="en-US" sz="2400" dirty="0" smtClean="0"/>
              <a:t>, so let us keep an open mind and look at all the puzzle parts that we have and see if we can fit them all together for a clear picture and solve the riddle.</a:t>
            </a:r>
          </a:p>
          <a:p>
            <a:pPr eaLnBrk="1" hangingPunct="1">
              <a:lnSpc>
                <a:spcPct val="80000"/>
              </a:lnSpc>
              <a:defRPr/>
            </a:pPr>
            <a:r>
              <a:rPr lang="en-US" sz="2400" dirty="0" smtClean="0"/>
              <a:t>If we try to draw from Biblical history as to how Israel determined the first day of the month, it can be difficult but not impossible, because neither historians or the bible has been completely clear on the subject. There is certainly </a:t>
            </a:r>
            <a:r>
              <a:rPr lang="en-US" sz="2400" b="1" dirty="0" smtClean="0"/>
              <a:t>NO</a:t>
            </a:r>
            <a:r>
              <a:rPr lang="en-US" sz="2400" dirty="0" smtClean="0"/>
              <a:t> Biblical text mentioning the Crescent Moon as the beginning of the month, but we will take the </a:t>
            </a:r>
            <a:r>
              <a:rPr lang="en-US" sz="2400" b="1" dirty="0" smtClean="0">
                <a:solidFill>
                  <a:srgbClr val="FFFF00"/>
                </a:solidFill>
              </a:rPr>
              <a:t>WITNESSES</a:t>
            </a:r>
            <a:r>
              <a:rPr lang="en-US" sz="2400" dirty="0" smtClean="0"/>
              <a:t> we have, and use the spiritual discernment we have today to confirm what is truth. One witness is the Hebrew word </a:t>
            </a:r>
            <a:r>
              <a:rPr lang="en-US" sz="2400" b="1" u="sng" dirty="0" smtClean="0"/>
              <a:t>Chodesh</a:t>
            </a:r>
            <a:r>
              <a:rPr lang="en-US" sz="2400" dirty="0" smtClean="0"/>
              <a:t>. </a:t>
            </a:r>
          </a:p>
          <a:p>
            <a:pPr eaLnBrk="1" hangingPunct="1">
              <a:lnSpc>
                <a:spcPct val="80000"/>
              </a:lnSpc>
              <a:defRPr/>
            </a:pPr>
            <a:r>
              <a:rPr lang="en-US" sz="2400" dirty="0" smtClean="0"/>
              <a:t>The Hebrew word </a:t>
            </a:r>
            <a:r>
              <a:rPr lang="en-US" sz="2400" b="1" dirty="0" smtClean="0"/>
              <a:t>Chodesh</a:t>
            </a:r>
            <a:r>
              <a:rPr lang="en-US" sz="2400" dirty="0" smtClean="0"/>
              <a:t> for </a:t>
            </a:r>
            <a:r>
              <a:rPr lang="en-US" sz="2400" b="1" u="sng" dirty="0" smtClean="0"/>
              <a:t>MONTH</a:t>
            </a:r>
            <a:r>
              <a:rPr lang="en-US" sz="2400" b="1" dirty="0" smtClean="0"/>
              <a:t> </a:t>
            </a:r>
            <a:r>
              <a:rPr lang="en-US" sz="2400" dirty="0" smtClean="0"/>
              <a:t>or</a:t>
            </a:r>
            <a:r>
              <a:rPr lang="en-US" sz="2400" b="1" dirty="0" smtClean="0"/>
              <a:t> </a:t>
            </a:r>
            <a:r>
              <a:rPr lang="en-US" sz="2400" b="1" u="sng" dirty="0" smtClean="0"/>
              <a:t>New Moon </a:t>
            </a:r>
            <a:r>
              <a:rPr lang="en-US" sz="2400" dirty="0" smtClean="0"/>
              <a:t>comes from the root word </a:t>
            </a:r>
            <a:r>
              <a:rPr lang="en-US" sz="2400" b="1" dirty="0" smtClean="0"/>
              <a:t>Chadash</a:t>
            </a:r>
            <a:r>
              <a:rPr lang="en-US" sz="2400" dirty="0" smtClean="0"/>
              <a:t> which means to be </a:t>
            </a:r>
            <a:r>
              <a:rPr lang="en-US" sz="2400" b="1" i="1" dirty="0" smtClean="0"/>
              <a:t>renewed</a:t>
            </a:r>
            <a:r>
              <a:rPr lang="en-US" sz="2400" dirty="0" smtClean="0"/>
              <a:t>, or </a:t>
            </a:r>
            <a:r>
              <a:rPr lang="en-US" sz="2400" b="1" i="1" dirty="0" smtClean="0"/>
              <a:t>repaired</a:t>
            </a:r>
            <a:r>
              <a:rPr lang="en-US" sz="2400" dirty="0" smtClean="0"/>
              <a:t>. </a:t>
            </a:r>
            <a:r>
              <a:rPr lang="en-AU" sz="2400" dirty="0" smtClean="0"/>
              <a:t>The word chodesh</a:t>
            </a:r>
            <a:r>
              <a:rPr lang="en-AU" sz="2400" i="1" dirty="0" smtClean="0"/>
              <a:t> </a:t>
            </a:r>
            <a:r>
              <a:rPr lang="en-AU" sz="2400" dirty="0" smtClean="0"/>
              <a:t>has nothing to do with sighting the crescent. At the sighting of the first crescent, the moon has been waxing up to 1½  to 2 solar days from the timing of the Conjunction therefore the time of its renewal has passed. </a:t>
            </a:r>
            <a:endParaRPr lang="en-US" sz="2400" dirty="0" smtClean="0"/>
          </a:p>
          <a:p>
            <a:pPr eaLnBrk="1" hangingPunct="1">
              <a:lnSpc>
                <a:spcPct val="80000"/>
              </a:lnSpc>
              <a:defRPr/>
            </a:pPr>
            <a:endParaRPr lang="en-US" sz="300" dirty="0" smtClean="0"/>
          </a:p>
        </p:txBody>
      </p:sp>
      <p:sp>
        <p:nvSpPr>
          <p:cNvPr id="3" name="Rectangle 2"/>
          <p:cNvSpPr/>
          <p:nvPr/>
        </p:nvSpPr>
        <p:spPr>
          <a:xfrm>
            <a:off x="666750" y="1895475"/>
            <a:ext cx="4114800" cy="2462213"/>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This is not completely true. It separates because only one of these methods works with Messiah’s death and resurrection, and only one of these methods works for his birth.  Only one of these methods confirms the testimony of Messiah in the correct years for his birth and passion.  Conjunction methods do not work with year of Messiah’s birth (2 BC) nor the year of his death (AD 34</a:t>
            </a:r>
            <a:r>
              <a:rPr lang="en-US" sz="1400" dirty="0" smtClean="0">
                <a:solidFill>
                  <a:schemeClr val="tx1"/>
                </a:solidFill>
                <a:latin typeface="Goudy Old Style" pitchFamily="18" charset="0"/>
              </a:rPr>
              <a:t>).  We will see that this book end method is too eclectic to be considered.  The errant calendars were introduced partly to confuse the truth about Messiah’s fulfillments.</a:t>
            </a:r>
            <a:endParaRPr lang="en-US" sz="1400" dirty="0">
              <a:solidFill>
                <a:schemeClr val="tx1"/>
              </a:solidFill>
              <a:latin typeface="Goudy Old Style" pitchFamily="18" charset="0"/>
            </a:endParaRPr>
          </a:p>
        </p:txBody>
      </p:sp>
      <p:cxnSp>
        <p:nvCxnSpPr>
          <p:cNvPr id="4" name="Straight Arrow Connector 3"/>
          <p:cNvCxnSpPr>
            <a:stCxn id="3" idx="0"/>
          </p:cNvCxnSpPr>
          <p:nvPr/>
        </p:nvCxnSpPr>
        <p:spPr>
          <a:xfrm flipV="1">
            <a:off x="2724150" y="304801"/>
            <a:ext cx="2457450" cy="159067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876800" y="3403600"/>
            <a:ext cx="4114800" cy="2246313"/>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a:solidFill>
                  <a:schemeClr val="tx1"/>
                </a:solidFill>
                <a:latin typeface="Goudy Old Style" pitchFamily="18" charset="0"/>
              </a:rPr>
              <a:t>This is not the highest goal. The truth comes first, and recognizing the truth is what causes unity between two parties.  The truth is that division is necessary from the side that follows a calendar that does not confirm the testimony of Messiah.  Yeshua was born on Tishri 1, 2 BC according to the sighted moon and the Revelation 12:1-2 synchronism.  And he died on the 4</a:t>
            </a:r>
            <a:r>
              <a:rPr lang="en-US" sz="1400" baseline="30000" dirty="0">
                <a:solidFill>
                  <a:schemeClr val="tx1"/>
                </a:solidFill>
                <a:latin typeface="Goudy Old Style" pitchFamily="18" charset="0"/>
              </a:rPr>
              <a:t>th</a:t>
            </a:r>
            <a:r>
              <a:rPr lang="en-US" sz="1400" dirty="0">
                <a:solidFill>
                  <a:schemeClr val="tx1"/>
                </a:solidFill>
                <a:latin typeface="Goudy Old Style" pitchFamily="18" charset="0"/>
              </a:rPr>
              <a:t> day of the week and rose on the Sabbath according to the sighted moon method in AD 34 (the only year to work with Daniel 9’s sabbatical years).</a:t>
            </a:r>
          </a:p>
        </p:txBody>
      </p:sp>
      <p:cxnSp>
        <p:nvCxnSpPr>
          <p:cNvPr id="8" name="Straight Arrow Connector 7"/>
          <p:cNvCxnSpPr>
            <a:stCxn id="7" idx="0"/>
          </p:cNvCxnSpPr>
          <p:nvPr/>
        </p:nvCxnSpPr>
        <p:spPr>
          <a:xfrm flipV="1">
            <a:off x="6934200" y="1266825"/>
            <a:ext cx="1295400" cy="21367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4294967295"/>
          </p:nvPr>
        </p:nvSpPr>
        <p:spPr>
          <a:xfrm>
            <a:off x="0" y="0"/>
            <a:ext cx="9144000" cy="6858000"/>
          </a:xfrm>
          <a:prstGeom prst="rect">
            <a:avLst/>
          </a:prstGeom>
        </p:spPr>
        <p:txBody>
          <a:bodyPr/>
          <a:lstStyle/>
          <a:p>
            <a:pPr eaLnBrk="1" hangingPunct="1">
              <a:lnSpc>
                <a:spcPct val="90000"/>
              </a:lnSpc>
              <a:defRPr/>
            </a:pPr>
            <a:r>
              <a:rPr lang="en-US" sz="2400" dirty="0" smtClean="0"/>
              <a:t>The Temple was run according to the Conjunction for the ancient calendar which was observed by the Sadducees and the same as was observed by the Samaritans. After the dispersal the rabbinical sects who took over from the Pharisees tried to introduce the postponements and thus the Samaritans are then alleged to have had differing lights for the beacons on the new moons. </a:t>
            </a:r>
            <a:r>
              <a:rPr lang="en-US" sz="2400" u="sng" dirty="0" smtClean="0"/>
              <a:t>During the Temple period the beacons were lit as the new moon was always determined by Conjunction which is not an observation system. There is no evidence that the Samaritans ever changed their method of calculation of the New Moon in history either during or after the Second Temple period. They still keep the same system today</a:t>
            </a:r>
            <a:r>
              <a:rPr lang="en-US" sz="2400" dirty="0" smtClean="0"/>
              <a:t> (cf. the paper </a:t>
            </a:r>
            <a:r>
              <a:rPr lang="en-US" sz="2400" i="1" dirty="0" smtClean="0"/>
              <a:t>God’s Calendar No. (156)</a:t>
            </a:r>
            <a:r>
              <a:rPr lang="en-US" sz="2400" dirty="0" smtClean="0"/>
              <a:t> (2nd ed.) from the </a:t>
            </a:r>
            <a:r>
              <a:rPr lang="en-US" sz="2400" b="1" dirty="0" smtClean="0"/>
              <a:t>CCG</a:t>
            </a:r>
            <a:r>
              <a:rPr lang="en-US" sz="2400" dirty="0" smtClean="0"/>
              <a:t>).</a:t>
            </a:r>
          </a:p>
          <a:p>
            <a:pPr eaLnBrk="1" hangingPunct="1">
              <a:lnSpc>
                <a:spcPct val="90000"/>
              </a:lnSpc>
              <a:defRPr/>
            </a:pPr>
            <a:r>
              <a:rPr lang="en-US" sz="2400" dirty="0" smtClean="0"/>
              <a:t>We know from the writings of Josephus exactly that the Samaritans and the Sadducees both denied any oral tradition and both kept only the written law of the Torah.</a:t>
            </a:r>
            <a:r>
              <a:rPr lang="en-US" sz="2800" dirty="0" smtClean="0"/>
              <a:t> </a:t>
            </a:r>
            <a:r>
              <a:rPr lang="en-AU" sz="2400" dirty="0" smtClean="0"/>
              <a:t>We should note that the Conjunction, or </a:t>
            </a:r>
            <a:r>
              <a:rPr lang="en-AU" sz="2400" b="1" i="1" dirty="0" smtClean="0"/>
              <a:t>molad</a:t>
            </a:r>
            <a:r>
              <a:rPr lang="en-AU" sz="2400" dirty="0" smtClean="0"/>
              <a:t>, is the astronomical crossover point from one month to the next and that the determined Hillel Calendar for the New Moon and the </a:t>
            </a:r>
            <a:r>
              <a:rPr lang="en-AU" sz="2400" b="1" i="1" dirty="0" smtClean="0"/>
              <a:t>molad</a:t>
            </a:r>
            <a:r>
              <a:rPr lang="en-AU" sz="2400" dirty="0" smtClean="0"/>
              <a:t> seldom coincide but has become more inaccurate over time. </a:t>
            </a:r>
            <a:endParaRPr lang="en-US" sz="2400" dirty="0" smtClean="0"/>
          </a:p>
        </p:txBody>
      </p:sp>
      <p:sp>
        <p:nvSpPr>
          <p:cNvPr id="3" name="Rectangle 2"/>
          <p:cNvSpPr/>
          <p:nvPr/>
        </p:nvSpPr>
        <p:spPr>
          <a:xfrm>
            <a:off x="4191000" y="3429000"/>
            <a:ext cx="41148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en-US" sz="1400" dirty="0" smtClean="0">
                <a:solidFill>
                  <a:schemeClr val="tx1"/>
                </a:solidFill>
                <a:latin typeface="Goudy Old Style" pitchFamily="18" charset="0"/>
              </a:rPr>
              <a:t>This is all historical bunk from the Christian Church of God.  Yes, I saw their paper.  They distort Philo the same way Sanford does.</a:t>
            </a:r>
            <a:endParaRPr lang="en-US" sz="1400" dirty="0">
              <a:solidFill>
                <a:schemeClr val="tx1"/>
              </a:solidFill>
              <a:latin typeface="Goudy Old Style" pitchFamily="18" charset="0"/>
            </a:endParaRPr>
          </a:p>
        </p:txBody>
      </p:sp>
      <p:cxnSp>
        <p:nvCxnSpPr>
          <p:cNvPr id="4" name="Straight Arrow Connector 3"/>
          <p:cNvCxnSpPr>
            <a:stCxn id="3" idx="0"/>
          </p:cNvCxnSpPr>
          <p:nvPr/>
        </p:nvCxnSpPr>
        <p:spPr>
          <a:xfrm flipH="1" flipV="1">
            <a:off x="2895600" y="762000"/>
            <a:ext cx="3352800" cy="26670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962400" y="925949"/>
            <a:ext cx="3962400" cy="738664"/>
          </a:xfrm>
          <a:prstGeom prst="rect">
            <a:avLst/>
          </a:prstGeom>
          <a:solidFill>
            <a:srgbClr val="1647AA"/>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1400" dirty="0" smtClean="0">
                <a:solidFill>
                  <a:schemeClr val="tx1"/>
                </a:solidFill>
                <a:latin typeface="Goudy Old Style" pitchFamily="18" charset="0"/>
              </a:rPr>
              <a:t>Falsehoods like this lead to total ignorance of how things really happened.  Learn the REAL Scriptural chronology at www.torahtimes.org.</a:t>
            </a:r>
            <a:endParaRPr lang="en-US" sz="1400" dirty="0">
              <a:solidFill>
                <a:schemeClr val="tx1"/>
              </a:solidFill>
              <a:latin typeface="Goudy Old Style" pitchFamily="18" charset="0"/>
            </a:endParaRPr>
          </a:p>
        </p:txBody>
      </p:sp>
      <p:cxnSp>
        <p:nvCxnSpPr>
          <p:cNvPr id="7" name="Straight Arrow Connector 6"/>
          <p:cNvCxnSpPr>
            <a:stCxn id="6" idx="2"/>
          </p:cNvCxnSpPr>
          <p:nvPr/>
        </p:nvCxnSpPr>
        <p:spPr>
          <a:xfrm flipH="1">
            <a:off x="3733800" y="1664613"/>
            <a:ext cx="2209800" cy="432113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Balance</Template>
  <TotalTime>14368</TotalTime>
  <Words>22542</Words>
  <Application>Microsoft Office PowerPoint</Application>
  <PresentationFormat>On-screen Show (4:3)</PresentationFormat>
  <Paragraphs>963</Paragraphs>
  <Slides>90</Slides>
  <Notes>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Balance</vt:lpstr>
      <vt:lpstr>The Book End Calendar Model  by Daniel Gregg</vt:lpstr>
      <vt:lpstr>PowerPoint Presentation</vt:lpstr>
      <vt:lpstr>What is at stake?</vt:lpstr>
      <vt:lpstr>What is at stake?</vt:lpstr>
      <vt:lpstr>What is at stake?</vt:lpstr>
      <vt:lpstr>The Conjunction looks like this</vt:lpstr>
      <vt:lpstr>Conjunctionist or Crescentist who is right and who is wrong?</vt:lpstr>
      <vt:lpstr>Conjunctionist or Crescentist who is right and who is wrong?</vt:lpstr>
      <vt:lpstr>PowerPoint Presentation</vt:lpstr>
      <vt:lpstr>PowerPoint Presentation</vt:lpstr>
      <vt:lpstr>PowerPoint Presentation</vt:lpstr>
      <vt:lpstr>PowerPoint Presentation</vt:lpstr>
      <vt:lpstr>PowerPoint Presentation</vt:lpstr>
      <vt:lpstr>PowerPoint Presentation</vt:lpstr>
      <vt:lpstr>A Brief History Lesson from Andrew Roth</vt:lpstr>
      <vt:lpstr>A Brief History Lesson from Andrew Roth</vt:lpstr>
      <vt:lpstr>PowerPoint Presentation</vt:lpstr>
      <vt:lpstr>PowerPoint Presentation</vt:lpstr>
      <vt:lpstr>If you look directly across from the Full Moon you find both the Ending and the Beginning Point of the moons lunar cycle. This is called the Astronomical  NEW MOON. This cycle completes between 29 and 30 solar days which averages 29.53 each month.</vt:lpstr>
      <vt:lpstr>When the Moon passes between the Earth and the Sun and all 3 are lined up, this is called the Conjunction, because two celestial bodies are conjoining at their closest points. There are 28 Moonrises and Moonsets during this complete cycle (4 sets of 7). </vt:lpstr>
      <vt:lpstr>When the “true” Full Moon is completely 100% FULL of light, just like the conjunction when the moon appears dark, it only lasts for a moment, although it seems to last much longer. This happens on average, on the 14th and 15th solar day, on the lunar calendar.</vt:lpstr>
      <vt:lpstr>The moment the moon moves OFF the conjunction, a crescent immediately starts to form. This waxing moon cannot be seen from earth as it rises and sets with the sun for up to 18 hours without modern infrared cameras because of the suns brightness.</vt:lpstr>
      <vt:lpstr>The 1st solar day the Conjunction happens on does not affect the  calendar immediately because that day must finish its 24 hours at sundown. The following solar day is recorded as the 1st day on the lunar calendar, unless the Conjunction happens “after” sunset. </vt:lpstr>
      <vt:lpstr>The Conjunction is not to be confused with a lunar eclipse. This takes place when the Full Moon is on the opposite side of the earth and passes through the earth’s shadow in perfect alignment and the earth’s shadow blocks out the moon for several minutes. </vt:lpstr>
      <vt:lpstr>When the Conjunction is lined up perfectly on the ecliptic plane a solar eclipse is caused during the day, when what we call a “Dark Moon” occurs blocking out the sunlight during the day by casting its shadowy foot print on parts the earth, but not the whole earth.</vt:lpstr>
      <vt:lpstr>During the Conjunction the moon appears to be in darkness but the reason the moon cannot be seen from earth for up to 36 hours is because it is hidden by the brightness of the sun, as it rises and sets in unison with the sun during the course of up to 3 solar days.</vt:lpstr>
      <vt:lpstr>NASA put on an Extreme Lunar Crescent Contest in 2007 and this was one of Martin Elsasser winning pictures taken in Germany just over 4 hours after the Miracle of the Conjunction.</vt:lpstr>
      <vt:lpstr>The pictures were taken on a mountain in Austria and this is the special tracking equipment and infrared camera Martin used to take the award winning pictures in 2007. </vt:lpstr>
      <vt:lpstr>In 2008 Martin set a world record in Munich Germany by taking pictures minutes before the Conjunction. This is the new special tracking equipment and baffle system, infrared camera he used.</vt:lpstr>
      <vt:lpstr>Martin’s infrared picture taken minutes before the Conjunction just before the lunar month comes to an end. It is at the moment of the Conjunction on the Feast of Trumpets that the Messiah will return, raising the dead and catching up those who remain, with Him.</vt:lpstr>
      <vt:lpstr>Martin took this 44 minutes after  the Conjunction. The New Moon Crescent actually forms moments after the Conjunction. If this were to take place after sunset, Israel time, an addition day would be added to the calendar before the 1st day could be declared.</vt:lpstr>
      <vt:lpstr>PowerPoint Presentation</vt:lpstr>
      <vt:lpstr>Figures below from the Conjunctionist Calendar for 2010. Please notice that their calendar NEVER has a full moon on the 14th but only on the 15th and 16th and twice on the 17th and there is never a month with 29 solar days. This year also ends with 366 days. </vt:lpstr>
      <vt:lpstr>Figures below from the Conjunctionist Calendar for 2010. Please notice that their calendar NEVER has a full moon on the 14th but only on the 15th and 16th and twice on the 17th and there is never a month with 29 solar days. This year also ends with 366 days. </vt:lpstr>
      <vt:lpstr>Figures below from the Conjunctionist Calendar for 2010. Please notice that their calendar NEVER has a full moon on the 14th but only on the 15th and 16th and twice on the 17th and there is never a month with 29 solar days. This year also ends with 366 days. </vt:lpstr>
      <vt:lpstr>Figures below from the Conjunctionist Calendar for 2010. Please notice that their calendar NEVER has a full moon on the 14th but only on the 15th and 16th and twice on the 17th and there is never a month with 29 solar days. This year also ends with 366 days. </vt:lpstr>
      <vt:lpstr>Figures below from the Conjunctionist Calendar for 2010. Please notice that their calendar NEVER has a full moon on the 14th but only on the 15th and 16th and twice on the 17th and there is never a month with 29 solar days. This year also ends with 366 days. </vt:lpstr>
      <vt:lpstr>Figures below from the Conjunctionist Calendar for 2010. Please notice that their calendar NEVER has a full moon on the 14th but only on the 15th and 16th and twice on the 17th and there is never a month with 29 solar days. This year also ends with 366 days. </vt:lpstr>
      <vt:lpstr>Figures below from the Conjunctionist Calendar for 2010. Please notice that their calendar NEVER has a full moon on the 14th but only on the 15th and 16th and twice on the 17th and there is never a month with 29 solar days. This year also ends with 366 days. </vt:lpstr>
      <vt:lpstr>Figures below from the Conjunctionist Calendar for 2010. Please notice that their calendar NEVER has a full moon on the 14th but only on the 15th and 16th and twice on the 17th and there is never a month with 29 solar days. This year also ends with 366 days. </vt:lpstr>
      <vt:lpstr>Figures below from the Conjunctionist Calendar for 2010. Please notice that their calendar NEVER has a full moon on the 14th but only on the 15th and 16th and twice on the 17th and there is never a month with 29 solar days. This year also ends with 366 days. </vt:lpstr>
      <vt:lpstr>Figures below from the Conjunctionist Calendar for 2010. Please notice that their calendar NEVER has a full moon on the 14th but only on the 15th and 16th and twice on the 17th and there is never a month with 29 solar days. This year also ends with 366 days. </vt:lpstr>
      <vt:lpstr>Figures below from the Conjunctionist Calendar for 2010. Please notice that their calendar NEVER has a full moon on the 14th but only on the 15th and 16th and twice on the 17th and there is never a month with 29 solar days. This year also ends with 366 days. </vt:lpstr>
      <vt:lpstr>Ancient Witnesses Testify…</vt:lpstr>
      <vt:lpstr>PowerPoint Presentation</vt:lpstr>
      <vt:lpstr>PowerPoint Presentation</vt:lpstr>
      <vt:lpstr>Figures below are the Crescentist Calendar for the year 2010. Notice their calendar has only 1 full moon on the 15th the rest on the 13th and 14th and 7 months the Full Moon falls prematurely including Sukkot.  </vt:lpstr>
      <vt:lpstr>Philo’s Witness of Sukkot, Full Moon on the 15th</vt:lpstr>
      <vt:lpstr>Philo’s Witness of Passover beginning on a Full Moon on the 14th of the Month</vt:lpstr>
      <vt:lpstr>PowerPoint Presentation</vt:lpstr>
      <vt:lpstr>PowerPoint Presentation</vt:lpstr>
      <vt:lpstr>PowerPoint Presentation</vt:lpstr>
      <vt:lpstr>Philo’s witness of the equal halves</vt:lpstr>
      <vt:lpstr>Philo’s witness of the equal halves</vt:lpstr>
      <vt:lpstr>PowerPoint Presentation</vt:lpstr>
      <vt:lpstr>PowerPoint Presentation</vt:lpstr>
      <vt:lpstr>PowerPoint Presentation</vt:lpstr>
      <vt:lpstr>If sight alone was the way Israel set their calendar up, then what did they do during the spring and winter rains when the sky remained cloudy for months?</vt:lpstr>
      <vt:lpstr>Depending on the authoritative rabbinical opinion you follow, nightfall is defined in the Jewish Talmud as being "the end of sunset" and occurs anytime from 20 min. to 1 hour after sunset, depending on your geographic location when 3 medium size stars are seen, and twilight (dusk) when 2 medium stars can be seen.</vt:lpstr>
      <vt:lpstr>The Bookend Model uses the sighting of the first crescent as a marker to close out the first day of the new month. Does this look like this day has ended according to Hebrew reckoning of time? </vt:lpstr>
      <vt:lpstr>PowerPoint Presentation</vt:lpstr>
      <vt:lpstr>When does a Day End According to Torah?</vt:lpstr>
      <vt:lpstr>PowerPoint Presentation</vt:lpstr>
      <vt:lpstr>What was Happening During the 2nd Temple Period?</vt:lpstr>
      <vt:lpstr>PowerPoint Presentation</vt:lpstr>
      <vt:lpstr>Then comes Hillel the Elder</vt:lpstr>
      <vt:lpstr>PowerPoint Presentation</vt:lpstr>
      <vt:lpstr>PowerPoint Presentation</vt:lpstr>
      <vt:lpstr>PowerPoint Presentation</vt:lpstr>
      <vt:lpstr>Figures below are from the Bookend Model for the year 2010. If you start your calendar off on the right solar day, then it should have and equal number of 29 and 30 day months (6 each), and the Full Moon should fall on the 14th or 15th with 354 annual days.</vt:lpstr>
      <vt:lpstr>Figures below are from the Bookend Model for the year 2010. If you start your calendar off on the right solar day, then it should have and equal number of 29 and 30 day months (6 each), and the Full Moon should fall on the 14th or 15th with 354 annual days.</vt:lpstr>
      <vt:lpstr>Figures below are from the Bookend Model for the year 2010. If you start your calendar off on the right solar day, then it should have and equal number of 29 and 30 day months (6 each), and the Full Moon should fall on the 14th or 15th with 354 annual days.</vt:lpstr>
      <vt:lpstr>Figures below are from the Bookend Model for the year 2010. If you start your calendar off on the right solar day, then it should have and equal number of 29 and 30 day months (6 each), and the Full Moon should fall on the 14th or 15th with 354 annual days.</vt:lpstr>
      <vt:lpstr>Figures below are from the Bookend Model for the year 2010. If you start your calendar off on the right solar day, then it should have and equal number of 29 and 30 day months (6 each), and the Full Moon should fall on the 14th or 15th with 354 annual days.</vt:lpstr>
      <vt:lpstr>Figures below are from the Bookend Model for the year 2010. If you start your calendar off on the right solar day, then it should have and equal number of 29 and 30 day months (6 each), and the Full Moon should fall on the 14th or 15th with 354 annual days.</vt:lpstr>
      <vt:lpstr>Figures below are from the Bookend Model for the year 2010. If you start your calendar off on the right solar day, then it should have and equal number of 29 and 30 day months (6 each), and the Full Moon should fall on the 14th or 15th with 354 annual days.</vt:lpstr>
      <vt:lpstr>Figures below are from the Bookend Model for the year 2010. If you start your calendar off on the right solar day, then it should have and equal number of 29 and 30 day months (6 each), and the Full Moon should fall on the 14th or 15th with 354 annual days.</vt:lpstr>
      <vt:lpstr>Figures below are from the Bookend Model for the year 2010. If you start your calendar off on the right solar day, then it should have and equal number of 29 and 30 day months (6 each), and the Full Moon should fall on the 14th or 15th with 354 annual days.</vt:lpstr>
      <vt:lpstr>Figures below are from the Bookend Model for the year 2010. If you start your calendar off on the right solar day, then it should have and equal number of 29 and 30 day months (6 each), and the Full Moon should fall on the 14th or 15th with 354 annual days.</vt:lpstr>
      <vt:lpstr>Figures below are from the Bookend Model for the year 2010. If you start your calendar off on the right solar day, then it should have and equal number of 29 and 30 day months (6 each), and the Full Moon should fall on the 14th or 15th with 354 annual days.</vt:lpstr>
      <vt:lpstr>Figures below are from the Bookend Model for the year 2010. If you start your calendar off on the right solar day, then it should have and equal number of 29 and 30 day months (6 each), and the Full Moon should fall on the 14th or 15th with 354 annual days.</vt:lpstr>
      <vt:lpstr>Figures below are from the Bookend Model for the Hebrew Calendar Abib/Adar year 2010. It still has an equal number of 29 and 30 day months (6 each), and the Full Moon should fall on average between the 14th or 15th with 354 annual days. </vt:lpstr>
      <vt:lpstr>Figures below are from the Bookend Model for the Hebrew Calendar Abib/Adar year 2010. It still has an equal number of 29 and 30 day months (6 each), and the Full Moon should fall on average between the 14th or 15th with 354 annual days. </vt:lpstr>
      <vt:lpstr>PowerPoint Presentation</vt:lpstr>
      <vt:lpstr>Conversation between David and Jonathan</vt:lpstr>
      <vt:lpstr>Conversation between David and Jonathan</vt:lpstr>
      <vt:lpstr>Lets make it even clearer…because the importance of this cannot be underestimated</vt:lpstr>
      <vt:lpstr>The new moon is also compared to a new birth…</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Hebrew Calendar Issue</dc:title>
  <dc:creator>WILLIAM SANFORD</dc:creator>
  <cp:lastModifiedBy> </cp:lastModifiedBy>
  <cp:revision>1059</cp:revision>
  <dcterms:created xsi:type="dcterms:W3CDTF">2010-01-08T14:50:42Z</dcterms:created>
  <dcterms:modified xsi:type="dcterms:W3CDTF">2012-09-25T04:43:39Z</dcterms:modified>
</cp:coreProperties>
</file>